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5"/>
  </p:notesMasterIdLst>
  <p:sldIdLst>
    <p:sldId id="344" r:id="rId2"/>
    <p:sldId id="345" r:id="rId3"/>
    <p:sldId id="364" r:id="rId4"/>
    <p:sldId id="337" r:id="rId5"/>
    <p:sldId id="365" r:id="rId6"/>
    <p:sldId id="351" r:id="rId7"/>
    <p:sldId id="356" r:id="rId8"/>
    <p:sldId id="358" r:id="rId9"/>
    <p:sldId id="359" r:id="rId10"/>
    <p:sldId id="360" r:id="rId11"/>
    <p:sldId id="362" r:id="rId12"/>
    <p:sldId id="363" r:id="rId13"/>
    <p:sldId id="354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34" autoAdjust="0"/>
  </p:normalViewPr>
  <p:slideViewPr>
    <p:cSldViewPr>
      <p:cViewPr varScale="1">
        <p:scale>
          <a:sx n="43" d="100"/>
          <a:sy n="43" d="100"/>
        </p:scale>
        <p:origin x="4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43FC4-A520-4B09-B4EC-922CB3E89017}" type="doc">
      <dgm:prSet loTypeId="urn:microsoft.com/office/officeart/2005/8/layout/hProcess9" loCatId="process" qsTypeId="urn:microsoft.com/office/officeart/2005/8/quickstyle/simple5" qsCatId="simple" csTypeId="urn:microsoft.com/office/officeart/2005/8/colors/accent0_3" csCatId="mainScheme" phldr="1"/>
      <dgm:spPr/>
    </dgm:pt>
    <dgm:pt modelId="{6CBC4BFE-771E-46AE-BA14-83DBD651A104}">
      <dgm:prSet phldrT="[Texto]" custT="1"/>
      <dgm:spPr/>
      <dgm:t>
        <a:bodyPr/>
        <a:lstStyle/>
        <a:p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November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- 20</a:t>
          </a:r>
        </a:p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RIGHT TIBIA TUMOR RESECTION + CEMETOPLAST:</a:t>
          </a:r>
        </a:p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BONE GIANT CELL TUMOR</a:t>
          </a:r>
        </a:p>
      </dgm:t>
    </dgm:pt>
    <dgm:pt modelId="{B3339138-265B-4F41-B19B-EF4A87649C39}" type="parTrans" cxnId="{6833CB4A-6FF2-4C3F-A834-5246EEC1E60B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F013E-F655-4F0C-9274-B55A121EED8D}" type="sibTrans" cxnId="{6833CB4A-6FF2-4C3F-A834-5246EEC1E60B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A8736-050C-4212-9423-69B8D81818DE}">
      <dgm:prSet phldrT="[Texto]" custT="1"/>
      <dgm:spPr/>
      <dgm:t>
        <a:bodyPr/>
        <a:lstStyle/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December-20</a:t>
          </a:r>
        </a:p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Bilateral </a:t>
          </a:r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leg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knee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X-</a:t>
          </a:r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ray</a:t>
          </a:r>
          <a:endParaRPr lang="es-ES" sz="11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100" dirty="0" smtClean="0">
              <a:latin typeface="Arial" panose="020B0604020202020204" pitchFamily="34" charset="0"/>
              <a:cs typeface="Arial" panose="020B0604020202020204" pitchFamily="34" charset="0"/>
            </a:rPr>
            <a:t>Proximal </a:t>
          </a:r>
          <a:r>
            <a:rPr lang="en-U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tibial</a:t>
          </a:r>
          <a:r>
            <a:rPr lang="en-US" sz="1100" dirty="0" smtClean="0">
              <a:latin typeface="Arial" panose="020B0604020202020204" pitchFamily="34" charset="0"/>
              <a:cs typeface="Arial" panose="020B0604020202020204" pitchFamily="34" charset="0"/>
            </a:rPr>
            <a:t> lytic lesion, filled with bone cement.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5459B-B0F4-4AE5-8CB7-40F58CF0E490}" type="parTrans" cxnId="{71BD9C87-4A94-4BFC-B81F-D61AB96B8CB0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72A252-8FF1-4705-B3FA-2F1DD77B1835}" type="sibTrans" cxnId="{71BD9C87-4A94-4BFC-B81F-D61AB96B8CB0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6E1DB2-D685-4E40-B830-1F1D00BF1C5E}">
      <dgm:prSet phldrT="[Texto]" custT="1"/>
      <dgm:spPr/>
      <dgm:t>
        <a:bodyPr/>
        <a:lstStyle/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DENOSUMAB </a:t>
          </a:r>
        </a:p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x 3 </a:t>
          </a:r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courses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(feb – </a:t>
          </a:r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april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21) </a:t>
          </a:r>
          <a:endParaRPr lang="es-E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21B6D1-C2CB-46E0-A457-05937D29F195}" type="parTrans" cxnId="{46996EA7-22DB-42CB-ACF6-E44BE00287FA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691E8-8EBE-4364-B9B1-CB7E30CBFA78}" type="sibTrans" cxnId="{46996EA7-22DB-42CB-ACF6-E44BE00287FA}">
      <dgm:prSet/>
      <dgm:spPr/>
      <dgm:t>
        <a:bodyPr/>
        <a:lstStyle/>
        <a:p>
          <a:endParaRPr lang="es-E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3F5BBB-2EF1-4AAC-95DE-E379FA83800F}">
      <dgm:prSet phldrT="[Texto]" custT="1"/>
      <dgm:spPr/>
      <dgm:t>
        <a:bodyPr/>
        <a:lstStyle/>
        <a:p>
          <a:r>
            <a:rPr lang="es-ES" sz="1100" baseline="0" dirty="0" smtClean="0">
              <a:latin typeface="Arial" panose="020B0604020202020204" pitchFamily="34" charset="0"/>
              <a:cs typeface="Arial" panose="020B0604020202020204" pitchFamily="34" charset="0"/>
            </a:rPr>
            <a:t>May-21</a:t>
          </a:r>
        </a:p>
        <a:p>
          <a:r>
            <a:rPr lang="es-ES" sz="1100" baseline="0" dirty="0" smtClean="0">
              <a:latin typeface="Arial" panose="020B0604020202020204" pitchFamily="34" charset="0"/>
              <a:cs typeface="Arial" panose="020B0604020202020204" pitchFamily="34" charset="0"/>
            </a:rPr>
            <a:t>TUMOR BIOPSY</a:t>
          </a:r>
        </a:p>
        <a:p>
          <a:r>
            <a:rPr lang="es-ES" sz="1100" baseline="0" dirty="0" smtClean="0">
              <a:latin typeface="Arial" panose="020B0604020202020204" pitchFamily="34" charset="0"/>
              <a:cs typeface="Arial" panose="020B0604020202020204" pitchFamily="34" charset="0"/>
            </a:rPr>
            <a:t>HIGH GRADE SARCOMA COMPATIBLE WITH OSTEOSARCOMA.</a:t>
          </a:r>
          <a:endParaRPr lang="es-E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0748F-AF27-46FE-8235-91A9F5D22BB4}" type="parTrans" cxnId="{62F13015-B969-447C-BA1A-35D53B95E40E}">
      <dgm:prSet/>
      <dgm:spPr/>
      <dgm:t>
        <a:bodyPr/>
        <a:lstStyle/>
        <a:p>
          <a:endParaRPr lang="es-ES" sz="1200"/>
        </a:p>
      </dgm:t>
    </dgm:pt>
    <dgm:pt modelId="{0EE24752-5AC7-4D26-B1AB-F8393AD03FE0}" type="sibTrans" cxnId="{62F13015-B969-447C-BA1A-35D53B95E40E}">
      <dgm:prSet/>
      <dgm:spPr/>
      <dgm:t>
        <a:bodyPr/>
        <a:lstStyle/>
        <a:p>
          <a:endParaRPr lang="es-ES" sz="1200"/>
        </a:p>
      </dgm:t>
    </dgm:pt>
    <dgm:pt modelId="{549FD78A-91B1-4FAA-93D2-38DAD35891BC}">
      <dgm:prSet phldrT="[Texto]" custT="1"/>
      <dgm:spPr/>
      <dgm:t>
        <a:bodyPr/>
        <a:lstStyle/>
        <a:p>
          <a:r>
            <a:rPr lang="es-ES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ChT</a:t>
          </a:r>
          <a:r>
            <a:rPr lang="es-ES" sz="1100" dirty="0" smtClean="0">
              <a:latin typeface="Arial" panose="020B0604020202020204" pitchFamily="34" charset="0"/>
              <a:cs typeface="Arial" panose="020B0604020202020204" pitchFamily="34" charset="0"/>
            </a:rPr>
            <a:t> MAP </a:t>
          </a:r>
        </a:p>
        <a:p>
          <a:r>
            <a:rPr lang="es-E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Week</a:t>
          </a:r>
          <a:r>
            <a:rPr lang="es-ES" sz="1200" dirty="0" smtClean="0">
              <a:latin typeface="Arial" panose="020B0604020202020204" pitchFamily="34" charset="0"/>
              <a:cs typeface="Arial" panose="020B0604020202020204" pitchFamily="34" charset="0"/>
            </a:rPr>
            <a:t> 5 and 6 </a:t>
          </a:r>
        </a:p>
        <a:p>
          <a:r>
            <a:rPr lang="es-ES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July</a:t>
          </a:r>
          <a:r>
            <a:rPr lang="es-ES" sz="1200" dirty="0" smtClean="0">
              <a:latin typeface="Arial" panose="020B0604020202020204" pitchFamily="34" charset="0"/>
              <a:cs typeface="Arial" panose="020B0604020202020204" pitchFamily="34" charset="0"/>
            </a:rPr>
            <a:t> - 21 </a:t>
          </a:r>
          <a:endParaRPr lang="es-ES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DD902-DF91-4EA0-A029-44211C55822F}" type="parTrans" cxnId="{5FE1172B-14E8-449C-B81C-E8AEFD4F5048}">
      <dgm:prSet/>
      <dgm:spPr/>
      <dgm:t>
        <a:bodyPr/>
        <a:lstStyle/>
        <a:p>
          <a:endParaRPr lang="es-ES" sz="1200"/>
        </a:p>
      </dgm:t>
    </dgm:pt>
    <dgm:pt modelId="{C50EFF07-9733-4C4F-8E26-B898ACA5D169}" type="sibTrans" cxnId="{5FE1172B-14E8-449C-B81C-E8AEFD4F5048}">
      <dgm:prSet/>
      <dgm:spPr/>
      <dgm:t>
        <a:bodyPr/>
        <a:lstStyle/>
        <a:p>
          <a:endParaRPr lang="es-ES" sz="1200"/>
        </a:p>
      </dgm:t>
    </dgm:pt>
    <dgm:pt modelId="{27905851-013A-423D-B97A-4FB4F9946850}" type="pres">
      <dgm:prSet presAssocID="{F8A43FC4-A520-4B09-B4EC-922CB3E89017}" presName="CompostProcess" presStyleCnt="0">
        <dgm:presLayoutVars>
          <dgm:dir/>
          <dgm:resizeHandles val="exact"/>
        </dgm:presLayoutVars>
      </dgm:prSet>
      <dgm:spPr/>
    </dgm:pt>
    <dgm:pt modelId="{E629ADEE-D742-4F6A-AAAA-1607E3CC5CDE}" type="pres">
      <dgm:prSet presAssocID="{F8A43FC4-A520-4B09-B4EC-922CB3E89017}" presName="arrow" presStyleLbl="bgShp" presStyleIdx="0" presStyleCnt="1"/>
      <dgm:spPr/>
    </dgm:pt>
    <dgm:pt modelId="{F0040DEA-D294-4451-9535-E1D24E515B8E}" type="pres">
      <dgm:prSet presAssocID="{F8A43FC4-A520-4B09-B4EC-922CB3E89017}" presName="linearProcess" presStyleCnt="0"/>
      <dgm:spPr/>
    </dgm:pt>
    <dgm:pt modelId="{CB3DB03A-5835-4695-A36A-162323BF7286}" type="pres">
      <dgm:prSet presAssocID="{6CBC4BFE-771E-46AE-BA14-83DBD651A104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4DA5BA-CD27-40F5-AE24-F12867834C94}" type="pres">
      <dgm:prSet presAssocID="{068F013E-F655-4F0C-9274-B55A121EED8D}" presName="sibTrans" presStyleCnt="0"/>
      <dgm:spPr/>
    </dgm:pt>
    <dgm:pt modelId="{7AB4F2ED-F256-4B64-B4A9-B216A4BBDB53}" type="pres">
      <dgm:prSet presAssocID="{38DA8736-050C-4212-9423-69B8D81818DE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33B289-831B-457A-A574-21E7B608AC71}" type="pres">
      <dgm:prSet presAssocID="{5C72A252-8FF1-4705-B3FA-2F1DD77B1835}" presName="sibTrans" presStyleCnt="0"/>
      <dgm:spPr/>
    </dgm:pt>
    <dgm:pt modelId="{4EA3B2D8-4409-445F-BCA2-87B8A546F0DF}" type="pres">
      <dgm:prSet presAssocID="{8E6E1DB2-D685-4E40-B830-1F1D00BF1C5E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4B2156-78C0-48FA-989C-851F59993C05}" type="pres">
      <dgm:prSet presAssocID="{DB1691E8-8EBE-4364-B9B1-CB7E30CBFA78}" presName="sibTrans" presStyleCnt="0"/>
      <dgm:spPr/>
    </dgm:pt>
    <dgm:pt modelId="{13D1F6A8-19E2-48C5-8C46-702C26F2D221}" type="pres">
      <dgm:prSet presAssocID="{423F5BBB-2EF1-4AAC-95DE-E379FA83800F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921EF9-EA1F-4FF3-B985-2E27E39185B1}" type="pres">
      <dgm:prSet presAssocID="{0EE24752-5AC7-4D26-B1AB-F8393AD03FE0}" presName="sibTrans" presStyleCnt="0"/>
      <dgm:spPr/>
    </dgm:pt>
    <dgm:pt modelId="{3EEF82DF-E6ED-41E7-BB61-A0786CB0E6E2}" type="pres">
      <dgm:prSet presAssocID="{549FD78A-91B1-4FAA-93D2-38DAD35891BC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E1172B-14E8-449C-B81C-E8AEFD4F5048}" srcId="{F8A43FC4-A520-4B09-B4EC-922CB3E89017}" destId="{549FD78A-91B1-4FAA-93D2-38DAD35891BC}" srcOrd="4" destOrd="0" parTransId="{C4ADD902-DF91-4EA0-A029-44211C55822F}" sibTransId="{C50EFF07-9733-4C4F-8E26-B898ACA5D169}"/>
    <dgm:cxn modelId="{80D5AC08-E341-4E32-8DB8-AFC5B482BA42}" type="presOf" srcId="{423F5BBB-2EF1-4AAC-95DE-E379FA83800F}" destId="{13D1F6A8-19E2-48C5-8C46-702C26F2D221}" srcOrd="0" destOrd="0" presId="urn:microsoft.com/office/officeart/2005/8/layout/hProcess9"/>
    <dgm:cxn modelId="{3E079E6E-C443-410F-BC48-00B9A5754CD0}" type="presOf" srcId="{8E6E1DB2-D685-4E40-B830-1F1D00BF1C5E}" destId="{4EA3B2D8-4409-445F-BCA2-87B8A546F0DF}" srcOrd="0" destOrd="0" presId="urn:microsoft.com/office/officeart/2005/8/layout/hProcess9"/>
    <dgm:cxn modelId="{71BD9C87-4A94-4BFC-B81F-D61AB96B8CB0}" srcId="{F8A43FC4-A520-4B09-B4EC-922CB3E89017}" destId="{38DA8736-050C-4212-9423-69B8D81818DE}" srcOrd="1" destOrd="0" parTransId="{69B5459B-B0F4-4AE5-8CB7-40F58CF0E490}" sibTransId="{5C72A252-8FF1-4705-B3FA-2F1DD77B1835}"/>
    <dgm:cxn modelId="{62F13015-B969-447C-BA1A-35D53B95E40E}" srcId="{F8A43FC4-A520-4B09-B4EC-922CB3E89017}" destId="{423F5BBB-2EF1-4AAC-95DE-E379FA83800F}" srcOrd="3" destOrd="0" parTransId="{7B70748F-AF27-46FE-8235-91A9F5D22BB4}" sibTransId="{0EE24752-5AC7-4D26-B1AB-F8393AD03FE0}"/>
    <dgm:cxn modelId="{92AE2564-2A20-4781-90FD-A7A0977AD0DE}" type="presOf" srcId="{F8A43FC4-A520-4B09-B4EC-922CB3E89017}" destId="{27905851-013A-423D-B97A-4FB4F9946850}" srcOrd="0" destOrd="0" presId="urn:microsoft.com/office/officeart/2005/8/layout/hProcess9"/>
    <dgm:cxn modelId="{6833CB4A-6FF2-4C3F-A834-5246EEC1E60B}" srcId="{F8A43FC4-A520-4B09-B4EC-922CB3E89017}" destId="{6CBC4BFE-771E-46AE-BA14-83DBD651A104}" srcOrd="0" destOrd="0" parTransId="{B3339138-265B-4F41-B19B-EF4A87649C39}" sibTransId="{068F013E-F655-4F0C-9274-B55A121EED8D}"/>
    <dgm:cxn modelId="{95B0EBD5-AA96-41A5-A933-D33857660E82}" type="presOf" srcId="{549FD78A-91B1-4FAA-93D2-38DAD35891BC}" destId="{3EEF82DF-E6ED-41E7-BB61-A0786CB0E6E2}" srcOrd="0" destOrd="0" presId="urn:microsoft.com/office/officeart/2005/8/layout/hProcess9"/>
    <dgm:cxn modelId="{A791836C-8017-44F0-95DD-B980FEA4B5EE}" type="presOf" srcId="{38DA8736-050C-4212-9423-69B8D81818DE}" destId="{7AB4F2ED-F256-4B64-B4A9-B216A4BBDB53}" srcOrd="0" destOrd="0" presId="urn:microsoft.com/office/officeart/2005/8/layout/hProcess9"/>
    <dgm:cxn modelId="{885F20FC-D58B-4FEE-BD9C-96CDEA988F29}" type="presOf" srcId="{6CBC4BFE-771E-46AE-BA14-83DBD651A104}" destId="{CB3DB03A-5835-4695-A36A-162323BF7286}" srcOrd="0" destOrd="0" presId="urn:microsoft.com/office/officeart/2005/8/layout/hProcess9"/>
    <dgm:cxn modelId="{46996EA7-22DB-42CB-ACF6-E44BE00287FA}" srcId="{F8A43FC4-A520-4B09-B4EC-922CB3E89017}" destId="{8E6E1DB2-D685-4E40-B830-1F1D00BF1C5E}" srcOrd="2" destOrd="0" parTransId="{0821B6D1-C2CB-46E0-A457-05937D29F195}" sibTransId="{DB1691E8-8EBE-4364-B9B1-CB7E30CBFA78}"/>
    <dgm:cxn modelId="{D9CD1E1C-2D1B-4966-AC12-C2B9C0D2FF00}" type="presParOf" srcId="{27905851-013A-423D-B97A-4FB4F9946850}" destId="{E629ADEE-D742-4F6A-AAAA-1607E3CC5CDE}" srcOrd="0" destOrd="0" presId="urn:microsoft.com/office/officeart/2005/8/layout/hProcess9"/>
    <dgm:cxn modelId="{5830FBC2-1DD3-42D7-8880-FE42B0C632EF}" type="presParOf" srcId="{27905851-013A-423D-B97A-4FB4F9946850}" destId="{F0040DEA-D294-4451-9535-E1D24E515B8E}" srcOrd="1" destOrd="0" presId="urn:microsoft.com/office/officeart/2005/8/layout/hProcess9"/>
    <dgm:cxn modelId="{7A860487-A3BF-408E-A75D-638E7A5D7F52}" type="presParOf" srcId="{F0040DEA-D294-4451-9535-E1D24E515B8E}" destId="{CB3DB03A-5835-4695-A36A-162323BF7286}" srcOrd="0" destOrd="0" presId="urn:microsoft.com/office/officeart/2005/8/layout/hProcess9"/>
    <dgm:cxn modelId="{68E43229-BF11-4192-9AF1-5ABFCBDEC0FC}" type="presParOf" srcId="{F0040DEA-D294-4451-9535-E1D24E515B8E}" destId="{5B4DA5BA-CD27-40F5-AE24-F12867834C94}" srcOrd="1" destOrd="0" presId="urn:microsoft.com/office/officeart/2005/8/layout/hProcess9"/>
    <dgm:cxn modelId="{DB100556-BD8C-44F0-922F-2E8DAA3CB992}" type="presParOf" srcId="{F0040DEA-D294-4451-9535-E1D24E515B8E}" destId="{7AB4F2ED-F256-4B64-B4A9-B216A4BBDB53}" srcOrd="2" destOrd="0" presId="urn:microsoft.com/office/officeart/2005/8/layout/hProcess9"/>
    <dgm:cxn modelId="{0FA65D13-F4C0-487E-927C-AC5AA0086353}" type="presParOf" srcId="{F0040DEA-D294-4451-9535-E1D24E515B8E}" destId="{B633B289-831B-457A-A574-21E7B608AC71}" srcOrd="3" destOrd="0" presId="urn:microsoft.com/office/officeart/2005/8/layout/hProcess9"/>
    <dgm:cxn modelId="{CA41083D-9CDE-42FD-B983-59C7FD19CB8B}" type="presParOf" srcId="{F0040DEA-D294-4451-9535-E1D24E515B8E}" destId="{4EA3B2D8-4409-445F-BCA2-87B8A546F0DF}" srcOrd="4" destOrd="0" presId="urn:microsoft.com/office/officeart/2005/8/layout/hProcess9"/>
    <dgm:cxn modelId="{D8CEF0D9-562E-46AC-B1E8-5C7ABB868984}" type="presParOf" srcId="{F0040DEA-D294-4451-9535-E1D24E515B8E}" destId="{A24B2156-78C0-48FA-989C-851F59993C05}" srcOrd="5" destOrd="0" presId="urn:microsoft.com/office/officeart/2005/8/layout/hProcess9"/>
    <dgm:cxn modelId="{0D4CA76E-0ADB-4447-9EB8-71055D44EC2C}" type="presParOf" srcId="{F0040DEA-D294-4451-9535-E1D24E515B8E}" destId="{13D1F6A8-19E2-48C5-8C46-702C26F2D221}" srcOrd="6" destOrd="0" presId="urn:microsoft.com/office/officeart/2005/8/layout/hProcess9"/>
    <dgm:cxn modelId="{6B185C13-335F-4637-80D9-68F884F19053}" type="presParOf" srcId="{F0040DEA-D294-4451-9535-E1D24E515B8E}" destId="{4F921EF9-EA1F-4FF3-B985-2E27E39185B1}" srcOrd="7" destOrd="0" presId="urn:microsoft.com/office/officeart/2005/8/layout/hProcess9"/>
    <dgm:cxn modelId="{BBCCB219-96C7-433E-BC94-26F908AAA6A9}" type="presParOf" srcId="{F0040DEA-D294-4451-9535-E1D24E515B8E}" destId="{3EEF82DF-E6ED-41E7-BB61-A0786CB0E6E2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FF840-71DA-498D-8F5E-35F15342E7B0}" type="datetimeFigureOut">
              <a:rPr lang="es-PE" smtClean="0"/>
              <a:t>15/09/2022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4C839-E188-4BE5-A1E8-A33937E3271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609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POR QHE HAY 1° Y 2° NO ENTINEDO,</a:t>
            </a:r>
            <a:r>
              <a:rPr lang="es-ES" baseline="0" dirty="0" smtClean="0"/>
              <a:t> </a:t>
            </a:r>
          </a:p>
          <a:p>
            <a:r>
              <a:rPr lang="es-ES" baseline="0" dirty="0" smtClean="0"/>
              <a:t>EL POLICO LO DETECTARON POR Q MEDIO?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4C839-E188-4BE5-A1E8-A33937E32712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3332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6cb92b0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b6cb92b0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gb6cb92b05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P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248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5bb933d9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5bb933d97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e5bb933d97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3960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5bb933d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5bb933d97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e5bb933d97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317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5bb933d9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e5bb933d97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e5bb933d97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897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206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906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74C839-E188-4BE5-A1E8-A33937E32712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4969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808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P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5bb933d9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e5bb933d9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e5bb933d97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04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5bb933d9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e5bb933d9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e5bb933d9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40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5bb933d9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5bb933d9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e5bb933d97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86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5bb933d9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5bb933d9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e5bb933d9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5bb933d9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5bb933d97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e5bb933d97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P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63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F8DC-676C-49D6-8A48-48E2D239602C}" type="datetimeFigureOut">
              <a:rPr lang="es-PE" smtClean="0"/>
              <a:t>15/09/2022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190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489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F8DC-676C-49D6-8A48-48E2D239602C}" type="datetimeFigureOut">
              <a:rPr lang="es-PE" smtClean="0"/>
              <a:t>15/09/2022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091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6096" y="1196752"/>
            <a:ext cx="2651037" cy="1368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2 Conector recto"/>
          <p:cNvCxnSpPr/>
          <p:nvPr userDrawn="1"/>
        </p:nvCxnSpPr>
        <p:spPr>
          <a:xfrm>
            <a:off x="611560" y="3356992"/>
            <a:ext cx="784887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492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1"/>
          </p:nvPr>
        </p:nvSpPr>
        <p:spPr>
          <a:xfrm>
            <a:off x="467544" y="1628800"/>
            <a:ext cx="8208144" cy="4392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422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2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6096" y="1196752"/>
            <a:ext cx="2651037" cy="1368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8"/>
          <p:cNvCxnSpPr/>
          <p:nvPr/>
        </p:nvCxnSpPr>
        <p:spPr>
          <a:xfrm>
            <a:off x="611560" y="3356992"/>
            <a:ext cx="7848872" cy="0"/>
          </a:xfrm>
          <a:prstGeom prst="straightConnector1">
            <a:avLst/>
          </a:prstGeom>
          <a:noFill/>
          <a:ln w="28575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6463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3_Diseño personalizad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144" cy="439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240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992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73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016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33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F8DC-676C-49D6-8A48-48E2D239602C}" type="datetimeFigureOut">
              <a:rPr lang="es-PE" smtClean="0"/>
              <a:t>15/09/2022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1883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500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888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42D-F085-4B1C-BB06-8E309AD9B76E}" type="datetimeFigureOut">
              <a:rPr lang="es-MX" smtClean="0"/>
              <a:pPr/>
              <a:t>15/09/2022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321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CF8DC-676C-49D6-8A48-48E2D239602C}" type="datetimeFigureOut">
              <a:rPr lang="es-PE" smtClean="0"/>
              <a:t>15/09/2022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EAF3-596D-4223-8B4F-8F4A7680F446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95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899592" y="5013176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Sophia Vitoria Lozano Ballena MD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Medical Oncology </a:t>
            </a:r>
          </a:p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Instituto Nacional de Enfermedades Neoplásicas</a:t>
            </a:r>
          </a:p>
          <a:p>
            <a:pPr algn="ctr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Lima - Perú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3718773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SELNET MDT VIRTUAL MEETING </a:t>
            </a:r>
            <a:endParaRPr lang="es-P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E8D5A2-8E8D-492A-9702-31697322C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26200" r="53150" b="36000"/>
          <a:stretch/>
        </p:blipFill>
        <p:spPr>
          <a:xfrm>
            <a:off x="869157" y="582345"/>
            <a:ext cx="2435349" cy="26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7456"/>
            <a:ext cx="7886700" cy="648072"/>
          </a:xfrm>
        </p:spPr>
        <p:txBody>
          <a:bodyPr>
            <a:normAutofit/>
          </a:bodyPr>
          <a:lstStyle/>
          <a:p>
            <a:r>
              <a:rPr lang="es-PE" dirty="0" smtClean="0"/>
              <a:t>Caso 20-14066</a:t>
            </a:r>
            <a:endParaRPr lang="es-PE" dirty="0"/>
          </a:p>
        </p:txBody>
      </p:sp>
      <p:pic>
        <p:nvPicPr>
          <p:cNvPr id="4" name="Picture 2" descr="C:\Users\Rvega\Desktop\Varios\image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04964"/>
            <a:ext cx="5004048" cy="3753036"/>
          </a:xfrm>
          <a:prstGeom prst="rect">
            <a:avLst/>
          </a:prstGeom>
          <a:noFill/>
        </p:spPr>
      </p:pic>
      <p:pic>
        <p:nvPicPr>
          <p:cNvPr id="6" name="Picture 2" descr="C:\Users\Rvega\Desktop\Varios\image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6678" y="-29271"/>
            <a:ext cx="5107322" cy="3830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8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170" name="Picture 2" descr="C:\Users\Rvega\Desktop\Varios\image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548680"/>
            <a:ext cx="7759774" cy="5819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60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8194" name="Picture 2" descr="C:\Users\Rvega\Desktop\Varios\image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13" y="620688"/>
            <a:ext cx="7759774" cy="58198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77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4000" b="1" dirty="0" smtClean="0">
                <a:solidFill>
                  <a:schemeClr val="tx2"/>
                </a:solidFill>
              </a:rPr>
              <a:t>QUESTIONS?</a:t>
            </a:r>
            <a:endParaRPr lang="es-PE" sz="4000" b="1" dirty="0">
              <a:solidFill>
                <a:schemeClr val="tx2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520160" y="1628800"/>
            <a:ext cx="8155528" cy="4392588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malignant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tumor?</a:t>
            </a:r>
            <a:r>
              <a:rPr lang="es-PE" altLang="es-P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PE" altLang="es-PE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denosumab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carcinogenesis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predisposition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</a:t>
            </a:r>
            <a:r>
              <a:rPr lang="es-PE" altLang="es-PE" sz="18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oncogens</a:t>
            </a:r>
            <a:r>
              <a:rPr lang="es-PE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s-PE" sz="1800" dirty="0" smtClean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altLang="es-PE" sz="1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s-PE" sz="18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are the most frequent mutations related to bone transformed giant cell tumor?</a:t>
            </a:r>
            <a:endParaRPr lang="es-PE" altLang="es-PE" sz="1800" dirty="0" smtClean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PE" altLang="es-PE" sz="1800" dirty="0" err="1">
                <a:solidFill>
                  <a:srgbClr val="202124"/>
                </a:solidFill>
                <a:latin typeface="inherit"/>
              </a:rPr>
              <a:t>W</a:t>
            </a:r>
            <a:r>
              <a:rPr lang="es-PE" altLang="es-PE" sz="1800" dirty="0" err="1" smtClean="0">
                <a:solidFill>
                  <a:srgbClr val="202124"/>
                </a:solidFill>
                <a:latin typeface="inherit"/>
              </a:rPr>
              <a:t>hat</a:t>
            </a:r>
            <a:r>
              <a:rPr lang="es-PE" altLang="es-PE" sz="18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inherit"/>
              </a:rPr>
              <a:t>would</a:t>
            </a:r>
            <a:r>
              <a:rPr lang="es-PE" altLang="es-PE" sz="1800" dirty="0" smtClean="0">
                <a:solidFill>
                  <a:srgbClr val="202124"/>
                </a:solidFill>
                <a:latin typeface="inherit"/>
              </a:rPr>
              <a:t> be the </a:t>
            </a:r>
            <a:r>
              <a:rPr lang="es-PE" altLang="es-PE" sz="1800" dirty="0" err="1" smtClean="0">
                <a:solidFill>
                  <a:srgbClr val="202124"/>
                </a:solidFill>
                <a:latin typeface="inherit"/>
              </a:rPr>
              <a:t>best</a:t>
            </a:r>
            <a:r>
              <a:rPr lang="es-PE" altLang="es-PE" sz="1800" dirty="0" smtClean="0">
                <a:solidFill>
                  <a:srgbClr val="202124"/>
                </a:solidFill>
                <a:latin typeface="inherit"/>
              </a:rPr>
              <a:t> </a:t>
            </a:r>
            <a:r>
              <a:rPr lang="es-PE" altLang="es-PE" sz="1800" dirty="0" err="1" smtClean="0">
                <a:solidFill>
                  <a:srgbClr val="202124"/>
                </a:solidFill>
                <a:latin typeface="inherit"/>
              </a:rPr>
              <a:t>treatment</a:t>
            </a:r>
            <a:r>
              <a:rPr lang="es-PE" altLang="es-PE" sz="1800" dirty="0" smtClean="0">
                <a:solidFill>
                  <a:srgbClr val="202124"/>
                </a:solidFill>
                <a:latin typeface="inherit"/>
              </a:rPr>
              <a:t> in the case of </a:t>
            </a:r>
            <a:r>
              <a:rPr lang="es-PE" altLang="es-PE" sz="1800" dirty="0" err="1" smtClean="0">
                <a:solidFill>
                  <a:srgbClr val="202124"/>
                </a:solidFill>
                <a:latin typeface="inherit"/>
              </a:rPr>
              <a:t>transformation</a:t>
            </a:r>
            <a:r>
              <a:rPr lang="es-PE" altLang="es-PE" sz="1800" dirty="0" smtClean="0">
                <a:solidFill>
                  <a:srgbClr val="202124"/>
                </a:solidFill>
                <a:latin typeface="inherit"/>
              </a:rPr>
              <a:t> to OSTEOSARCOMA?</a:t>
            </a:r>
            <a:endParaRPr lang="es-PE" altLang="es-PE" sz="1400" dirty="0" smtClean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614" y="102921"/>
            <a:ext cx="908538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95253"/>
            <a:ext cx="17634" cy="6669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/>
        </p:nvSpPr>
        <p:spPr>
          <a:xfrm>
            <a:off x="899592" y="5013176"/>
            <a:ext cx="7632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P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Kelvin Gustavo Díaz Reaño MD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P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 Oncology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P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Instituto Nacional de Enfermedades Neoplásicas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PE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Lima - Perú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971600" y="3718773"/>
            <a:ext cx="74168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PE" sz="36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SELNET MDT VIRTUAL MEETING 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l="27162" t="26198" r="53150" b="36000"/>
          <a:stretch/>
        </p:blipFill>
        <p:spPr>
          <a:xfrm>
            <a:off x="869157" y="582345"/>
            <a:ext cx="2435349" cy="2630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835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body" idx="1"/>
          </p:nvPr>
        </p:nvSpPr>
        <p:spPr>
          <a:xfrm>
            <a:off x="467544" y="692696"/>
            <a:ext cx="8208144" cy="576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171450" lvl="0" indent="-16002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2400" b="1"/>
              <a:t>26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 y/o, female.</a:t>
            </a:r>
            <a:endParaRPr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No comorbidities, N</a:t>
            </a:r>
            <a:r>
              <a:rPr lang="es-PE" sz="2400"/>
              <a:t>o family history</a:t>
            </a: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PE" sz="2400" b="1"/>
              <a:t>July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 201</a:t>
            </a:r>
            <a:r>
              <a:rPr lang="es-PE" sz="2400" b="1"/>
              <a:t>8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: (INEN)</a:t>
            </a:r>
            <a:endParaRPr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2400"/>
              <a:t>Right hand MRI</a:t>
            </a: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PE" sz="2400"/>
              <a:t>extensive lesion involving the entire right first metacarpal, deforming the cortex without breaking it, 45x40mm</a:t>
            </a:r>
            <a:endParaRPr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2400"/>
              <a:t>Chest tomography: no metastatic lesions</a:t>
            </a: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s-PE" sz="2400"/>
              <a:t>Right thumb biopsy: giant cell forming tumor compatible with bone giant cell tumor.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PE" sz="2400" b="1"/>
              <a:t>August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 2018: </a:t>
            </a:r>
            <a:endParaRPr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Resection of tumor + cementoplasty</a:t>
            </a:r>
            <a:r>
              <a:rPr lang="es-PE" sz="2400"/>
              <a:t>: </a:t>
            </a:r>
            <a:r>
              <a:rPr lang="es-PE" sz="2400" b="0">
                <a:latin typeface="Calibri"/>
                <a:ea typeface="Calibri"/>
                <a:cs typeface="Calibri"/>
                <a:sym typeface="Calibri"/>
              </a:rPr>
              <a:t>Giant cell tumor of bone without histological </a:t>
            </a:r>
            <a:r>
              <a:rPr lang="es-PE" sz="2400"/>
              <a:t>signs of malignancy.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2903"/>
              <a:buNone/>
            </a:pPr>
            <a:r>
              <a:rPr lang="es-PE" sz="2400" b="1"/>
              <a:t>October 2018: </a:t>
            </a:r>
            <a:endParaRPr sz="2400" b="1"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s-PE" sz="2400"/>
              <a:t>Hand X-ray: post surgical changes, trabeculated lytic component in the first metacarpal suggestive of persistence of the disease.</a:t>
            </a:r>
            <a:endParaRPr sz="2400"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s-PE" sz="2400"/>
              <a:t>Received 5000 cGy radiotherapy in 25 sessions with adequate tolerance.</a:t>
            </a:r>
            <a:endParaRPr sz="2400"/>
          </a:p>
          <a:p>
            <a:pPr marL="171450" lvl="0" indent="-16002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Char char="•"/>
            </a:pPr>
            <a:r>
              <a:rPr lang="es-PE" sz="2400"/>
              <a:t>Observation</a:t>
            </a:r>
            <a:endParaRPr sz="2400"/>
          </a:p>
          <a:p>
            <a:pPr marL="514350" lvl="0" indent="0" algn="just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ct val="129032"/>
              <a:buNone/>
            </a:pPr>
            <a:endParaRPr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29032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0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5bb933d97_0_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e5bb933d97_0_4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ge5bb933d97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25" y="552450"/>
            <a:ext cx="8896350" cy="60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016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5bb933d97_0_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e5bb933d97_0_12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ge5bb933d97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595313"/>
            <a:ext cx="8458200" cy="5667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3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5bb933d97_0_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e5bb933d97_0_18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ge5bb933d97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13" y="504825"/>
            <a:ext cx="8486775" cy="584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82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5bb933d97_0_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e5bb933d97_0_33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ge5bb933d97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3" y="80963"/>
            <a:ext cx="8943975" cy="6696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27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467544" y="692696"/>
            <a:ext cx="8208144" cy="576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CASE #01 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y/o, </a:t>
            </a:r>
            <a:r>
              <a:rPr lang="es-P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comorbidities</a:t>
            </a:r>
            <a:r>
              <a:rPr lang="en-US" sz="1600" b="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Family history: mother with ovarian cancer.</a:t>
            </a:r>
          </a:p>
          <a:p>
            <a:pPr marL="0" indent="0" algn="just">
              <a:buNone/>
            </a:pPr>
            <a:endParaRPr lang="en-US" sz="1600" b="0" dirty="0" smtClean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dirty="0" smtClean="0"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Pain and increased volume in the right knee.</a:t>
            </a:r>
          </a:p>
          <a:p>
            <a:pPr marL="0" indent="0" algn="just">
              <a:buNone/>
            </a:pPr>
            <a:endParaRPr lang="en-US" sz="1600" dirty="0"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March 2020: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(general hospital)</a:t>
            </a: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Knee CT: </a:t>
            </a:r>
            <a:r>
              <a:rPr lang="es-PE" altLang="es-PE" sz="16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Lytic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 in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proximal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epiphyseal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metaphyseal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 of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tibia, probable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July 2020: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(INEN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alt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Right knee core biopsy: BONE GIANT CELL TUMOR.</a:t>
            </a:r>
          </a:p>
          <a:p>
            <a:pPr algn="just"/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Bilateral </a:t>
            </a:r>
            <a:r>
              <a:rPr lang="es-P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X-</a:t>
            </a:r>
            <a:r>
              <a:rPr lang="es-P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expansive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lytic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lesion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involving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proximal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tibia, </a:t>
            </a:r>
            <a:r>
              <a:rPr lang="es-PE" altLang="es-PE" sz="1600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suggestive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GIANT CELL TUMOR, </a:t>
            </a:r>
            <a:r>
              <a:rPr lang="es-PE" altLang="es-PE" sz="16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subcutaneous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altLang="es-PE" sz="16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edema </a:t>
            </a:r>
            <a:r>
              <a:rPr lang="es-PE" altLang="es-PE" sz="16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proximal pre tibial </a:t>
            </a:r>
            <a:r>
              <a:rPr lang="es-PE" altLang="es-PE" sz="16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es-PE" altLang="es-PE" sz="16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alt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89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e5bb933d97_0_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e5bb933d97_0_40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ge5bb933d97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8" y="0"/>
            <a:ext cx="903064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400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6cb92b05f_0_0"/>
          <p:cNvSpPr txBox="1">
            <a:spLocks noGrp="1"/>
          </p:cNvSpPr>
          <p:nvPr>
            <p:ph type="body" idx="1"/>
          </p:nvPr>
        </p:nvSpPr>
        <p:spPr>
          <a:xfrm>
            <a:off x="467544" y="692696"/>
            <a:ext cx="8208000" cy="57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PE" sz="2400" b="1"/>
              <a:t>October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 20</a:t>
            </a:r>
            <a:r>
              <a:rPr lang="es-PE" sz="2400" b="1"/>
              <a:t>20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: (INEN)</a:t>
            </a:r>
            <a:endParaRPr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/>
              <a:t>Resection of a recurrent tumor of the right hand: giant cell tumor, </a:t>
            </a:r>
            <a:endParaRPr sz="2400"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/>
              <a:t>Surgery findings: tumor tissue adhered to the second metacarpal without obvious macroscopic lesion.</a:t>
            </a: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s-PE" sz="2400" b="1"/>
              <a:t>February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 20</a:t>
            </a:r>
            <a:r>
              <a:rPr lang="es-PE" sz="2400" b="1"/>
              <a:t>21</a:t>
            </a:r>
            <a:r>
              <a:rPr lang="es-PE" sz="2400" b="1">
                <a:latin typeface="Calibri"/>
                <a:ea typeface="Calibri"/>
                <a:cs typeface="Calibri"/>
                <a:sym typeface="Calibri"/>
              </a:rPr>
              <a:t>: </a:t>
            </a:r>
            <a:endParaRPr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/>
              <a:t>Chest CT: multiple nodules with a secondary aspect, diffusely distributed in both pulmonary fields predominantly on the left one, the largest in the left posterobasal segment of 8.7mm</a:t>
            </a:r>
            <a:endParaRPr sz="2400"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endParaRPr sz="2400"/>
          </a:p>
          <a:p>
            <a:pPr marL="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 b="1"/>
              <a:t>April 2021: </a:t>
            </a:r>
            <a:endParaRPr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/>
              <a:t>Left exploratory thoracotomy + metastasectomy of pulmonary nodules (3). Pathology: giant cell tumor metastasis, negative margins.</a:t>
            </a:r>
            <a:endParaRPr sz="2400"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r>
              <a:rPr lang="es-PE" sz="2400"/>
              <a:t>Clinical: tumor growthin on proximal phalanx of the first finger of the right hand.</a:t>
            </a:r>
            <a:endParaRPr sz="2400"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2941"/>
              <a:buNone/>
            </a:pPr>
            <a:endParaRPr sz="2400"/>
          </a:p>
          <a:p>
            <a:pPr marL="171450" lvl="0" indent="0" algn="just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17647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022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5bb933d97_0_5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e5bb933d97_0_55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ge5bb933d97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425" y="1052726"/>
            <a:ext cx="5538500" cy="463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832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5bb933d97_0_4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e5bb933d97_0_48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ge5bb933d97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925" y="381000"/>
            <a:ext cx="729615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15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5bb933d97_0_6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e5bb933d97_0_61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000" cy="439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ge5bb933d97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763" y="965200"/>
            <a:ext cx="8341574" cy="469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94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Arial"/>
              <a:buNone/>
            </a:pPr>
            <a:r>
              <a:rPr lang="es-PE" sz="36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Diagnosis:</a:t>
            </a:r>
            <a:endParaRPr b="1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"/>
          <p:cNvSpPr txBox="1">
            <a:spLocks noGrp="1"/>
          </p:cNvSpPr>
          <p:nvPr>
            <p:ph type="body" idx="1"/>
          </p:nvPr>
        </p:nvSpPr>
        <p:spPr>
          <a:xfrm>
            <a:off x="467544" y="1628800"/>
            <a:ext cx="8208144" cy="439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b="1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3200"/>
              <a:buNone/>
            </a:pPr>
            <a:r>
              <a:rPr lang="es-PE" sz="3200" b="1">
                <a:solidFill>
                  <a:srgbClr val="1E4E79"/>
                </a:solidFill>
              </a:rPr>
              <a:t>Giant cell bone tumor of the right thumb + operated local recurrence + pulmonary metastasis </a:t>
            </a:r>
            <a:endParaRPr sz="3200" b="1">
              <a:solidFill>
                <a:srgbClr val="1E4E79"/>
              </a:solidFill>
            </a:endParaRPr>
          </a:p>
        </p:txBody>
      </p:sp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 l="35596" t="36195" r="45982" b="15297"/>
          <a:stretch/>
        </p:blipFill>
        <p:spPr>
          <a:xfrm>
            <a:off x="702525" y="3872962"/>
            <a:ext cx="1808448" cy="26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4"/>
          <p:cNvPicPr preferRelativeResize="0"/>
          <p:nvPr/>
        </p:nvPicPr>
        <p:blipFill rotWithShape="1">
          <a:blip r:embed="rId4">
            <a:alphaModFix/>
          </a:blip>
          <a:srcRect l="32394" t="29665" r="23945" b="22990"/>
          <a:stretch/>
        </p:blipFill>
        <p:spPr>
          <a:xfrm>
            <a:off x="4124976" y="266150"/>
            <a:ext cx="3992227" cy="243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425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300"/>
              <a:buFont typeface="Arial"/>
              <a:buNone/>
            </a:pPr>
            <a:r>
              <a:rPr lang="es-PE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Questions:</a:t>
            </a:r>
            <a:endParaRPr/>
          </a:p>
        </p:txBody>
      </p:sp>
      <p:sp>
        <p:nvSpPr>
          <p:cNvPr id="194" name="Google Shape;194;p6"/>
          <p:cNvSpPr txBox="1">
            <a:spLocks noGrp="1"/>
          </p:cNvSpPr>
          <p:nvPr>
            <p:ph type="body" idx="1"/>
          </p:nvPr>
        </p:nvSpPr>
        <p:spPr>
          <a:xfrm>
            <a:off x="467544" y="1916732"/>
            <a:ext cx="8208144" cy="439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71450" lvl="0" indent="-1257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s-PE" sz="3200" b="1" dirty="0" err="1"/>
              <a:t>Could</a:t>
            </a:r>
            <a:r>
              <a:rPr lang="es-PE" sz="3200" b="1" dirty="0"/>
              <a:t> a new </a:t>
            </a:r>
            <a:r>
              <a:rPr lang="es-PE" sz="3200" b="1" dirty="0" err="1"/>
              <a:t>surgery</a:t>
            </a:r>
            <a:r>
              <a:rPr lang="es-PE" sz="3200" b="1" dirty="0"/>
              <a:t> be </a:t>
            </a:r>
            <a:r>
              <a:rPr lang="es-PE" sz="3200" b="1" dirty="0" err="1"/>
              <a:t>performed</a:t>
            </a:r>
            <a:r>
              <a:rPr lang="es-PE" sz="3200" b="1" dirty="0"/>
              <a:t> </a:t>
            </a:r>
            <a:r>
              <a:rPr lang="es-PE" sz="3200" b="1" dirty="0" err="1"/>
              <a:t>for</a:t>
            </a:r>
            <a:r>
              <a:rPr lang="es-PE" sz="3200" b="1" dirty="0"/>
              <a:t> </a:t>
            </a:r>
            <a:r>
              <a:rPr lang="es-PE" sz="3200" b="1" dirty="0" err="1"/>
              <a:t>the</a:t>
            </a:r>
            <a:r>
              <a:rPr lang="es-PE" sz="3200" b="1" dirty="0"/>
              <a:t> residual </a:t>
            </a:r>
            <a:r>
              <a:rPr lang="es-PE" sz="3200" b="1" dirty="0" err="1"/>
              <a:t>pulmonary</a:t>
            </a:r>
            <a:r>
              <a:rPr lang="es-PE" sz="3200" b="1" dirty="0"/>
              <a:t> </a:t>
            </a:r>
            <a:r>
              <a:rPr lang="es-PE" sz="3200" b="1" dirty="0" err="1"/>
              <a:t>nodule</a:t>
            </a:r>
            <a:r>
              <a:rPr lang="es-PE" sz="3200" b="1"/>
              <a:t>? </a:t>
            </a:r>
            <a:endParaRPr lang="es-PE" sz="3200" b="1" smtClean="0"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b="1" dirty="0"/>
          </a:p>
          <a:p>
            <a:pPr marL="171450" marR="0" lvl="0" indent="-12572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s-PE" sz="3200" b="1" dirty="0"/>
              <a:t>In case of </a:t>
            </a:r>
            <a:r>
              <a:rPr lang="es-PE" sz="3200" b="1" dirty="0" err="1"/>
              <a:t>operated</a:t>
            </a:r>
            <a:r>
              <a:rPr lang="es-PE" sz="3200" b="1" dirty="0"/>
              <a:t> </a:t>
            </a:r>
            <a:r>
              <a:rPr lang="es-PE" sz="3200" b="1" dirty="0" err="1"/>
              <a:t>metastases</a:t>
            </a:r>
            <a:r>
              <a:rPr lang="es-PE" sz="3200" b="1" dirty="0"/>
              <a:t>, and </a:t>
            </a:r>
            <a:r>
              <a:rPr lang="es-PE" sz="3200" b="1" dirty="0" err="1"/>
              <a:t>without</a:t>
            </a:r>
            <a:r>
              <a:rPr lang="es-PE" sz="3200" b="1" dirty="0"/>
              <a:t> </a:t>
            </a:r>
            <a:r>
              <a:rPr lang="es-PE" sz="3200" b="1" dirty="0" err="1"/>
              <a:t>evidence</a:t>
            </a:r>
            <a:r>
              <a:rPr lang="es-PE" sz="3200" b="1" dirty="0"/>
              <a:t> of </a:t>
            </a:r>
            <a:r>
              <a:rPr lang="es-PE" sz="3200" b="1" dirty="0" err="1"/>
              <a:t>disease</a:t>
            </a:r>
            <a:r>
              <a:rPr lang="es-PE" sz="3200" b="1" dirty="0"/>
              <a:t>, </a:t>
            </a:r>
            <a:r>
              <a:rPr lang="es-PE" sz="3200" b="1" dirty="0" err="1"/>
              <a:t>the</a:t>
            </a:r>
            <a:r>
              <a:rPr lang="es-PE" sz="3200" b="1" dirty="0"/>
              <a:t> use of </a:t>
            </a:r>
            <a:r>
              <a:rPr lang="es-PE" sz="3200" b="1" dirty="0" err="1"/>
              <a:t>Denosumab</a:t>
            </a:r>
            <a:r>
              <a:rPr lang="es-PE" sz="3200" b="1" dirty="0"/>
              <a:t> </a:t>
            </a:r>
            <a:r>
              <a:rPr lang="es-PE" sz="3200" b="1" dirty="0" err="1"/>
              <a:t>is</a:t>
            </a:r>
            <a:r>
              <a:rPr lang="es-PE" sz="3200" b="1" dirty="0"/>
              <a:t> </a:t>
            </a:r>
            <a:r>
              <a:rPr lang="es-PE" sz="3200" b="1" dirty="0" err="1"/>
              <a:t>valid</a:t>
            </a:r>
            <a:r>
              <a:rPr lang="es-PE" sz="3200" b="1" dirty="0"/>
              <a:t>, </a:t>
            </a:r>
            <a:r>
              <a:rPr lang="es-PE" sz="3200" b="1" dirty="0" err="1"/>
              <a:t>for</a:t>
            </a:r>
            <a:r>
              <a:rPr lang="es-PE" sz="3200" b="1" dirty="0"/>
              <a:t> </a:t>
            </a:r>
            <a:r>
              <a:rPr lang="es-PE" sz="3200" b="1" dirty="0" err="1"/>
              <a:t>how</a:t>
            </a:r>
            <a:r>
              <a:rPr lang="es-PE" sz="3200" b="1" dirty="0"/>
              <a:t> </a:t>
            </a:r>
            <a:r>
              <a:rPr lang="es-PE" sz="3200" b="1" dirty="0" err="1"/>
              <a:t>long</a:t>
            </a:r>
            <a:r>
              <a:rPr lang="es-PE" sz="3200" b="1" dirty="0"/>
              <a:t>?</a:t>
            </a:r>
            <a:endParaRPr sz="3200" b="1"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3200" b="1" dirty="0"/>
          </a:p>
          <a:p>
            <a:pPr marL="457200" marR="38100" lvl="0" indent="-38608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s-PE" sz="3200" b="1" dirty="0"/>
              <a:t>New </a:t>
            </a:r>
            <a:r>
              <a:rPr lang="es-PE" sz="3200" b="1" dirty="0" err="1"/>
              <a:t>radiotherapy</a:t>
            </a:r>
            <a:r>
              <a:rPr lang="es-PE" sz="3200" b="1" dirty="0"/>
              <a:t> </a:t>
            </a:r>
            <a:r>
              <a:rPr lang="es-PE" sz="3200" b="1" dirty="0" err="1"/>
              <a:t>modalities</a:t>
            </a:r>
            <a:r>
              <a:rPr lang="es-PE" sz="3200" b="1" dirty="0"/>
              <a:t> </a:t>
            </a:r>
            <a:r>
              <a:rPr lang="es-PE" sz="3200" b="1" dirty="0" err="1"/>
              <a:t>may</a:t>
            </a:r>
            <a:r>
              <a:rPr lang="es-PE" sz="3200" b="1" dirty="0"/>
              <a:t> be a </a:t>
            </a:r>
            <a:r>
              <a:rPr lang="es-PE" sz="3200" b="1" dirty="0" err="1"/>
              <a:t>treatment</a:t>
            </a:r>
            <a:r>
              <a:rPr lang="es-PE" sz="3200" b="1" dirty="0"/>
              <a:t> </a:t>
            </a:r>
            <a:r>
              <a:rPr lang="es-PE" sz="3200" b="1" dirty="0" err="1"/>
              <a:t>option</a:t>
            </a:r>
            <a:r>
              <a:rPr lang="es-PE" sz="3200" b="1" dirty="0"/>
              <a:t> in </a:t>
            </a:r>
            <a:r>
              <a:rPr lang="es-PE" sz="3200" b="1" dirty="0" err="1"/>
              <a:t>subsequent</a:t>
            </a:r>
            <a:r>
              <a:rPr lang="es-PE" sz="3200" b="1" dirty="0"/>
              <a:t> </a:t>
            </a:r>
            <a:r>
              <a:rPr lang="es-PE" sz="3200" b="1" dirty="0" err="1"/>
              <a:t>unresectable</a:t>
            </a:r>
            <a:r>
              <a:rPr lang="es-PE" sz="3200" b="1" dirty="0"/>
              <a:t> </a:t>
            </a:r>
            <a:r>
              <a:rPr lang="es-PE" sz="3200" b="1" dirty="0" err="1"/>
              <a:t>lung</a:t>
            </a:r>
            <a:r>
              <a:rPr lang="es-PE" sz="3200" b="1" dirty="0"/>
              <a:t> </a:t>
            </a:r>
            <a:r>
              <a:rPr lang="es-PE" sz="3200" b="1" dirty="0" err="1"/>
              <a:t>metastases</a:t>
            </a:r>
            <a:r>
              <a:rPr lang="es-PE" sz="3200" b="1" dirty="0"/>
              <a:t>?</a:t>
            </a:r>
            <a:endParaRPr dirty="0">
              <a:solidFill>
                <a:srgbClr val="202124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3200" b="1" dirty="0"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1607959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ADD7DD71-3F15-9B4D-AFF0-306D1291F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1623" y="2053810"/>
            <a:ext cx="8641080" cy="1102519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SELNET tumor board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81165"/>
            <a:ext cx="6400800" cy="1314450"/>
          </a:xfrm>
        </p:spPr>
        <p:txBody>
          <a:bodyPr>
            <a:normAutofit/>
          </a:bodyPr>
          <a:lstStyle/>
          <a:p>
            <a:r>
              <a:rPr lang="en-US" dirty="0"/>
              <a:t>Argentina, Alexander Fleming Institute</a:t>
            </a:r>
          </a:p>
          <a:p>
            <a:r>
              <a:rPr lang="en-US" dirty="0"/>
              <a:t>18th June 2021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825055D4-EC94-0546-A076-4CD8D76F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4417849"/>
            <a:ext cx="14097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ón Europea - Wikipedia, la enciclopedia libre">
            <a:extLst>
              <a:ext uri="{FF2B5EF4-FFF2-40B4-BE49-F238E27FC236}">
                <a16:creationId xmlns:a16="http://schemas.microsoft.com/office/drawing/2014/main" xmlns="" id="{237D09BC-7A2B-0F40-AB08-098E443B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5" y="958665"/>
            <a:ext cx="1600918" cy="1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7D1762A8-3006-F04D-AA58-071C1551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40" y="887598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8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26D91DA3-605E-2A4C-B277-58A398E8F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2F6802A-A4DE-8646-ABCC-5F6570BC9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361" y="1945084"/>
            <a:ext cx="8138690" cy="32635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AR" sz="2400" dirty="0"/>
              <a:t>65 y-o </a:t>
            </a:r>
            <a:r>
              <a:rPr lang="es-AR" sz="2400" dirty="0" err="1"/>
              <a:t>male</a:t>
            </a:r>
            <a:r>
              <a:rPr lang="es-AR" sz="2400" dirty="0"/>
              <a:t> </a:t>
            </a:r>
            <a:r>
              <a:rPr lang="es-AR" sz="2400" dirty="0" err="1"/>
              <a:t>patient</a:t>
            </a:r>
            <a:endParaRPr lang="es-AR" sz="2400" dirty="0"/>
          </a:p>
          <a:p>
            <a:pPr>
              <a:buFontTx/>
              <a:buChar char="-"/>
            </a:pPr>
            <a:r>
              <a:rPr lang="es-AR" sz="2400" dirty="0"/>
              <a:t>no smoking </a:t>
            </a:r>
            <a:r>
              <a:rPr lang="es-AR" sz="2400" dirty="0" err="1"/>
              <a:t>history</a:t>
            </a:r>
            <a:r>
              <a:rPr lang="es-AR" sz="2400" dirty="0"/>
              <a:t> </a:t>
            </a:r>
            <a:r>
              <a:rPr lang="es-AR" sz="2400" dirty="0" err="1"/>
              <a:t>or</a:t>
            </a:r>
            <a:r>
              <a:rPr lang="es-AR" sz="2400" dirty="0"/>
              <a:t> asbestos </a:t>
            </a:r>
            <a:r>
              <a:rPr lang="es-AR" sz="2400" dirty="0" err="1"/>
              <a:t>exposure</a:t>
            </a:r>
            <a:endParaRPr lang="es-AR" sz="2400" dirty="0"/>
          </a:p>
          <a:p>
            <a:pPr>
              <a:buFontTx/>
              <a:buChar char="-"/>
            </a:pPr>
            <a:endParaRPr lang="es-AR" sz="2400" dirty="0"/>
          </a:p>
          <a:p>
            <a:pPr>
              <a:buFontTx/>
              <a:buChar char="-"/>
            </a:pPr>
            <a:r>
              <a:rPr lang="es-AR" sz="2400" dirty="0" err="1"/>
              <a:t>August</a:t>
            </a:r>
            <a:r>
              <a:rPr lang="es-AR" sz="2400" dirty="0"/>
              <a:t> 2020 </a:t>
            </a:r>
            <a:r>
              <a:rPr lang="es-AR" sz="2400" dirty="0" err="1"/>
              <a:t>progressive</a:t>
            </a:r>
            <a:r>
              <a:rPr lang="es-AR" sz="2400" dirty="0"/>
              <a:t> back </a:t>
            </a:r>
            <a:r>
              <a:rPr lang="es-AR" sz="2400" dirty="0" err="1"/>
              <a:t>pain</a:t>
            </a:r>
            <a:r>
              <a:rPr lang="es-AR" sz="2400" dirty="0"/>
              <a:t> </a:t>
            </a:r>
            <a:r>
              <a:rPr lang="es-AR" sz="2400" dirty="0" err="1"/>
              <a:t>associated</a:t>
            </a:r>
            <a:r>
              <a:rPr lang="es-AR" sz="2400" dirty="0"/>
              <a:t> </a:t>
            </a:r>
            <a:r>
              <a:rPr lang="es-AR" sz="2400" dirty="0" err="1"/>
              <a:t>with</a:t>
            </a:r>
            <a:r>
              <a:rPr lang="es-AR" sz="2400" dirty="0"/>
              <a:t> </a:t>
            </a:r>
            <a:r>
              <a:rPr lang="es-AR" sz="2400" dirty="0" err="1"/>
              <a:t>cough</a:t>
            </a:r>
            <a:endParaRPr lang="es-AR" sz="2400" dirty="0"/>
          </a:p>
        </p:txBody>
      </p:sp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E5DCAF2E-E789-0B48-801E-8BDA3A3C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16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882E0E82-2CA4-A74D-AD41-2F8EDA9CD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2F6802A-A4DE-8646-ABCC-5F6570BC9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13925"/>
            <a:ext cx="7886700" cy="32635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AR" sz="2400" dirty="0" err="1"/>
              <a:t>November</a:t>
            </a:r>
            <a:r>
              <a:rPr lang="es-AR" sz="2400" dirty="0"/>
              <a:t> 2020 </a:t>
            </a:r>
            <a:r>
              <a:rPr lang="es-AR" sz="2400" dirty="0" err="1"/>
              <a:t>health</a:t>
            </a:r>
            <a:r>
              <a:rPr lang="es-AR" sz="2400" dirty="0"/>
              <a:t> </a:t>
            </a:r>
            <a:r>
              <a:rPr lang="es-AR" sz="2400" dirty="0" err="1"/>
              <a:t>check</a:t>
            </a:r>
            <a:r>
              <a:rPr lang="es-AR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AR" sz="2400" dirty="0" err="1"/>
              <a:t>Chest</a:t>
            </a:r>
            <a:r>
              <a:rPr lang="es-AR" sz="2400" dirty="0"/>
              <a:t> X-</a:t>
            </a:r>
            <a:r>
              <a:rPr lang="es-AR" sz="2400" dirty="0" err="1"/>
              <a:t>ray</a:t>
            </a:r>
            <a:r>
              <a:rPr lang="es-AR" sz="2400" dirty="0"/>
              <a:t>: </a:t>
            </a:r>
            <a:r>
              <a:rPr lang="es-AR" sz="2400" dirty="0" err="1"/>
              <a:t>right</a:t>
            </a:r>
            <a:r>
              <a:rPr lang="es-AR" sz="2400" dirty="0"/>
              <a:t> </a:t>
            </a:r>
            <a:r>
              <a:rPr lang="es-AR" sz="2400" dirty="0" err="1"/>
              <a:t>opacity</a:t>
            </a:r>
            <a:r>
              <a:rPr lang="es-AR" sz="2400" dirty="0"/>
              <a:t> (</a:t>
            </a:r>
            <a:r>
              <a:rPr lang="es-AR" sz="2400" dirty="0" err="1"/>
              <a:t>atelectasis</a:t>
            </a:r>
            <a:r>
              <a:rPr lang="es-AR" sz="2400" dirty="0"/>
              <a:t> vs plural </a:t>
            </a:r>
            <a:r>
              <a:rPr lang="es-AR" sz="2400" dirty="0" err="1"/>
              <a:t>effusion</a:t>
            </a:r>
            <a:r>
              <a:rPr lang="es-AR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AR" sz="2400" dirty="0"/>
              <a:t>CT: </a:t>
            </a:r>
            <a:r>
              <a:rPr lang="es-AR" sz="2400" dirty="0" err="1"/>
              <a:t>atelectasis</a:t>
            </a:r>
            <a:r>
              <a:rPr lang="es-AR" sz="2400" dirty="0"/>
              <a:t> of </a:t>
            </a:r>
            <a:r>
              <a:rPr lang="es-AR" sz="2400" dirty="0" err="1"/>
              <a:t>right</a:t>
            </a:r>
            <a:r>
              <a:rPr lang="es-AR" sz="2400" dirty="0"/>
              <a:t> </a:t>
            </a:r>
            <a:r>
              <a:rPr lang="es-AR" sz="2400" dirty="0" err="1"/>
              <a:t>lower</a:t>
            </a:r>
            <a:r>
              <a:rPr lang="es-AR" sz="2400" dirty="0"/>
              <a:t> and </a:t>
            </a:r>
            <a:r>
              <a:rPr lang="es-AR" sz="2400" dirty="0" err="1"/>
              <a:t>middle</a:t>
            </a:r>
            <a:r>
              <a:rPr lang="es-AR" sz="2400" dirty="0"/>
              <a:t> </a:t>
            </a:r>
            <a:r>
              <a:rPr lang="es-AR" sz="2400" dirty="0" err="1"/>
              <a:t>lobe</a:t>
            </a:r>
            <a:r>
              <a:rPr lang="es-AR" sz="2400" dirty="0"/>
              <a:t> and </a:t>
            </a:r>
            <a:r>
              <a:rPr lang="es-AR" sz="2400" dirty="0" err="1"/>
              <a:t>moderate</a:t>
            </a:r>
            <a:r>
              <a:rPr lang="es-AR" sz="2400" dirty="0"/>
              <a:t> pleural </a:t>
            </a:r>
            <a:r>
              <a:rPr lang="es-AR" sz="2400" dirty="0" err="1"/>
              <a:t>effusion</a:t>
            </a:r>
            <a:endParaRPr lang="es-AR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AR" sz="2400" dirty="0" err="1"/>
              <a:t>Thoracoscentesis</a:t>
            </a:r>
            <a:r>
              <a:rPr lang="es-AR" sz="2400" dirty="0"/>
              <a:t> </a:t>
            </a:r>
            <a:r>
              <a:rPr lang="es-AR" sz="2400" dirty="0" err="1"/>
              <a:t>was</a:t>
            </a:r>
            <a:r>
              <a:rPr lang="es-AR" sz="2400" dirty="0"/>
              <a:t> </a:t>
            </a:r>
            <a:r>
              <a:rPr lang="es-AR" sz="2400" dirty="0" err="1"/>
              <a:t>performed</a:t>
            </a:r>
            <a:r>
              <a:rPr lang="es-AR" sz="2400" dirty="0"/>
              <a:t>: 1ltr of </a:t>
            </a:r>
            <a:r>
              <a:rPr lang="es-AR" sz="2400" dirty="0" err="1"/>
              <a:t>exudate</a:t>
            </a:r>
            <a:r>
              <a:rPr lang="es-AR" sz="2400" dirty="0"/>
              <a:t>,  </a:t>
            </a:r>
            <a:r>
              <a:rPr lang="es-AR" sz="2400" dirty="0" err="1"/>
              <a:t>cytology</a:t>
            </a:r>
            <a:r>
              <a:rPr lang="es-AR" sz="2400" dirty="0"/>
              <a:t> </a:t>
            </a:r>
            <a:r>
              <a:rPr lang="es-AR" sz="2400" dirty="0" err="1"/>
              <a:t>with</a:t>
            </a:r>
            <a:r>
              <a:rPr lang="es-AR" sz="2400" dirty="0"/>
              <a:t> no </a:t>
            </a:r>
            <a:r>
              <a:rPr lang="es-AR" sz="2400" dirty="0" err="1"/>
              <a:t>atypical</a:t>
            </a:r>
            <a:r>
              <a:rPr lang="es-AR" sz="2400" dirty="0"/>
              <a:t> </a:t>
            </a:r>
            <a:r>
              <a:rPr lang="es-AR" sz="2400" dirty="0" err="1"/>
              <a:t>cell</a:t>
            </a:r>
            <a:endParaRPr lang="es-AR" sz="2400" dirty="0"/>
          </a:p>
        </p:txBody>
      </p:sp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C57F0B40-A8C0-EF41-9190-8BB93169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97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C1BBD6C-3176-534D-B6AB-7161AAE4EB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29406" r="46424" b="24778"/>
          <a:stretch/>
        </p:blipFill>
        <p:spPr>
          <a:xfrm>
            <a:off x="4960307" y="3523610"/>
            <a:ext cx="3072009" cy="23565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DFF4E2B-C565-974D-BA8C-4E0CED3A65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32694" r="45695" b="21490"/>
          <a:stretch/>
        </p:blipFill>
        <p:spPr>
          <a:xfrm>
            <a:off x="1293311" y="3523610"/>
            <a:ext cx="3072009" cy="23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706090"/>
          </a:xfrm>
        </p:spPr>
        <p:txBody>
          <a:bodyPr>
            <a:normAutofit/>
          </a:bodyPr>
          <a:lstStyle/>
          <a:p>
            <a:r>
              <a:rPr lang="es-PE" sz="2800" dirty="0" smtClean="0"/>
              <a:t>27/07/2020</a:t>
            </a:r>
            <a:endParaRPr lang="es-PE" sz="2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14070" r="58571" b="4568"/>
          <a:stretch/>
        </p:blipFill>
        <p:spPr bwMode="auto">
          <a:xfrm>
            <a:off x="323528" y="911693"/>
            <a:ext cx="2284205" cy="40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4919249"/>
            <a:ext cx="7704856" cy="1590187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Expansive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lytic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lesion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that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involves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proximal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epiphyse-metaphyseal-diaphyseal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right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tibia,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thins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cortical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bone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a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narrow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transition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zone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not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associated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periosteal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reaction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or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soft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tissue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tumor,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suggestive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a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giant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21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cell</a:t>
            </a:r>
            <a:r>
              <a:rPr kumimoji="0" lang="es-PE" sz="2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tumor.</a:t>
            </a:r>
            <a:r>
              <a:rPr kumimoji="0" lang="es-PE" sz="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P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25047" r="65816" b="21012"/>
          <a:stretch/>
        </p:blipFill>
        <p:spPr bwMode="auto">
          <a:xfrm>
            <a:off x="5220072" y="937437"/>
            <a:ext cx="2414454" cy="394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5570500" y="76365"/>
            <a:ext cx="267464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800" dirty="0" smtClean="0"/>
              <a:t>19/08/2020</a:t>
            </a:r>
            <a:endParaRPr lang="es-PE" sz="2800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5" t="14070" r="8336" b="4568"/>
          <a:stretch/>
        </p:blipFill>
        <p:spPr bwMode="auto">
          <a:xfrm>
            <a:off x="2555776" y="911693"/>
            <a:ext cx="2570017" cy="40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1" t="30191" r="19484" b="26392"/>
          <a:stretch/>
        </p:blipFill>
        <p:spPr bwMode="auto">
          <a:xfrm>
            <a:off x="7091207" y="2608653"/>
            <a:ext cx="2128296" cy="231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23528" y="94937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A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555776" y="994752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B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5220072" y="899428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7091817" y="2617844"/>
            <a:ext cx="32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39754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54CC9832-C45E-FE4A-A46D-9D8090FAE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2F6802A-A4DE-8646-ABCC-5F6570BC9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144" y="1491586"/>
            <a:ext cx="7886700" cy="32635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AR" dirty="0"/>
              <a:t>In </a:t>
            </a:r>
            <a:r>
              <a:rPr lang="es-AR" dirty="0" err="1"/>
              <a:t>November</a:t>
            </a:r>
            <a:r>
              <a:rPr lang="es-AR"/>
              <a:t> 2020 non-</a:t>
            </a:r>
            <a:r>
              <a:rPr lang="es-AR" err="1"/>
              <a:t>oncological</a:t>
            </a:r>
            <a:r>
              <a:rPr lang="es-AR"/>
              <a:t> </a:t>
            </a:r>
            <a:r>
              <a:rPr lang="es-AR" err="1"/>
              <a:t>surgery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decortication</a:t>
            </a:r>
            <a:r>
              <a:rPr lang="es-AR"/>
              <a:t> and pleural </a:t>
            </a:r>
            <a:r>
              <a:rPr lang="es-AR" err="1"/>
              <a:t>biopsy</a:t>
            </a:r>
            <a:endParaRPr lang="es-AR"/>
          </a:p>
          <a:p>
            <a:pPr>
              <a:buFontTx/>
              <a:buChar char="-"/>
            </a:pPr>
            <a:r>
              <a:rPr lang="es-AR" err="1"/>
              <a:t>Pathological</a:t>
            </a:r>
            <a:r>
              <a:rPr lang="es-AR"/>
              <a:t> </a:t>
            </a:r>
            <a:r>
              <a:rPr lang="es-AR" err="1"/>
              <a:t>report</a:t>
            </a:r>
            <a:r>
              <a:rPr lang="es-AR"/>
              <a:t>:</a:t>
            </a:r>
          </a:p>
          <a:p>
            <a:pPr lvl="1"/>
            <a:r>
              <a:rPr lang="es-AR" err="1"/>
              <a:t>Macroscopy</a:t>
            </a:r>
            <a:r>
              <a:rPr lang="es-AR"/>
              <a:t>: </a:t>
            </a:r>
            <a:r>
              <a:rPr lang="es-AR" err="1"/>
              <a:t>several</a:t>
            </a:r>
            <a:r>
              <a:rPr lang="es-AR"/>
              <a:t> </a:t>
            </a:r>
            <a:r>
              <a:rPr lang="es-AR" err="1"/>
              <a:t>fragments</a:t>
            </a:r>
            <a:r>
              <a:rPr lang="es-AR"/>
              <a:t> (</a:t>
            </a:r>
            <a:r>
              <a:rPr lang="es-AR" err="1"/>
              <a:t>the</a:t>
            </a:r>
            <a:r>
              <a:rPr lang="es-AR"/>
              <a:t> 3 </a:t>
            </a:r>
            <a:r>
              <a:rPr lang="es-AR" err="1"/>
              <a:t>largest</a:t>
            </a:r>
            <a:r>
              <a:rPr lang="es-AR"/>
              <a:t>) of 8x5.2x2.5cm, 4x2.5x1cm and 3.8x1.7x1.5cm</a:t>
            </a:r>
          </a:p>
          <a:p>
            <a:pPr lvl="1"/>
            <a:r>
              <a:rPr lang="es-AR" err="1"/>
              <a:t>Microscopy</a:t>
            </a:r>
            <a:r>
              <a:rPr lang="es-AR"/>
              <a:t>: </a:t>
            </a:r>
            <a:r>
              <a:rPr lang="es-AR" err="1"/>
              <a:t>tissue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a </a:t>
            </a:r>
            <a:r>
              <a:rPr lang="es-AR" err="1"/>
              <a:t>spindle</a:t>
            </a:r>
            <a:r>
              <a:rPr lang="es-AR"/>
              <a:t> </a:t>
            </a:r>
            <a:r>
              <a:rPr lang="es-AR" err="1"/>
              <a:t>cell</a:t>
            </a:r>
            <a:r>
              <a:rPr lang="es-AR"/>
              <a:t> </a:t>
            </a:r>
            <a:r>
              <a:rPr lang="es-AR" err="1"/>
              <a:t>growth</a:t>
            </a:r>
            <a:r>
              <a:rPr lang="es-AR"/>
              <a:t> </a:t>
            </a:r>
            <a:r>
              <a:rPr lang="es-AR" err="1"/>
              <a:t>pattern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long</a:t>
            </a:r>
            <a:r>
              <a:rPr lang="es-AR"/>
              <a:t> </a:t>
            </a:r>
            <a:r>
              <a:rPr lang="es-AR" err="1"/>
              <a:t>intertwined</a:t>
            </a:r>
            <a:r>
              <a:rPr lang="es-AR"/>
              <a:t> </a:t>
            </a:r>
            <a:r>
              <a:rPr lang="es-AR" err="1"/>
              <a:t>bundles</a:t>
            </a:r>
            <a:r>
              <a:rPr lang="es-AR"/>
              <a:t>. </a:t>
            </a:r>
            <a:r>
              <a:rPr lang="es-AR" err="1"/>
              <a:t>Sectors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greater</a:t>
            </a:r>
            <a:r>
              <a:rPr lang="es-AR"/>
              <a:t> nuclear </a:t>
            </a:r>
            <a:r>
              <a:rPr lang="es-AR" err="1"/>
              <a:t>pleomorphism</a:t>
            </a:r>
            <a:r>
              <a:rPr lang="es-AR"/>
              <a:t> </a:t>
            </a:r>
            <a:r>
              <a:rPr lang="es-AR" err="1"/>
              <a:t>including</a:t>
            </a:r>
            <a:r>
              <a:rPr lang="es-AR"/>
              <a:t> </a:t>
            </a:r>
            <a:r>
              <a:rPr lang="es-AR" err="1"/>
              <a:t>large</a:t>
            </a:r>
            <a:r>
              <a:rPr lang="es-AR"/>
              <a:t>, irregular and </a:t>
            </a:r>
            <a:r>
              <a:rPr lang="es-AR" err="1"/>
              <a:t>hyperchromatic</a:t>
            </a:r>
            <a:r>
              <a:rPr lang="es-AR"/>
              <a:t> </a:t>
            </a:r>
            <a:r>
              <a:rPr lang="es-AR" err="1"/>
              <a:t>nuclei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prominent</a:t>
            </a:r>
            <a:r>
              <a:rPr lang="es-AR"/>
              <a:t> </a:t>
            </a:r>
            <a:r>
              <a:rPr lang="es-AR" err="1"/>
              <a:t>nuclei</a:t>
            </a:r>
            <a:r>
              <a:rPr lang="es-AR"/>
              <a:t> and pale </a:t>
            </a:r>
            <a:r>
              <a:rPr lang="es-AR" err="1"/>
              <a:t>cytoplasms</a:t>
            </a:r>
            <a:endParaRPr lang="es-AR"/>
          </a:p>
          <a:p>
            <a:pPr lvl="1"/>
            <a:r>
              <a:rPr lang="es-AR" err="1"/>
              <a:t>Immunohistochemistry</a:t>
            </a:r>
            <a:r>
              <a:rPr lang="es-AR"/>
              <a:t>: AML +, </a:t>
            </a:r>
            <a:r>
              <a:rPr lang="es-AR" err="1"/>
              <a:t>desmin</a:t>
            </a:r>
            <a:r>
              <a:rPr lang="es-AR"/>
              <a:t> +, CK-, CK5-, </a:t>
            </a:r>
            <a:r>
              <a:rPr lang="es-AR" err="1"/>
              <a:t>calretinin</a:t>
            </a:r>
            <a:r>
              <a:rPr lang="es-AR"/>
              <a:t> -, CD34 , S100-</a:t>
            </a:r>
          </a:p>
          <a:p>
            <a:pPr lvl="1"/>
            <a:r>
              <a:rPr lang="es-AR"/>
              <a:t>Diagnosis: </a:t>
            </a:r>
            <a:r>
              <a:rPr lang="es-AR" b="1" err="1"/>
              <a:t>leiomyosarcoma</a:t>
            </a:r>
            <a:endParaRPr lang="es-AR" b="1"/>
          </a:p>
        </p:txBody>
      </p:sp>
    </p:spTree>
    <p:extLst>
      <p:ext uri="{BB962C8B-B14F-4D97-AF65-F5344CB8AC3E}">
        <p14:creationId xmlns:p14="http://schemas.microsoft.com/office/powerpoint/2010/main" val="127940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3C3ACBB5-4DF7-3848-9C0B-C3E2E457C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4B20DBE1-B17B-6B40-A143-153B4F4F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E8E83AE-C09E-C643-A17A-EC5E6E579CDF}"/>
              </a:ext>
            </a:extLst>
          </p:cNvPr>
          <p:cNvSpPr txBox="1"/>
          <p:nvPr/>
        </p:nvSpPr>
        <p:spPr>
          <a:xfrm>
            <a:off x="920663" y="1877939"/>
            <a:ext cx="5702393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es-AR" sz="2100"/>
              <a:t>I </a:t>
            </a:r>
            <a:r>
              <a:rPr lang="es-AR" sz="2100" err="1"/>
              <a:t>requested</a:t>
            </a:r>
            <a:r>
              <a:rPr lang="es-AR" sz="2100"/>
              <a:t> a </a:t>
            </a:r>
            <a:r>
              <a:rPr lang="es-AR" sz="2100" err="1"/>
              <a:t>review</a:t>
            </a:r>
            <a:r>
              <a:rPr lang="es-AR" sz="2100"/>
              <a:t> of </a:t>
            </a:r>
            <a:r>
              <a:rPr lang="es-AR" sz="2100" err="1"/>
              <a:t>the</a:t>
            </a:r>
            <a:r>
              <a:rPr lang="es-AR" sz="2100"/>
              <a:t> </a:t>
            </a:r>
            <a:r>
              <a:rPr lang="es-AR" sz="2100" err="1"/>
              <a:t>pathology</a:t>
            </a:r>
            <a:r>
              <a:rPr lang="es-AR" sz="2100"/>
              <a:t> and a CT </a:t>
            </a:r>
            <a:r>
              <a:rPr lang="es-AR" sz="2100" err="1"/>
              <a:t>scan</a:t>
            </a:r>
            <a:endParaRPr lang="es-AR" sz="210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70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E9B61C3D-2DF9-D14D-8F4A-08C8C3DF7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B2F6802A-A4DE-8646-ABCC-5F6570BC9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686" y="1147837"/>
            <a:ext cx="7886700" cy="4224068"/>
          </a:xfrm>
        </p:spPr>
        <p:txBody>
          <a:bodyPr>
            <a:noAutofit/>
          </a:bodyPr>
          <a:lstStyle/>
          <a:p>
            <a:pPr marL="371475" lvl="1" indent="0">
              <a:buNone/>
            </a:pPr>
            <a:endParaRPr lang="es-AR"/>
          </a:p>
          <a:p>
            <a:endParaRPr lang="es-AR" sz="1800"/>
          </a:p>
        </p:txBody>
      </p:sp>
      <p:pic>
        <p:nvPicPr>
          <p:cNvPr id="11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7AC4C94C-CF0B-554B-A584-E1A2E724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5AFEBA4-E414-264A-BA01-FED64B7E9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28128" r="43092" b="19818"/>
          <a:stretch/>
        </p:blipFill>
        <p:spPr>
          <a:xfrm>
            <a:off x="272442" y="1023618"/>
            <a:ext cx="2433181" cy="19103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A38D8E7-29AA-0E40-8137-1594B21EBA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27397" r="43091" b="20548"/>
          <a:stretch/>
        </p:blipFill>
        <p:spPr>
          <a:xfrm>
            <a:off x="2997476" y="1023618"/>
            <a:ext cx="2433181" cy="19103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00742FD8-DC0E-EC4C-AD43-E4C56AF62D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29223" r="43092" b="18722"/>
          <a:stretch/>
        </p:blipFill>
        <p:spPr>
          <a:xfrm>
            <a:off x="272442" y="3197762"/>
            <a:ext cx="2433181" cy="19103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AFCD96C-C615-9F49-8381-484495682A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18207" r="34757" b="10756"/>
          <a:stretch/>
        </p:blipFill>
        <p:spPr>
          <a:xfrm>
            <a:off x="2997475" y="3197761"/>
            <a:ext cx="2433182" cy="19103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C63D79F1-C750-E44A-B27D-D1D8DF6AE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21187" r="33611" b="9811"/>
          <a:stretch/>
        </p:blipFill>
        <p:spPr>
          <a:xfrm>
            <a:off x="5721873" y="1023618"/>
            <a:ext cx="2646586" cy="190809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1BDBBA1-F784-4E44-BB11-6997460A20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t="23659" r="38327" b="9811"/>
          <a:stretch/>
        </p:blipFill>
        <p:spPr>
          <a:xfrm>
            <a:off x="5721873" y="3160184"/>
            <a:ext cx="2646586" cy="204358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B443CC0-5224-4E4C-9072-71309B6EE5B7}"/>
              </a:ext>
            </a:extLst>
          </p:cNvPr>
          <p:cNvSpPr txBox="1"/>
          <p:nvPr/>
        </p:nvSpPr>
        <p:spPr>
          <a:xfrm>
            <a:off x="3388022" y="5305848"/>
            <a:ext cx="23950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es-AR" sz="1350" b="1">
                <a:solidFill>
                  <a:srgbClr val="FF0000"/>
                </a:solidFill>
              </a:rPr>
              <a:t>37mm </a:t>
            </a:r>
            <a:r>
              <a:rPr lang="es-AR" sz="1350" b="1" err="1">
                <a:solidFill>
                  <a:srgbClr val="FF0000"/>
                </a:solidFill>
              </a:rPr>
              <a:t>contrast</a:t>
            </a:r>
            <a:r>
              <a:rPr lang="es-AR" sz="1350" b="1">
                <a:solidFill>
                  <a:srgbClr val="FF0000"/>
                </a:solidFill>
              </a:rPr>
              <a:t> </a:t>
            </a:r>
            <a:r>
              <a:rPr lang="es-AR" sz="1350" b="1" err="1">
                <a:solidFill>
                  <a:srgbClr val="FF0000"/>
                </a:solidFill>
              </a:rPr>
              <a:t>enhancing</a:t>
            </a:r>
            <a:r>
              <a:rPr lang="es-AR" sz="1350" b="1">
                <a:solidFill>
                  <a:srgbClr val="FF0000"/>
                </a:solidFill>
              </a:rPr>
              <a:t> </a:t>
            </a:r>
            <a:r>
              <a:rPr lang="es-AR" sz="1350" b="1" err="1">
                <a:solidFill>
                  <a:srgbClr val="FF0000"/>
                </a:solidFill>
              </a:rPr>
              <a:t>lesion</a:t>
            </a:r>
            <a:endParaRPr lang="es-AR" sz="1350" b="1">
              <a:solidFill>
                <a:srgbClr val="FF0000"/>
              </a:solidFill>
              <a:sym typeface="Calibri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70F23AB0-0170-D64A-A748-F9C2749F13B8}"/>
              </a:ext>
            </a:extLst>
          </p:cNvPr>
          <p:cNvCxnSpPr/>
          <p:nvPr/>
        </p:nvCxnSpPr>
        <p:spPr>
          <a:xfrm flipH="1" flipV="1">
            <a:off x="4030249" y="4811457"/>
            <a:ext cx="65762" cy="448682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1195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4D186F6B-2B4D-A34C-81E7-8D64469D7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32F7F0B1-4183-3148-ABEE-C6183DEA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1B1302B-D0FA-C94A-AA50-B15547AC1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100" y="1491586"/>
            <a:ext cx="7886700" cy="3263504"/>
          </a:xfrm>
        </p:spPr>
        <p:txBody>
          <a:bodyPr/>
          <a:lstStyle/>
          <a:p>
            <a:pPr>
              <a:buFontTx/>
              <a:buChar char="-"/>
            </a:pPr>
            <a:r>
              <a:rPr lang="es-AR" err="1"/>
              <a:t>The</a:t>
            </a:r>
            <a:r>
              <a:rPr lang="es-AR"/>
              <a:t> </a:t>
            </a:r>
            <a:r>
              <a:rPr lang="es-AR" err="1"/>
              <a:t>review</a:t>
            </a:r>
            <a:r>
              <a:rPr lang="es-AR"/>
              <a:t> at </a:t>
            </a:r>
            <a:r>
              <a:rPr lang="es-AR" err="1"/>
              <a:t>our</a:t>
            </a:r>
            <a:r>
              <a:rPr lang="es-AR"/>
              <a:t> </a:t>
            </a:r>
            <a:r>
              <a:rPr lang="es-AR" err="1"/>
              <a:t>institution</a:t>
            </a:r>
            <a:r>
              <a:rPr lang="es-AR"/>
              <a:t> </a:t>
            </a:r>
            <a:r>
              <a:rPr lang="es-AR" err="1"/>
              <a:t>confirms</a:t>
            </a:r>
            <a:r>
              <a:rPr lang="es-AR"/>
              <a:t> </a:t>
            </a:r>
            <a:r>
              <a:rPr lang="es-AR" err="1"/>
              <a:t>leiomyosarcoma</a:t>
            </a:r>
            <a:endParaRPr lang="es-AR"/>
          </a:p>
          <a:p>
            <a:pPr>
              <a:buFontTx/>
              <a:buChar char="-"/>
            </a:pPr>
            <a:r>
              <a:rPr lang="es-AR" err="1"/>
              <a:t>It</a:t>
            </a:r>
            <a:r>
              <a:rPr lang="es-AR"/>
              <a:t> </a:t>
            </a:r>
            <a:r>
              <a:rPr lang="es-AR" err="1"/>
              <a:t>was</a:t>
            </a:r>
            <a:r>
              <a:rPr lang="es-AR"/>
              <a:t> </a:t>
            </a:r>
            <a:r>
              <a:rPr lang="es-AR" err="1"/>
              <a:t>discussed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the</a:t>
            </a:r>
            <a:r>
              <a:rPr lang="es-AR"/>
              <a:t> </a:t>
            </a:r>
            <a:r>
              <a:rPr lang="es-AR" err="1"/>
              <a:t>thoracic</a:t>
            </a:r>
            <a:r>
              <a:rPr lang="es-AR"/>
              <a:t> </a:t>
            </a:r>
            <a:r>
              <a:rPr lang="es-AR" err="1"/>
              <a:t>surgery</a:t>
            </a:r>
            <a:r>
              <a:rPr lang="es-AR"/>
              <a:t> </a:t>
            </a:r>
            <a:r>
              <a:rPr lang="es-AR" err="1"/>
              <a:t>team</a:t>
            </a:r>
            <a:r>
              <a:rPr lang="es-AR"/>
              <a:t> and </a:t>
            </a:r>
            <a:r>
              <a:rPr lang="es-AR" err="1"/>
              <a:t>due</a:t>
            </a:r>
            <a:r>
              <a:rPr lang="es-AR"/>
              <a:t> to </a:t>
            </a:r>
            <a:r>
              <a:rPr lang="es-AR" err="1"/>
              <a:t>the</a:t>
            </a:r>
            <a:r>
              <a:rPr lang="es-AR"/>
              <a:t> </a:t>
            </a:r>
            <a:r>
              <a:rPr lang="es-AR" err="1"/>
              <a:t>difficulty</a:t>
            </a:r>
            <a:r>
              <a:rPr lang="es-AR"/>
              <a:t> of </a:t>
            </a:r>
            <a:r>
              <a:rPr lang="es-AR" err="1"/>
              <a:t>performing</a:t>
            </a:r>
            <a:r>
              <a:rPr lang="es-AR"/>
              <a:t> a </a:t>
            </a:r>
            <a:r>
              <a:rPr lang="es-AR" err="1"/>
              <a:t>surgery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complete </a:t>
            </a:r>
            <a:r>
              <a:rPr lang="es-AR" err="1"/>
              <a:t>resection</a:t>
            </a:r>
            <a:r>
              <a:rPr lang="es-AR"/>
              <a:t>, </a:t>
            </a:r>
            <a:r>
              <a:rPr lang="es-AR" err="1"/>
              <a:t>we</a:t>
            </a:r>
            <a:r>
              <a:rPr lang="es-AR"/>
              <a:t> </a:t>
            </a:r>
            <a:r>
              <a:rPr lang="es-AR" err="1"/>
              <a:t>decided</a:t>
            </a:r>
            <a:r>
              <a:rPr lang="es-AR"/>
              <a:t> to </a:t>
            </a:r>
            <a:r>
              <a:rPr lang="es-AR" err="1"/>
              <a:t>perform</a:t>
            </a:r>
            <a:r>
              <a:rPr lang="es-AR"/>
              <a:t> </a:t>
            </a:r>
            <a:r>
              <a:rPr lang="es-AR" err="1"/>
              <a:t>chemotherapy</a:t>
            </a:r>
            <a:endParaRPr lang="es-AR"/>
          </a:p>
          <a:p>
            <a:pPr lvl="1">
              <a:buFontTx/>
              <a:buChar char="-"/>
            </a:pPr>
            <a:r>
              <a:rPr lang="es-AR" err="1"/>
              <a:t>between</a:t>
            </a:r>
            <a:r>
              <a:rPr lang="es-AR"/>
              <a:t> </a:t>
            </a:r>
            <a:r>
              <a:rPr lang="es-AR" err="1"/>
              <a:t>January</a:t>
            </a:r>
            <a:r>
              <a:rPr lang="es-AR"/>
              <a:t> and </a:t>
            </a:r>
            <a:r>
              <a:rPr lang="es-AR" err="1"/>
              <a:t>April</a:t>
            </a:r>
            <a:r>
              <a:rPr lang="es-AR"/>
              <a:t>, he </a:t>
            </a:r>
            <a:r>
              <a:rPr lang="es-AR" err="1"/>
              <a:t>performed</a:t>
            </a:r>
            <a:r>
              <a:rPr lang="es-AR"/>
              <a:t> 4 </a:t>
            </a:r>
            <a:r>
              <a:rPr lang="es-AR" err="1"/>
              <a:t>cycles</a:t>
            </a:r>
            <a:r>
              <a:rPr lang="es-AR"/>
              <a:t> of </a:t>
            </a:r>
            <a:r>
              <a:rPr lang="es-AR" err="1"/>
              <a:t>doxorubicin</a:t>
            </a:r>
            <a:r>
              <a:rPr lang="es-AR"/>
              <a:t> plus </a:t>
            </a:r>
            <a:r>
              <a:rPr lang="es-AR" err="1"/>
              <a:t>dacarbazine</a:t>
            </a:r>
            <a:r>
              <a:rPr lang="es-AR"/>
              <a:t> </a:t>
            </a:r>
            <a:r>
              <a:rPr lang="es-AR" err="1"/>
              <a:t>without</a:t>
            </a:r>
            <a:r>
              <a:rPr lang="es-AR"/>
              <a:t> </a:t>
            </a:r>
            <a:r>
              <a:rPr lang="es-AR" err="1"/>
              <a:t>serious</a:t>
            </a:r>
            <a:r>
              <a:rPr lang="es-AR"/>
              <a:t> </a:t>
            </a:r>
            <a:r>
              <a:rPr lang="es-AR" err="1"/>
              <a:t>toxicities</a:t>
            </a: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326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66DAFF00-2E58-C84C-8E6C-D62F10C21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DF6D2C7-8354-E047-BA47-EBF53259D0D6}"/>
              </a:ext>
            </a:extLst>
          </p:cNvPr>
          <p:cNvSpPr txBox="1"/>
          <p:nvPr/>
        </p:nvSpPr>
        <p:spPr>
          <a:xfrm>
            <a:off x="931449" y="1118929"/>
            <a:ext cx="3374640" cy="3924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685800" hangingPunct="0"/>
            <a:r>
              <a:rPr lang="es-AR" sz="2100">
                <a:solidFill>
                  <a:srgbClr val="000000"/>
                </a:solidFill>
                <a:sym typeface="Calibri"/>
              </a:rPr>
              <a:t>CT control post </a:t>
            </a:r>
            <a:r>
              <a:rPr lang="es-AR" sz="2100" err="1">
                <a:solidFill>
                  <a:srgbClr val="000000"/>
                </a:solidFill>
                <a:sym typeface="Calibri"/>
              </a:rPr>
              <a:t>chemotherapy</a:t>
            </a:r>
            <a:endParaRPr lang="es-AR" sz="210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C0BF24F-0394-7C48-BC43-925064F12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28128" r="29132" b="18722"/>
          <a:stretch/>
        </p:blipFill>
        <p:spPr>
          <a:xfrm>
            <a:off x="931448" y="1862463"/>
            <a:ext cx="7439070" cy="32899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CCE399A-D242-B743-B79F-050985ADB29D}"/>
              </a:ext>
            </a:extLst>
          </p:cNvPr>
          <p:cNvSpPr txBox="1"/>
          <p:nvPr/>
        </p:nvSpPr>
        <p:spPr>
          <a:xfrm>
            <a:off x="1935270" y="5219701"/>
            <a:ext cx="168488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es-AR" sz="1650" b="1"/>
              <a:t>pre </a:t>
            </a:r>
            <a:r>
              <a:rPr lang="es-AR" sz="1650" b="1" err="1"/>
              <a:t>chemotherapy</a:t>
            </a:r>
            <a:endParaRPr lang="es-AR" sz="1650" b="1">
              <a:solidFill>
                <a:srgbClr val="000000"/>
              </a:solidFill>
              <a:sym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DB93602-1A40-ED4E-8433-D538517B3AD4}"/>
              </a:ext>
            </a:extLst>
          </p:cNvPr>
          <p:cNvSpPr txBox="1"/>
          <p:nvPr/>
        </p:nvSpPr>
        <p:spPr>
          <a:xfrm>
            <a:off x="5902095" y="5219701"/>
            <a:ext cx="1776253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r>
              <a:rPr lang="es-AR" sz="1650" b="1"/>
              <a:t>post </a:t>
            </a:r>
            <a:r>
              <a:rPr lang="es-AR" sz="1650" b="1" err="1"/>
              <a:t>chemotherapy</a:t>
            </a:r>
            <a:endParaRPr lang="es-AR" sz="1650" b="1">
              <a:solidFill>
                <a:srgbClr val="000000"/>
              </a:solidFill>
              <a:sym typeface="Calibri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xmlns="" id="{DA842BB5-CF30-0E46-9C86-4CAFEAFE86E5}"/>
              </a:ext>
            </a:extLst>
          </p:cNvPr>
          <p:cNvCxnSpPr/>
          <p:nvPr/>
        </p:nvCxnSpPr>
        <p:spPr>
          <a:xfrm flipH="1" flipV="1">
            <a:off x="6435247" y="3835314"/>
            <a:ext cx="319414" cy="338203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999D4CDD-84F7-DB48-9830-2BE133E3757E}"/>
              </a:ext>
            </a:extLst>
          </p:cNvPr>
          <p:cNvCxnSpPr/>
          <p:nvPr/>
        </p:nvCxnSpPr>
        <p:spPr>
          <a:xfrm flipH="1" flipV="1">
            <a:off x="2709450" y="4173516"/>
            <a:ext cx="319414" cy="338203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4981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95FE2AF-09DF-F047-B8B2-18EAED17B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7D1762A8-3006-F04D-AA58-071C1551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2455764-1BA7-A144-A696-6E31343C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98600"/>
            <a:ext cx="7886700" cy="3263504"/>
          </a:xfrm>
        </p:spPr>
        <p:txBody>
          <a:bodyPr/>
          <a:lstStyle/>
          <a:p>
            <a:r>
              <a:rPr lang="es-AR" err="1"/>
              <a:t>We</a:t>
            </a:r>
            <a:r>
              <a:rPr lang="es-AR"/>
              <a:t> </a:t>
            </a:r>
            <a:r>
              <a:rPr lang="es-AR" err="1"/>
              <a:t>decided</a:t>
            </a:r>
            <a:r>
              <a:rPr lang="es-AR"/>
              <a:t> to re-</a:t>
            </a:r>
            <a:r>
              <a:rPr lang="es-AR" err="1"/>
              <a:t>discuss</a:t>
            </a:r>
            <a:r>
              <a:rPr lang="es-AR"/>
              <a:t> </a:t>
            </a:r>
            <a:r>
              <a:rPr lang="es-AR" err="1"/>
              <a:t>it</a:t>
            </a:r>
            <a:r>
              <a:rPr lang="es-AR"/>
              <a:t> </a:t>
            </a:r>
            <a:r>
              <a:rPr lang="es-AR" err="1"/>
              <a:t>with</a:t>
            </a:r>
            <a:r>
              <a:rPr lang="es-AR"/>
              <a:t> </a:t>
            </a:r>
            <a:r>
              <a:rPr lang="es-AR" err="1"/>
              <a:t>the</a:t>
            </a:r>
            <a:r>
              <a:rPr lang="es-AR"/>
              <a:t> </a:t>
            </a:r>
            <a:r>
              <a:rPr lang="es-AR" err="1"/>
              <a:t>thoracic</a:t>
            </a:r>
            <a:r>
              <a:rPr lang="es-AR"/>
              <a:t> </a:t>
            </a:r>
            <a:r>
              <a:rPr lang="es-AR" err="1"/>
              <a:t>surgery</a:t>
            </a:r>
            <a:r>
              <a:rPr lang="es-AR"/>
              <a:t> </a:t>
            </a:r>
            <a:r>
              <a:rPr lang="es-AR" err="1"/>
              <a:t>team</a:t>
            </a:r>
            <a:r>
              <a:rPr lang="es-AR"/>
              <a:t> and a </a:t>
            </a:r>
            <a:r>
              <a:rPr lang="es-AR" err="1"/>
              <a:t>decortication</a:t>
            </a:r>
            <a:r>
              <a:rPr lang="es-AR"/>
              <a:t> </a:t>
            </a:r>
            <a:r>
              <a:rPr lang="es-AR" err="1"/>
              <a:t>was</a:t>
            </a:r>
            <a:r>
              <a:rPr lang="es-AR"/>
              <a:t> </a:t>
            </a:r>
            <a:r>
              <a:rPr lang="es-AR" err="1"/>
              <a:t>performed</a:t>
            </a:r>
            <a:r>
              <a:rPr lang="es-AR"/>
              <a:t> in June</a:t>
            </a:r>
          </a:p>
          <a:p>
            <a:endParaRPr lang="es-AR"/>
          </a:p>
          <a:p>
            <a:r>
              <a:rPr lang="es-AR" err="1"/>
              <a:t>Patology</a:t>
            </a:r>
            <a:r>
              <a:rPr lang="es-AR"/>
              <a:t> </a:t>
            </a:r>
            <a:r>
              <a:rPr lang="es-AR" err="1"/>
              <a:t>report</a:t>
            </a:r>
            <a:r>
              <a:rPr lang="es-AR"/>
              <a:t>: complete response</a:t>
            </a:r>
          </a:p>
        </p:txBody>
      </p:sp>
    </p:spTree>
    <p:extLst>
      <p:ext uri="{BB962C8B-B14F-4D97-AF65-F5344CB8AC3E}">
        <p14:creationId xmlns:p14="http://schemas.microsoft.com/office/powerpoint/2010/main" val="336801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95FE2AF-09DF-F047-B8B2-18EAED17B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46" y="3576836"/>
            <a:ext cx="6647836" cy="2356509"/>
          </a:xfrm>
          <a:prstGeom prst="rect">
            <a:avLst/>
          </a:prstGeom>
        </p:spPr>
      </p:pic>
      <p:pic>
        <p:nvPicPr>
          <p:cNvPr id="10" name="Picture 4" descr="Primera reunión del proyecto SELNET - Grupo GEIS">
            <a:extLst>
              <a:ext uri="{FF2B5EF4-FFF2-40B4-BE49-F238E27FC236}">
                <a16:creationId xmlns:a16="http://schemas.microsoft.com/office/drawing/2014/main" xmlns="" id="{7D1762A8-3006-F04D-AA58-071C1551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1" y="857250"/>
            <a:ext cx="1003940" cy="12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2455764-1BA7-A144-A696-6E31343C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98600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s-AR" err="1"/>
              <a:t>We</a:t>
            </a:r>
            <a:r>
              <a:rPr lang="es-AR"/>
              <a:t> </a:t>
            </a:r>
            <a:r>
              <a:rPr lang="es-AR" err="1"/>
              <a:t>decided</a:t>
            </a:r>
            <a:r>
              <a:rPr lang="es-AR"/>
              <a:t> to </a:t>
            </a:r>
            <a:r>
              <a:rPr lang="es-AR" err="1"/>
              <a:t>present</a:t>
            </a:r>
            <a:r>
              <a:rPr lang="es-AR"/>
              <a:t> in </a:t>
            </a:r>
            <a:r>
              <a:rPr lang="es-AR" err="1"/>
              <a:t>this</a:t>
            </a:r>
            <a:r>
              <a:rPr lang="es-AR"/>
              <a:t> </a:t>
            </a:r>
            <a:r>
              <a:rPr lang="es-AR" err="1"/>
              <a:t>committee</a:t>
            </a:r>
            <a:r>
              <a:rPr lang="es-AR"/>
              <a:t>:</a:t>
            </a:r>
          </a:p>
          <a:p>
            <a:r>
              <a:rPr lang="es-AR" err="1"/>
              <a:t>infrequent</a:t>
            </a:r>
            <a:r>
              <a:rPr lang="es-AR"/>
              <a:t> </a:t>
            </a:r>
            <a:r>
              <a:rPr lang="es-AR" err="1"/>
              <a:t>location</a:t>
            </a:r>
            <a:endParaRPr lang="es-AR"/>
          </a:p>
          <a:p>
            <a:r>
              <a:rPr lang="es-AR" err="1"/>
              <a:t>infrequent</a:t>
            </a:r>
            <a:r>
              <a:rPr lang="es-AR"/>
              <a:t> response</a:t>
            </a:r>
          </a:p>
          <a:p>
            <a:r>
              <a:rPr lang="es-AR" err="1"/>
              <a:t>infrequent</a:t>
            </a:r>
            <a:r>
              <a:rPr lang="es-AR"/>
              <a:t> </a:t>
            </a:r>
            <a:r>
              <a:rPr lang="es-AR" err="1"/>
              <a:t>histology</a:t>
            </a:r>
            <a:endParaRPr lang="es-AR"/>
          </a:p>
          <a:p>
            <a:pPr marL="0" indent="0">
              <a:buNone/>
            </a:pPr>
            <a:endParaRPr lang="es-AR"/>
          </a:p>
          <a:p>
            <a:pPr marL="0" indent="0">
              <a:buNone/>
            </a:pPr>
            <a:r>
              <a:rPr lang="es-AR" err="1"/>
              <a:t>Questions</a:t>
            </a:r>
            <a:r>
              <a:rPr lang="es-AR"/>
              <a:t> to </a:t>
            </a:r>
            <a:r>
              <a:rPr lang="es-AR" err="1"/>
              <a:t>the</a:t>
            </a:r>
            <a:r>
              <a:rPr lang="es-AR"/>
              <a:t> </a:t>
            </a:r>
            <a:r>
              <a:rPr lang="es-AR" err="1"/>
              <a:t>committee</a:t>
            </a:r>
            <a:r>
              <a:rPr lang="es-AR"/>
              <a:t>:</a:t>
            </a:r>
          </a:p>
          <a:p>
            <a:pPr marL="0" indent="0">
              <a:buNone/>
            </a:pPr>
            <a:r>
              <a:rPr lang="es-AR"/>
              <a:t>- </a:t>
            </a:r>
            <a:r>
              <a:rPr lang="es-AR" err="1"/>
              <a:t>alternatives</a:t>
            </a:r>
            <a:r>
              <a:rPr lang="es-AR"/>
              <a:t> </a:t>
            </a:r>
            <a:r>
              <a:rPr lang="es-AR" err="1"/>
              <a:t>diagnoses</a:t>
            </a:r>
            <a:r>
              <a:rPr lang="es-AR"/>
              <a:t>?</a:t>
            </a:r>
          </a:p>
          <a:p>
            <a:pPr marL="0" indent="0">
              <a:buNone/>
            </a:pPr>
            <a:r>
              <a:rPr lang="es-AR"/>
              <a:t>- </a:t>
            </a:r>
            <a:r>
              <a:rPr lang="es-AR" err="1"/>
              <a:t>Continue</a:t>
            </a:r>
            <a:r>
              <a:rPr lang="es-AR"/>
              <a:t> in control </a:t>
            </a:r>
            <a:r>
              <a:rPr lang="es-AR" err="1"/>
              <a:t>or</a:t>
            </a:r>
            <a:r>
              <a:rPr lang="es-AR"/>
              <a:t> complete </a:t>
            </a:r>
            <a:r>
              <a:rPr lang="es-AR" err="1"/>
              <a:t>chemotherapy</a:t>
            </a:r>
            <a:r>
              <a:rPr lang="es-AR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734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 smtClean="0"/>
              <a:t>Clinical</a:t>
            </a:r>
            <a:r>
              <a:rPr lang="es-ES" dirty="0" smtClean="0"/>
              <a:t> Case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Dr. R. Badilla G.</a:t>
            </a:r>
          </a:p>
          <a:p>
            <a:r>
              <a:rPr lang="es-ES" dirty="0" smtClean="0"/>
              <a:t>Calderón Guardia Hospital</a:t>
            </a:r>
          </a:p>
          <a:p>
            <a:r>
              <a:rPr lang="es-ES" dirty="0" smtClean="0"/>
              <a:t>San José, Costa Rica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74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699482"/>
            <a:ext cx="8229600" cy="282004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34964"/>
            <a:ext cx="8229600" cy="5291200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A 23 </a:t>
            </a:r>
            <a:r>
              <a:rPr lang="es-ES" dirty="0" err="1" smtClean="0"/>
              <a:t>year</a:t>
            </a:r>
            <a:r>
              <a:rPr lang="es-ES" dirty="0" smtClean="0"/>
              <a:t> </a:t>
            </a:r>
            <a:r>
              <a:rPr lang="es-ES" dirty="0" err="1" smtClean="0"/>
              <a:t>male</a:t>
            </a:r>
            <a:r>
              <a:rPr lang="es-ES" dirty="0" smtClean="0"/>
              <a:t>, </a:t>
            </a:r>
            <a:r>
              <a:rPr lang="es-ES" dirty="0" err="1" smtClean="0"/>
              <a:t>with</a:t>
            </a:r>
            <a:r>
              <a:rPr lang="es-ES" dirty="0" smtClean="0"/>
              <a:t> a </a:t>
            </a:r>
            <a:r>
              <a:rPr lang="es-ES" dirty="0" err="1" smtClean="0"/>
              <a:t>history</a:t>
            </a:r>
            <a:r>
              <a:rPr lang="es-ES" dirty="0" smtClean="0"/>
              <a:t> of </a:t>
            </a: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months</a:t>
            </a:r>
            <a:r>
              <a:rPr lang="es-ES" dirty="0" smtClean="0"/>
              <a:t> of </a:t>
            </a:r>
            <a:r>
              <a:rPr lang="es-ES" dirty="0" err="1" smtClean="0"/>
              <a:t>pelvic</a:t>
            </a:r>
            <a:r>
              <a:rPr lang="es-ES" dirty="0" smtClean="0"/>
              <a:t> </a:t>
            </a:r>
            <a:r>
              <a:rPr lang="es-ES" dirty="0" err="1" smtClean="0"/>
              <a:t>pain</a:t>
            </a:r>
            <a:endParaRPr lang="es-ES" dirty="0" smtClean="0"/>
          </a:p>
          <a:p>
            <a:pPr algn="just"/>
            <a:r>
              <a:rPr lang="es-ES" dirty="0" smtClean="0"/>
              <a:t>CT: </a:t>
            </a:r>
            <a:r>
              <a:rPr lang="es-ES" dirty="0" err="1" smtClean="0"/>
              <a:t>Retrovesical</a:t>
            </a:r>
            <a:r>
              <a:rPr lang="es-ES" dirty="0" smtClean="0"/>
              <a:t> </a:t>
            </a:r>
            <a:r>
              <a:rPr lang="es-ES" dirty="0" err="1" smtClean="0"/>
              <a:t>infiltrating</a:t>
            </a:r>
            <a:r>
              <a:rPr lang="es-ES" dirty="0"/>
              <a:t> </a:t>
            </a:r>
            <a:r>
              <a:rPr lang="es-ES" dirty="0" smtClean="0"/>
              <a:t>tumor, </a:t>
            </a:r>
            <a:r>
              <a:rPr lang="es-ES" dirty="0" err="1" smtClean="0"/>
              <a:t>compressing</a:t>
            </a:r>
            <a:r>
              <a:rPr lang="es-ES" dirty="0"/>
              <a:t> </a:t>
            </a:r>
            <a:r>
              <a:rPr lang="es-ES" dirty="0" err="1" smtClean="0"/>
              <a:t>sigmoid</a:t>
            </a:r>
            <a:r>
              <a:rPr lang="es-ES" dirty="0" smtClean="0"/>
              <a:t> colon. Peritoneal </a:t>
            </a:r>
            <a:r>
              <a:rPr lang="es-ES" dirty="0" err="1" smtClean="0"/>
              <a:t>nodule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abdominal </a:t>
            </a:r>
            <a:r>
              <a:rPr lang="es-ES" dirty="0" err="1" smtClean="0"/>
              <a:t>wall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dirty="0" err="1" smtClean="0"/>
              <a:t>hepatic</a:t>
            </a:r>
            <a:r>
              <a:rPr lang="es-ES" dirty="0" smtClean="0"/>
              <a:t> </a:t>
            </a:r>
            <a:r>
              <a:rPr lang="es-ES" dirty="0" err="1" smtClean="0"/>
              <a:t>nodule</a:t>
            </a:r>
            <a:r>
              <a:rPr lang="es-ES" dirty="0" smtClean="0"/>
              <a:t>. </a:t>
            </a:r>
            <a:r>
              <a:rPr lang="es-ES" dirty="0" err="1" smtClean="0"/>
              <a:t>Thorax</a:t>
            </a:r>
            <a:r>
              <a:rPr lang="es-ES" dirty="0" smtClean="0"/>
              <a:t> (-)</a:t>
            </a:r>
          </a:p>
          <a:p>
            <a:pPr algn="just"/>
            <a:r>
              <a:rPr lang="es-ES" dirty="0" smtClean="0"/>
              <a:t>MRI: </a:t>
            </a:r>
            <a:r>
              <a:rPr lang="es-ES" dirty="0" err="1"/>
              <a:t>H</a:t>
            </a:r>
            <a:r>
              <a:rPr lang="es-ES" dirty="0" err="1" smtClean="0"/>
              <a:t>uge</a:t>
            </a:r>
            <a:r>
              <a:rPr lang="es-ES" dirty="0" smtClean="0"/>
              <a:t>  </a:t>
            </a:r>
            <a:r>
              <a:rPr lang="es-ES" dirty="0" err="1" smtClean="0"/>
              <a:t>retrovesical</a:t>
            </a:r>
            <a:r>
              <a:rPr lang="es-ES" dirty="0" smtClean="0"/>
              <a:t> </a:t>
            </a:r>
            <a:r>
              <a:rPr lang="es-ES" dirty="0" err="1" smtClean="0"/>
              <a:t>heterogeneous</a:t>
            </a:r>
            <a:r>
              <a:rPr lang="es-ES" dirty="0" smtClean="0"/>
              <a:t> </a:t>
            </a:r>
            <a:r>
              <a:rPr lang="es-ES" dirty="0" err="1" smtClean="0"/>
              <a:t>pelvic</a:t>
            </a:r>
            <a:r>
              <a:rPr lang="es-ES" dirty="0" smtClean="0"/>
              <a:t> tumor, </a:t>
            </a:r>
            <a:r>
              <a:rPr lang="es-ES" dirty="0" err="1" smtClean="0"/>
              <a:t>compressing</a:t>
            </a:r>
            <a:r>
              <a:rPr lang="es-ES" dirty="0" smtClean="0"/>
              <a:t> </a:t>
            </a:r>
            <a:r>
              <a:rPr lang="es-ES" dirty="0" err="1" smtClean="0"/>
              <a:t>neighboring</a:t>
            </a:r>
            <a:r>
              <a:rPr lang="es-ES" dirty="0" smtClean="0"/>
              <a:t> </a:t>
            </a:r>
            <a:r>
              <a:rPr lang="es-ES" dirty="0" err="1" smtClean="0"/>
              <a:t>structures</a:t>
            </a:r>
            <a:r>
              <a:rPr lang="es-ES" dirty="0" smtClean="0"/>
              <a:t>  </a:t>
            </a:r>
          </a:p>
          <a:p>
            <a:pPr algn="just"/>
            <a:r>
              <a:rPr lang="es-ES" dirty="0" err="1" smtClean="0"/>
              <a:t>Colonoscopy</a:t>
            </a:r>
            <a:r>
              <a:rPr lang="es-ES" dirty="0" smtClean="0"/>
              <a:t>: </a:t>
            </a:r>
            <a:r>
              <a:rPr lang="es-ES" dirty="0" err="1" smtClean="0"/>
              <a:t>Extrinsic</a:t>
            </a:r>
            <a:r>
              <a:rPr lang="es-ES" dirty="0" smtClean="0"/>
              <a:t> </a:t>
            </a:r>
            <a:r>
              <a:rPr lang="es-ES" dirty="0" err="1" smtClean="0"/>
              <a:t>compression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sigmoid</a:t>
            </a:r>
            <a:r>
              <a:rPr lang="es-ES" dirty="0" smtClean="0"/>
              <a:t> colon</a:t>
            </a:r>
          </a:p>
          <a:p>
            <a:pPr algn="just"/>
            <a:r>
              <a:rPr lang="es-ES" dirty="0" err="1" smtClean="0"/>
              <a:t>Germ</a:t>
            </a:r>
            <a:r>
              <a:rPr lang="es-ES" dirty="0" smtClean="0"/>
              <a:t> </a:t>
            </a:r>
            <a:r>
              <a:rPr lang="es-ES" dirty="0" err="1" smtClean="0"/>
              <a:t>cell</a:t>
            </a:r>
            <a:r>
              <a:rPr lang="es-ES" dirty="0" smtClean="0"/>
              <a:t> tumor </a:t>
            </a:r>
            <a:r>
              <a:rPr lang="es-ES" dirty="0" err="1" smtClean="0"/>
              <a:t>markers</a:t>
            </a:r>
            <a:r>
              <a:rPr lang="es-ES" dirty="0" smtClean="0"/>
              <a:t> (-)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684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9398" b="9398"/>
          <a:stretch>
            <a:fillRect/>
          </a:stretch>
        </p:blipFill>
        <p:spPr>
          <a:xfrm>
            <a:off x="109280" y="139261"/>
            <a:ext cx="4680714" cy="323695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909" y="152874"/>
            <a:ext cx="3561071" cy="323920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" y="3513846"/>
            <a:ext cx="4691315" cy="33101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909" y="3491021"/>
            <a:ext cx="3561071" cy="331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1943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9657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473346"/>
            <a:ext cx="8229600" cy="125448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7632" y="747986"/>
            <a:ext cx="7869168" cy="5378177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err="1" smtClean="0"/>
              <a:t>Biopsy</a:t>
            </a:r>
            <a:r>
              <a:rPr lang="es-ES" dirty="0" smtClean="0"/>
              <a:t>: </a:t>
            </a:r>
            <a:r>
              <a:rPr lang="es-ES" dirty="0" err="1" smtClean="0"/>
              <a:t>Epithelioid</a:t>
            </a:r>
            <a:r>
              <a:rPr lang="es-ES" dirty="0" smtClean="0"/>
              <a:t> Sarcoma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8" y="1332872"/>
            <a:ext cx="7700096" cy="51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621417"/>
            <a:ext cx="8229600" cy="386374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95715"/>
            <a:ext cx="8229600" cy="5708683"/>
          </a:xfrm>
        </p:spPr>
        <p:txBody>
          <a:bodyPr>
            <a:normAutofit/>
          </a:bodyPr>
          <a:lstStyle/>
          <a:p>
            <a:r>
              <a:rPr lang="es-ES" dirty="0" err="1" smtClean="0"/>
              <a:t>Exploratory</a:t>
            </a:r>
            <a:r>
              <a:rPr lang="es-ES" dirty="0" smtClean="0"/>
              <a:t> </a:t>
            </a:r>
            <a:r>
              <a:rPr lang="es-ES" dirty="0" err="1" smtClean="0"/>
              <a:t>Laparotomy</a:t>
            </a:r>
            <a:r>
              <a:rPr lang="es-ES" dirty="0" smtClean="0"/>
              <a:t> (</a:t>
            </a:r>
            <a:r>
              <a:rPr lang="es-ES" dirty="0" err="1" smtClean="0"/>
              <a:t>July</a:t>
            </a:r>
            <a:r>
              <a:rPr lang="es-ES" dirty="0" smtClean="0"/>
              <a:t> 15, 2021): </a:t>
            </a:r>
            <a:r>
              <a:rPr lang="es-ES" dirty="0" err="1" smtClean="0"/>
              <a:t>Diaphragmatic</a:t>
            </a:r>
            <a:r>
              <a:rPr lang="es-ES" dirty="0" smtClean="0"/>
              <a:t> peritoneal </a:t>
            </a:r>
            <a:r>
              <a:rPr lang="es-ES" dirty="0" err="1" smtClean="0"/>
              <a:t>implants</a:t>
            </a:r>
            <a:r>
              <a:rPr lang="es-ES" dirty="0" smtClean="0"/>
              <a:t>, abdominal </a:t>
            </a:r>
            <a:r>
              <a:rPr lang="es-ES" dirty="0" err="1" smtClean="0"/>
              <a:t>wall</a:t>
            </a:r>
            <a:r>
              <a:rPr lang="es-ES" dirty="0" smtClean="0"/>
              <a:t> and </a:t>
            </a:r>
            <a:r>
              <a:rPr lang="es-ES" dirty="0" err="1" smtClean="0"/>
              <a:t>bladder</a:t>
            </a:r>
            <a:r>
              <a:rPr lang="es-ES" dirty="0" smtClean="0"/>
              <a:t> </a:t>
            </a:r>
            <a:r>
              <a:rPr lang="es-ES" dirty="0" err="1" smtClean="0"/>
              <a:t>implants</a:t>
            </a:r>
            <a:r>
              <a:rPr lang="es-ES" dirty="0" smtClean="0"/>
              <a:t>. </a:t>
            </a:r>
            <a:r>
              <a:rPr lang="es-ES" dirty="0" err="1" smtClean="0"/>
              <a:t>Unresectable</a:t>
            </a:r>
            <a:r>
              <a:rPr lang="es-ES" dirty="0" smtClean="0"/>
              <a:t> </a:t>
            </a:r>
            <a:r>
              <a:rPr lang="es-ES" dirty="0" err="1" smtClean="0"/>
              <a:t>pelvic</a:t>
            </a:r>
            <a:r>
              <a:rPr lang="es-ES" dirty="0"/>
              <a:t> </a:t>
            </a:r>
            <a:r>
              <a:rPr lang="es-ES" dirty="0" smtClean="0"/>
              <a:t>tumor</a:t>
            </a:r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Questions</a:t>
            </a:r>
            <a:r>
              <a:rPr lang="es-ES" dirty="0" smtClean="0"/>
              <a:t>:</a:t>
            </a:r>
          </a:p>
          <a:p>
            <a:r>
              <a:rPr lang="es-ES" dirty="0" err="1" smtClean="0"/>
              <a:t>Tazemetostat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available</a:t>
            </a:r>
            <a:r>
              <a:rPr lang="es-ES" dirty="0" smtClean="0"/>
              <a:t> in </a:t>
            </a:r>
            <a:r>
              <a:rPr lang="es-ES" dirty="0" err="1" smtClean="0"/>
              <a:t>our</a:t>
            </a:r>
            <a:r>
              <a:rPr lang="es-ES" dirty="0" smtClean="0"/>
              <a:t> country</a:t>
            </a:r>
          </a:p>
          <a:p>
            <a:pPr algn="just"/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Chemotherapy</a:t>
            </a:r>
            <a:r>
              <a:rPr lang="es-ES" dirty="0" smtClean="0"/>
              <a:t>: </a:t>
            </a:r>
            <a:r>
              <a:rPr lang="es-ES" dirty="0" err="1" smtClean="0"/>
              <a:t>Antracycline</a:t>
            </a:r>
            <a:r>
              <a:rPr lang="es-ES" dirty="0" smtClean="0"/>
              <a:t>/</a:t>
            </a:r>
            <a:r>
              <a:rPr lang="es-ES" dirty="0" err="1" smtClean="0"/>
              <a:t>regimen</a:t>
            </a:r>
            <a:r>
              <a:rPr lang="es-ES" dirty="0" smtClean="0"/>
              <a:t> vs </a:t>
            </a:r>
            <a:r>
              <a:rPr lang="es-ES" dirty="0" err="1" smtClean="0"/>
              <a:t>Gemcitabine</a:t>
            </a:r>
            <a:r>
              <a:rPr lang="es-ES" dirty="0" smtClean="0"/>
              <a:t>/</a:t>
            </a:r>
            <a:r>
              <a:rPr lang="es-ES" dirty="0" err="1" smtClean="0"/>
              <a:t>regimen</a:t>
            </a:r>
            <a:r>
              <a:rPr lang="es-ES" dirty="0" smtClean="0"/>
              <a:t>? </a:t>
            </a:r>
            <a:r>
              <a:rPr lang="es-ES" sz="2400" dirty="0" smtClean="0"/>
              <a:t>(Oncology.2014;87(2):95-103/JAMA Oncol</a:t>
            </a:r>
            <a:r>
              <a:rPr lang="es-ES" sz="2400" dirty="0"/>
              <a:t>.</a:t>
            </a:r>
            <a:r>
              <a:rPr lang="es-ES" sz="2400" dirty="0" smtClean="0"/>
              <a:t>2018; 4(9):e180219/Cancer.2021; 127(8): 1311-1317)</a:t>
            </a:r>
          </a:p>
          <a:p>
            <a:r>
              <a:rPr lang="es-ES" dirty="0" err="1" smtClean="0"/>
              <a:t>Foundation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Heme?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73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7911" y="692696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Impression</a:t>
            </a:r>
            <a:r>
              <a:rPr lang="pt-BR" sz="2800" b="1" dirty="0" smtClean="0"/>
              <a:t>: 43 </a:t>
            </a:r>
            <a:r>
              <a:rPr lang="pt-BR" sz="2800" b="1" dirty="0" err="1" smtClean="0"/>
              <a:t>yo</a:t>
            </a:r>
            <a:r>
              <a:rPr lang="pt-BR" sz="2800" b="1" dirty="0" smtClean="0"/>
              <a:t>, </a:t>
            </a:r>
            <a:r>
              <a:rPr lang="pt-BR" sz="2800" b="1" dirty="0" err="1" smtClean="0"/>
              <a:t>femal</a:t>
            </a:r>
            <a:r>
              <a:rPr lang="pt-BR" sz="2800" b="1" dirty="0" smtClean="0"/>
              <a:t>, </a:t>
            </a:r>
            <a:r>
              <a:rPr lang="pt-BR" sz="2800" b="1" dirty="0" err="1" smtClean="0"/>
              <a:t>with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plexiform</a:t>
            </a:r>
            <a:r>
              <a:rPr lang="pt-BR" sz="2800" b="1" dirty="0" smtClean="0"/>
              <a:t> neurofibroma </a:t>
            </a:r>
            <a:r>
              <a:rPr lang="pt-BR" sz="2800" b="1" dirty="0" err="1" smtClean="0"/>
              <a:t>sciatic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nerve</a:t>
            </a:r>
            <a:r>
              <a:rPr lang="pt-BR" sz="2800" b="1" dirty="0" smtClean="0"/>
              <a:t> (</a:t>
            </a:r>
            <a:r>
              <a:rPr lang="pt-BR" sz="2800" b="1" dirty="0" err="1" smtClean="0"/>
              <a:t>type</a:t>
            </a:r>
            <a:r>
              <a:rPr lang="pt-BR" sz="2800" b="1" dirty="0" smtClean="0"/>
              <a:t> I </a:t>
            </a:r>
            <a:r>
              <a:rPr lang="pt-BR" sz="2800" b="1" dirty="0" err="1" smtClean="0"/>
              <a:t>neurofibromatosis</a:t>
            </a:r>
            <a:r>
              <a:rPr lang="pt-BR" sz="2800" b="1" dirty="0" smtClean="0"/>
              <a:t>) </a:t>
            </a:r>
          </a:p>
          <a:p>
            <a:endParaRPr lang="pt-BR" sz="28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pt-BR" sz="2800" dirty="0" smtClean="0"/>
              <a:t>Post </a:t>
            </a:r>
            <a:r>
              <a:rPr lang="pt-BR" sz="2800" dirty="0" err="1" smtClean="0"/>
              <a:t>chordotomy</a:t>
            </a:r>
            <a:r>
              <a:rPr lang="pt-BR" sz="2800" dirty="0" smtClean="0"/>
              <a:t> </a:t>
            </a:r>
            <a:r>
              <a:rPr lang="pt-BR" sz="2800" dirty="0" err="1" smtClean="0"/>
              <a:t>with</a:t>
            </a:r>
            <a:r>
              <a:rPr lang="pt-BR" sz="2800" dirty="0" smtClean="0"/>
              <a:t> no </a:t>
            </a:r>
            <a:r>
              <a:rPr lang="pt-BR" sz="2800" dirty="0" err="1" smtClean="0"/>
              <a:t>pain</a:t>
            </a:r>
            <a:r>
              <a:rPr lang="pt-BR" sz="2800" dirty="0" smtClean="0"/>
              <a:t> </a:t>
            </a:r>
            <a:r>
              <a:rPr lang="pt-BR" sz="2800" dirty="0" err="1" smtClean="0"/>
              <a:t>relieve</a:t>
            </a:r>
            <a:endParaRPr lang="pt-BR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pt-BR" sz="2800" dirty="0" err="1" smtClean="0"/>
              <a:t>Current</a:t>
            </a:r>
            <a:r>
              <a:rPr lang="pt-BR" sz="2800" dirty="0" smtClean="0"/>
              <a:t> – </a:t>
            </a:r>
            <a:r>
              <a:rPr lang="pt-BR" sz="2800" dirty="0" err="1" smtClean="0"/>
              <a:t>intrathecal</a:t>
            </a:r>
            <a:r>
              <a:rPr lang="pt-BR" sz="2800" dirty="0" smtClean="0"/>
              <a:t>  </a:t>
            </a:r>
            <a:r>
              <a:rPr lang="pt-BR" sz="2800" dirty="0" err="1" smtClean="0"/>
              <a:t>implantable</a:t>
            </a:r>
            <a:r>
              <a:rPr lang="pt-BR" sz="2800" dirty="0" smtClean="0"/>
              <a:t> </a:t>
            </a:r>
            <a:r>
              <a:rPr lang="pt-BR" sz="2800" dirty="0" err="1" smtClean="0"/>
              <a:t>infusion</a:t>
            </a:r>
            <a:r>
              <a:rPr lang="pt-BR" sz="2800" dirty="0" smtClean="0"/>
              <a:t> </a:t>
            </a:r>
            <a:r>
              <a:rPr lang="pt-BR" sz="2800" dirty="0" err="1" smtClean="0"/>
              <a:t>pump</a:t>
            </a:r>
            <a:r>
              <a:rPr lang="pt-BR" sz="2800" dirty="0" smtClean="0"/>
              <a:t> </a:t>
            </a:r>
            <a:r>
              <a:rPr lang="pt-BR" sz="2800" dirty="0" err="1" smtClean="0"/>
              <a:t>with</a:t>
            </a:r>
            <a:r>
              <a:rPr lang="pt-BR" sz="2800" dirty="0" smtClean="0"/>
              <a:t> </a:t>
            </a:r>
            <a:r>
              <a:rPr lang="pt-BR" sz="2800" dirty="0" err="1" smtClean="0"/>
              <a:t>opioids</a:t>
            </a:r>
            <a:endParaRPr lang="pt-BR" sz="2800" dirty="0" smtClean="0"/>
          </a:p>
          <a:p>
            <a:endParaRPr lang="pt-BR" sz="2800" dirty="0"/>
          </a:p>
          <a:p>
            <a:r>
              <a:rPr lang="pt-BR" sz="2800" b="1" dirty="0" err="1" smtClean="0"/>
              <a:t>Discussion</a:t>
            </a:r>
            <a:r>
              <a:rPr lang="pt-BR" sz="2800" b="1" dirty="0" smtClean="0"/>
              <a:t> – </a:t>
            </a:r>
            <a:r>
              <a:rPr lang="pt-BR" sz="2800" b="1" dirty="0" err="1" smtClean="0"/>
              <a:t>systemic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treatment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with</a:t>
            </a:r>
            <a:r>
              <a:rPr lang="pt-BR" sz="2800" b="1" dirty="0" smtClean="0"/>
              <a:t> </a:t>
            </a:r>
          </a:p>
          <a:p>
            <a:r>
              <a:rPr lang="pt-BR" sz="2800" b="1" dirty="0" err="1" smtClean="0"/>
              <a:t>Selumetinib</a:t>
            </a:r>
            <a:r>
              <a:rPr lang="pt-BR" sz="2800" b="1" dirty="0" smtClean="0"/>
              <a:t> – FDA </a:t>
            </a:r>
            <a:r>
              <a:rPr lang="pt-BR" sz="2800" b="1" dirty="0" err="1" smtClean="0"/>
              <a:t>approved</a:t>
            </a:r>
            <a:r>
              <a:rPr lang="pt-BR" sz="2800" b="1" dirty="0" smtClean="0"/>
              <a:t>/</a:t>
            </a:r>
            <a:r>
              <a:rPr lang="pt-BR" sz="2800" b="1" dirty="0" err="1" smtClean="0"/>
              <a:t>not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availabe</a:t>
            </a:r>
            <a:r>
              <a:rPr lang="pt-BR" sz="2800" b="1" dirty="0" smtClean="0"/>
              <a:t> in </a:t>
            </a:r>
            <a:r>
              <a:rPr lang="pt-BR" sz="2800" b="1" dirty="0" err="1" smtClean="0"/>
              <a:t>Brazil</a:t>
            </a:r>
            <a:r>
              <a:rPr lang="pt-BR" sz="2800" b="1" dirty="0" smtClean="0"/>
              <a:t>? </a:t>
            </a:r>
            <a:r>
              <a:rPr lang="pt-BR" sz="2800" b="1" dirty="0" err="1" smtClean="0"/>
              <a:t>Trametinib</a:t>
            </a:r>
            <a:r>
              <a:rPr lang="pt-BR" sz="2800" b="1" dirty="0" smtClean="0"/>
              <a:t> – </a:t>
            </a:r>
            <a:r>
              <a:rPr lang="pt-BR" sz="2800" b="1" dirty="0" err="1" smtClean="0"/>
              <a:t>available</a:t>
            </a:r>
            <a:r>
              <a:rPr lang="pt-BR" sz="2800" b="1" dirty="0" smtClean="0"/>
              <a:t> in </a:t>
            </a:r>
            <a:r>
              <a:rPr lang="pt-BR" sz="2800" b="1" dirty="0" err="1" smtClean="0"/>
              <a:t>Brazil</a:t>
            </a:r>
            <a:r>
              <a:rPr lang="pt-BR" sz="2800" b="1" dirty="0" smtClean="0"/>
              <a:t> ?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548060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2FDE747-7C7E-4996-AFBB-5151E5310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SELNET TUMOR BOARD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CF819D5-0817-4CB0-B677-9463793FB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Bruna David e Carolina Cardoso – </a:t>
            </a:r>
            <a:r>
              <a:rPr lang="pt-BR" dirty="0" err="1"/>
              <a:t>Oncoclínicas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38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88AF87-394A-4C89-9F67-AFA3C088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err="1"/>
              <a:t>Clinical</a:t>
            </a:r>
            <a:r>
              <a:rPr lang="pt-BR" u="sng" dirty="0"/>
              <a:t> </a:t>
            </a:r>
            <a:r>
              <a:rPr lang="pt-BR" u="sng" dirty="0" err="1"/>
              <a:t>history</a:t>
            </a:r>
            <a:r>
              <a:rPr lang="pt-BR" u="sng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A5A75F2-F009-40BC-8AC7-11E23BC66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Male, 40yo, no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comorbidities</a:t>
            </a:r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pt-BR" sz="16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Aug</a:t>
            </a:r>
            <a:r>
              <a:rPr lang="pt-BR" sz="16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/19-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nodular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lesion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left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neck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region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with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progressive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growth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algn="l"/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pt-BR" sz="16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Sep</a:t>
            </a:r>
            <a:r>
              <a:rPr lang="pt-BR" sz="16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/19 - 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CT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head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and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neck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Expansive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lesion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affecting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deep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musculature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from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lower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1/3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neck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left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insinuating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supraclavicular fossa,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without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cleavage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plan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with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scalene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muscle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pt-BR" sz="16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Sep</a:t>
            </a:r>
            <a:r>
              <a:rPr lang="pt-BR" sz="16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/19 - 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Core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Biopsy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desmoid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fibromatosis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(SMA +,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Betacatenin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+, CD20 +, CD3 +)</a:t>
            </a:r>
          </a:p>
          <a:p>
            <a:pPr marL="0" indent="0">
              <a:buNone/>
            </a:pPr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No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room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for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surgery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/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symptomatic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tumor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growth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after</a:t>
            </a:r>
            <a:r>
              <a:rPr lang="pt-BR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16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biopsy</a:t>
            </a:r>
            <a:endParaRPr lang="pt-BR" sz="16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1870082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6C3EEB3-9DA4-4816-BE55-BC1BAAC3A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81" y="1921669"/>
            <a:ext cx="3986213" cy="30146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DE636DA-6FAE-440D-A9F2-B9057AD3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90" y="1614488"/>
            <a:ext cx="3457575" cy="362902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671F7197-A098-4C31-A0C6-991D85ABEF79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CT </a:t>
            </a:r>
            <a:r>
              <a:rPr lang="pt-BR" sz="2250" dirty="0" err="1"/>
              <a:t>Sep</a:t>
            </a:r>
            <a:r>
              <a:rPr lang="pt-BR" sz="2250" dirty="0"/>
              <a:t>/2019</a:t>
            </a:r>
          </a:p>
        </p:txBody>
      </p:sp>
    </p:spTree>
    <p:extLst>
      <p:ext uri="{BB962C8B-B14F-4D97-AF65-F5344CB8AC3E}">
        <p14:creationId xmlns:p14="http://schemas.microsoft.com/office/powerpoint/2010/main" val="1919825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19DB38-9FDC-4827-978B-743DA17F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err="1"/>
              <a:t>Clinical</a:t>
            </a:r>
            <a:r>
              <a:rPr lang="pt-BR" u="sng" dirty="0"/>
              <a:t> </a:t>
            </a:r>
            <a:r>
              <a:rPr lang="pt-BR" u="sng" dirty="0" err="1"/>
              <a:t>history</a:t>
            </a:r>
            <a:endParaRPr lang="pt-BR" u="sng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B71448A-1885-4509-B1BB-3A3A888B3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 – Mar/21: </a:t>
            </a:r>
          </a:p>
          <a:p>
            <a:pPr marL="0" indent="0">
              <a:buNone/>
            </a:pPr>
            <a:r>
              <a:rPr lang="pt-BR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Pazopanib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800mg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daily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tolerated</a:t>
            </a:r>
            <a:endParaRPr lang="pt-BR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Pazopanib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biopsy</a:t>
            </a:r>
            <a:r>
              <a:rPr lang="pt-BR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response: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no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tumor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r>
              <a:rPr lang="pt-BR" sz="1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r>
              <a:rPr lang="pt-B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/21: </a:t>
            </a:r>
          </a:p>
          <a:p>
            <a:pPr marL="0" indent="0">
              <a:buNone/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progression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-MRI: </a:t>
            </a:r>
          </a:p>
          <a:p>
            <a:pPr marL="0" indent="0">
              <a:buNone/>
            </a:pP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Slight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dimension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 (10.0 x 9.2 x 5.5 cm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9.6 x 7.6 x 4.9 cm)</a:t>
            </a:r>
          </a:p>
        </p:txBody>
      </p:sp>
    </p:spTree>
    <p:extLst>
      <p:ext uri="{BB962C8B-B14F-4D97-AF65-F5344CB8AC3E}">
        <p14:creationId xmlns:p14="http://schemas.microsoft.com/office/powerpoint/2010/main" val="458464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D133028-AB21-471B-9FDE-FE984D9F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09" y="1453753"/>
            <a:ext cx="3979069" cy="39504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3FBFC15-21CC-459A-BE66-D0469CD9C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047" y="1489471"/>
            <a:ext cx="3464719" cy="387905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59C5ED84-8C1F-40EC-8811-C5FA5B50D802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MRI April/2021</a:t>
            </a:r>
          </a:p>
        </p:txBody>
      </p:sp>
    </p:spTree>
    <p:extLst>
      <p:ext uri="{BB962C8B-B14F-4D97-AF65-F5344CB8AC3E}">
        <p14:creationId xmlns:p14="http://schemas.microsoft.com/office/powerpoint/2010/main" val="2234947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DE4720E-78E9-4C5F-BF71-74F1CE88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41" y="1481101"/>
            <a:ext cx="5096918" cy="38957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7E18A60-E060-45F1-9199-54104B7B0CAA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MRI April/2021</a:t>
            </a:r>
          </a:p>
        </p:txBody>
      </p:sp>
    </p:spTree>
    <p:extLst>
      <p:ext uri="{BB962C8B-B14F-4D97-AF65-F5344CB8AC3E}">
        <p14:creationId xmlns:p14="http://schemas.microsoft.com/office/powerpoint/2010/main" val="1543470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19DB38-9FDC-4827-978B-743DA17F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err="1"/>
              <a:t>Clinical</a:t>
            </a:r>
            <a:r>
              <a:rPr lang="pt-BR" u="sng" dirty="0"/>
              <a:t> </a:t>
            </a:r>
            <a:r>
              <a:rPr lang="pt-BR" u="sng" dirty="0" err="1"/>
              <a:t>history</a:t>
            </a:r>
            <a:endParaRPr lang="pt-BR" u="sng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B71448A-1885-4509-B1BB-3A3A888B3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May/2021: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Doxo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60mg/m2 + </a:t>
            </a:r>
            <a:r>
              <a:rPr lang="pt-BR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Dacarbazine</a:t>
            </a: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750mg/m2 D1 q3w)</a:t>
            </a:r>
          </a:p>
          <a:p>
            <a:pPr marL="0" indent="0">
              <a:buNone/>
            </a:pPr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tolerated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Mild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tumor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/no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tumor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starting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July/21:</a:t>
            </a:r>
            <a:r>
              <a:rPr lang="pt-BR" sz="1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cycles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</a:t>
            </a:r>
            <a:endParaRPr lang="pt-BR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MRI: </a:t>
            </a:r>
          </a:p>
          <a:p>
            <a:pPr marL="0" indent="0">
              <a:buNone/>
            </a:pP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-new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slight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dimension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April/21: (11.1 x 8.9 x 5.0cm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to10.0 x 9.2 x 5.5cm)</a:t>
            </a:r>
          </a:p>
          <a:p>
            <a:pPr marL="0" indent="0">
              <a:buNone/>
            </a:pP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-no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characterists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predominant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viable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tumor,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suggesting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pt-BR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1951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7" b="48117"/>
          <a:stretch/>
        </p:blipFill>
        <p:spPr bwMode="auto">
          <a:xfrm>
            <a:off x="107504" y="294880"/>
            <a:ext cx="883228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57349" r="1334" b="6308"/>
          <a:stretch/>
        </p:blipFill>
        <p:spPr bwMode="auto">
          <a:xfrm>
            <a:off x="131485" y="3261536"/>
            <a:ext cx="8816622" cy="184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8 Conector recto de flecha"/>
          <p:cNvCxnSpPr/>
          <p:nvPr/>
        </p:nvCxnSpPr>
        <p:spPr>
          <a:xfrm>
            <a:off x="6804248" y="44624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>
            <a:off x="1062204" y="3333544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7200292" y="1772816"/>
            <a:ext cx="10801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179512" y="1619508"/>
            <a:ext cx="504056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A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3131840" y="1628800"/>
            <a:ext cx="491339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B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012160" y="1628800"/>
            <a:ext cx="488797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26100" y="4701696"/>
            <a:ext cx="48689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D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140899" y="4692404"/>
            <a:ext cx="44158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E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6068351" y="4701696"/>
            <a:ext cx="50405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PE" dirty="0">
                <a:solidFill>
                  <a:schemeClr val="bg1"/>
                </a:solidFill>
              </a:rPr>
              <a:t>F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1" t="30191" r="19484" b="26392"/>
          <a:stretch/>
        </p:blipFill>
        <p:spPr bwMode="auto">
          <a:xfrm>
            <a:off x="2288406" y="499627"/>
            <a:ext cx="1358615" cy="147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1 Título"/>
          <p:cNvSpPr txBox="1">
            <a:spLocks/>
          </p:cNvSpPr>
          <p:nvPr/>
        </p:nvSpPr>
        <p:spPr>
          <a:xfrm>
            <a:off x="2368992" y="1804174"/>
            <a:ext cx="1254187" cy="2899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dirty="0" smtClean="0">
                <a:solidFill>
                  <a:schemeClr val="bg1"/>
                </a:solidFill>
              </a:rPr>
              <a:t>19/08/2020</a:t>
            </a:r>
            <a:endParaRPr lang="es-PE" sz="1600" dirty="0">
              <a:solidFill>
                <a:schemeClr val="bg1"/>
              </a:solidFill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431540" y="2137141"/>
            <a:ext cx="7926671" cy="95924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Expansive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lytic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lesion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that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involves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proximal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epiphyse-metaphyseal-diaphyseal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right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tibia,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thins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cortical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bone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a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narrow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transition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zone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not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associated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periosteal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reaction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or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soft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tissue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tumor,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suggestive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a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giant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cell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tumor.</a:t>
            </a:r>
            <a:r>
              <a:rPr kumimoji="0" lang="es-PE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5267813"/>
            <a:ext cx="8838388" cy="148246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Post-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treatment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changes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in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proximal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tibia,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bone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fragment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;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Heterogeneous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solid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tissue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observed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isignal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in T1,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high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signal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in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Stir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T2,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measures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14. 1 cm in longitudinal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diameter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compromises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proximal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epiphysometaphysodiaphyseal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and in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third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medium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restricts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qualitative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diffusion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;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they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replace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medullary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and cortical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bone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extending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proximally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compromising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articular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surface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deformation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lateral tibial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plateau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;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compromises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soft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tissues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both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anterior and posterior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compartments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predominance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latter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with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infiltration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the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posterior tibial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muscle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flexor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digitorum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longus</a:t>
            </a:r>
            <a:r>
              <a:rPr kumimoji="0" lang="es-PE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, and </a:t>
            </a:r>
            <a:r>
              <a:rPr kumimoji="0" lang="es-PE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inherit"/>
                <a:cs typeface="Arial" pitchFamily="34" charset="0"/>
              </a:rPr>
              <a:t>soleus</a:t>
            </a:r>
            <a:r>
              <a:rPr lang="es-P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s-PE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35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FE1F581-CEB0-487C-9307-036F22A8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028229"/>
            <a:ext cx="5514975" cy="39076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F08C0CD-232D-4193-A56A-9720D274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3319669"/>
            <a:ext cx="5500688" cy="230028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3AB1187-79EE-4E24-8D89-68633F9126D3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MRI July/2021</a:t>
            </a:r>
          </a:p>
        </p:txBody>
      </p:sp>
    </p:spTree>
    <p:extLst>
      <p:ext uri="{BB962C8B-B14F-4D97-AF65-F5344CB8AC3E}">
        <p14:creationId xmlns:p14="http://schemas.microsoft.com/office/powerpoint/2010/main" val="1775107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3BF7126-25AB-4847-8535-C4486E5E1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065" y="1268730"/>
            <a:ext cx="5933871" cy="410348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28A56A90-6810-4C9D-8014-A92899CB851B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MRI July/2021</a:t>
            </a:r>
          </a:p>
        </p:txBody>
      </p:sp>
    </p:spTree>
    <p:extLst>
      <p:ext uri="{BB962C8B-B14F-4D97-AF65-F5344CB8AC3E}">
        <p14:creationId xmlns:p14="http://schemas.microsoft.com/office/powerpoint/2010/main" val="1724096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9ABFAAE-20DA-4B9E-B3CB-441EF498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683" y="1131094"/>
            <a:ext cx="5070634" cy="44550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B05BD67-6B3F-4A0B-9899-474EB9FC32B6}"/>
              </a:ext>
            </a:extLst>
          </p:cNvPr>
          <p:cNvSpPr txBox="1"/>
          <p:nvPr/>
        </p:nvSpPr>
        <p:spPr>
          <a:xfrm>
            <a:off x="2562958" y="5585251"/>
            <a:ext cx="4018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50" dirty="0"/>
              <a:t>MRI July/2021</a:t>
            </a:r>
          </a:p>
        </p:txBody>
      </p:sp>
    </p:spTree>
    <p:extLst>
      <p:ext uri="{BB962C8B-B14F-4D97-AF65-F5344CB8AC3E}">
        <p14:creationId xmlns:p14="http://schemas.microsoft.com/office/powerpoint/2010/main" val="2007279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E0D4FE-DCB6-4075-B68E-E8313FF4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u="sng" dirty="0" err="1"/>
              <a:t>Questions</a:t>
            </a:r>
            <a:r>
              <a:rPr lang="pt-BR" u="sng" dirty="0"/>
              <a:t>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F3130D9-EDE5-4110-BCD4-E137B65D5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Switch </a:t>
            </a:r>
            <a:r>
              <a:rPr lang="pt-BR" sz="1800" dirty="0" err="1"/>
              <a:t>systemic</a:t>
            </a:r>
            <a:r>
              <a:rPr lang="pt-BR" sz="1800" dirty="0"/>
              <a:t> </a:t>
            </a:r>
            <a:r>
              <a:rPr lang="pt-BR" sz="1800" dirty="0" err="1"/>
              <a:t>therapy</a:t>
            </a:r>
            <a:r>
              <a:rPr lang="pt-BR" sz="1800" dirty="0"/>
              <a:t>?</a:t>
            </a:r>
          </a:p>
          <a:p>
            <a:pPr marL="342900" lvl="1" indent="0">
              <a:buNone/>
            </a:pPr>
            <a:r>
              <a:rPr lang="pt-BR" dirty="0"/>
              <a:t>-</a:t>
            </a:r>
            <a:r>
              <a:rPr lang="pt-BR" dirty="0" err="1"/>
              <a:t>Is</a:t>
            </a:r>
            <a:r>
              <a:rPr lang="pt-BR" dirty="0"/>
              <a:t> it </a:t>
            </a:r>
            <a:r>
              <a:rPr lang="pt-BR" dirty="0" err="1"/>
              <a:t>considered</a:t>
            </a:r>
            <a:r>
              <a:rPr lang="pt-BR" dirty="0"/>
              <a:t> </a:t>
            </a:r>
            <a:r>
              <a:rPr lang="pt-BR" dirty="0" err="1"/>
              <a:t>treatment</a:t>
            </a:r>
            <a:r>
              <a:rPr lang="pt-BR" dirty="0"/>
              <a:t> </a:t>
            </a:r>
            <a:r>
              <a:rPr lang="pt-BR" dirty="0" err="1"/>
              <a:t>failure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2 </a:t>
            </a:r>
            <a:r>
              <a:rPr lang="pt-BR" dirty="0" err="1"/>
              <a:t>cycles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chemo</a:t>
            </a:r>
            <a:r>
              <a:rPr lang="pt-BR" dirty="0"/>
              <a:t>?</a:t>
            </a:r>
          </a:p>
          <a:p>
            <a:pPr marL="342900" lvl="1" indent="0">
              <a:buNone/>
            </a:pPr>
            <a:r>
              <a:rPr lang="pt-BR" dirty="0"/>
              <a:t>-In case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changing</a:t>
            </a:r>
            <a:r>
              <a:rPr lang="pt-BR" dirty="0"/>
              <a:t> </a:t>
            </a:r>
            <a:r>
              <a:rPr lang="pt-BR" dirty="0" err="1"/>
              <a:t>therapy</a:t>
            </a:r>
            <a:r>
              <a:rPr lang="pt-BR" dirty="0"/>
              <a:t>,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would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</a:t>
            </a:r>
            <a:r>
              <a:rPr lang="pt-BR" dirty="0" err="1"/>
              <a:t>suggest</a:t>
            </a:r>
            <a:r>
              <a:rPr lang="pt-BR" dirty="0"/>
              <a:t>?</a:t>
            </a:r>
          </a:p>
          <a:p>
            <a:pPr marL="342900" lvl="1" indent="0">
              <a:buNone/>
            </a:pPr>
            <a:endParaRPr lang="pt-BR" dirty="0"/>
          </a:p>
          <a:p>
            <a:pPr marL="342900" lvl="1" indent="0">
              <a:buNone/>
            </a:pPr>
            <a:r>
              <a:rPr lang="pt-BR" dirty="0" err="1"/>
              <a:t>Or</a:t>
            </a:r>
            <a:endParaRPr lang="pt-BR" dirty="0"/>
          </a:p>
          <a:p>
            <a:pPr marL="342900" lvl="1" indent="0">
              <a:buNone/>
            </a:pPr>
            <a:endParaRPr lang="pt-BR" dirty="0"/>
          </a:p>
          <a:p>
            <a:pPr lvl="1"/>
            <a:r>
              <a:rPr lang="pt-BR" dirty="0" err="1"/>
              <a:t>Resuming</a:t>
            </a:r>
            <a:r>
              <a:rPr lang="pt-BR" dirty="0"/>
              <a:t> </a:t>
            </a:r>
            <a:r>
              <a:rPr lang="pt-BR" dirty="0" err="1"/>
              <a:t>chemo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restaging</a:t>
            </a:r>
            <a:r>
              <a:rPr lang="pt-BR" dirty="0"/>
              <a:t> </a:t>
            </a:r>
            <a:r>
              <a:rPr lang="pt-BR" dirty="0" err="1"/>
              <a:t>after</a:t>
            </a:r>
            <a:r>
              <a:rPr lang="pt-BR" dirty="0"/>
              <a:t> 2 </a:t>
            </a:r>
            <a:r>
              <a:rPr lang="pt-BR" dirty="0" err="1"/>
              <a:t>aditional</a:t>
            </a:r>
            <a:r>
              <a:rPr lang="pt-BR" dirty="0"/>
              <a:t> </a:t>
            </a:r>
            <a:r>
              <a:rPr lang="pt-BR" dirty="0" err="1"/>
              <a:t>cycles</a:t>
            </a:r>
            <a:r>
              <a:rPr lang="pt-BR" dirty="0"/>
              <a:t>?</a:t>
            </a:r>
          </a:p>
          <a:p>
            <a:pPr marL="342900" lvl="1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565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E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Diagnosis: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PE" sz="4000" b="1" dirty="0" smtClean="0"/>
          </a:p>
          <a:p>
            <a:pPr marL="0" indent="0" algn="ctr">
              <a:buNone/>
            </a:pPr>
            <a:r>
              <a:rPr lang="es-PE" altLang="es-PE" sz="3200" dirty="0" smtClean="0">
                <a:solidFill>
                  <a:srgbClr val="202124"/>
                </a:solidFill>
                <a:latin typeface="Gadugi" panose="020B0502040204020203" pitchFamily="34" charset="0"/>
              </a:rPr>
              <a:t>TUMOR OF </a:t>
            </a:r>
            <a:r>
              <a:rPr lang="es-PE" altLang="es-PE" sz="3200" dirty="0">
                <a:solidFill>
                  <a:srgbClr val="202124"/>
                </a:solidFill>
                <a:latin typeface="Gadugi" panose="020B0502040204020203" pitchFamily="34" charset="0"/>
              </a:rPr>
              <a:t>GIANT CELLS </a:t>
            </a:r>
            <a:r>
              <a:rPr lang="es-PE" altLang="es-PE" sz="3200" dirty="0" smtClean="0">
                <a:solidFill>
                  <a:srgbClr val="202124"/>
                </a:solidFill>
                <a:latin typeface="Gadugi" panose="020B0502040204020203" pitchFamily="34" charset="0"/>
              </a:rPr>
              <a:t>FROM RIGHT TIBIA TRANSFORMED </a:t>
            </a:r>
            <a:r>
              <a:rPr lang="es-PE" altLang="es-PE" sz="3200" dirty="0">
                <a:solidFill>
                  <a:srgbClr val="202124"/>
                </a:solidFill>
                <a:latin typeface="Gadugi" panose="020B0502040204020203" pitchFamily="34" charset="0"/>
              </a:rPr>
              <a:t>TO HIGH-GRADE </a:t>
            </a:r>
            <a:r>
              <a:rPr lang="es-PE" altLang="es-PE" sz="3200" dirty="0" smtClean="0">
                <a:solidFill>
                  <a:srgbClr val="202124"/>
                </a:solidFill>
                <a:latin typeface="Gadugi" panose="020B0502040204020203" pitchFamily="34" charset="0"/>
              </a:rPr>
              <a:t>OSTEOSARCOMA</a:t>
            </a:r>
            <a:endParaRPr lang="es-PE" altLang="es-PE" sz="2400" dirty="0">
              <a:latin typeface="Gadugi" panose="020B0502040204020203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altLang="es-P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1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vega\Desktop\Varios\image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6673"/>
            <a:ext cx="4427984" cy="3320988"/>
          </a:xfrm>
          <a:prstGeom prst="rect">
            <a:avLst/>
          </a:prstGeom>
          <a:noFill/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3356" y="-24687"/>
            <a:ext cx="7886700" cy="615602"/>
          </a:xfrm>
        </p:spPr>
        <p:txBody>
          <a:bodyPr/>
          <a:lstStyle/>
          <a:p>
            <a:r>
              <a:rPr lang="es-PE" dirty="0" smtClean="0"/>
              <a:t>Case 21-7614</a:t>
            </a:r>
            <a:endParaRPr lang="es-PE" dirty="0"/>
          </a:p>
        </p:txBody>
      </p:sp>
      <p:pic>
        <p:nvPicPr>
          <p:cNvPr id="5" name="Picture 2" descr="C:\Users\Rvega\Desktop\Varios\image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45635"/>
            <a:ext cx="5216486" cy="3912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40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3074" name="Picture 2" descr="C:\Users\Rvega\Desktop\Varios\image2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25" y="836712"/>
            <a:ext cx="7543750" cy="5657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99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098" name="Picture 2" descr="C:\Users\Rvega\Desktop\Varios\image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66" y="548680"/>
            <a:ext cx="7894583" cy="5920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8219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13509</TotalTime>
  <Words>1578</Words>
  <Application>Microsoft Office PowerPoint</Application>
  <PresentationFormat>Presentación en pantalla (4:3)</PresentationFormat>
  <Paragraphs>221</Paragraphs>
  <Slides>53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Gadugi</vt:lpstr>
      <vt:lpstr>inherit</vt:lpstr>
      <vt:lpstr>Times New Roman</vt:lpstr>
      <vt:lpstr>Tema de Office</vt:lpstr>
      <vt:lpstr>Presentación de PowerPoint</vt:lpstr>
      <vt:lpstr>Presentación de PowerPoint</vt:lpstr>
      <vt:lpstr>27/07/2020</vt:lpstr>
      <vt:lpstr>Presentación de PowerPoint</vt:lpstr>
      <vt:lpstr>Presentación de PowerPoint</vt:lpstr>
      <vt:lpstr>Diagnosis:</vt:lpstr>
      <vt:lpstr>Case 21-7614</vt:lpstr>
      <vt:lpstr>Presentación de PowerPoint</vt:lpstr>
      <vt:lpstr>Presentación de PowerPoint</vt:lpstr>
      <vt:lpstr>Caso 20-14066</vt:lpstr>
      <vt:lpstr>Presentación de PowerPoint</vt:lpstr>
      <vt:lpstr>Presentación de PowerPoint</vt:lpstr>
      <vt:lpstr>QUESTIONS?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Diagnosis:</vt:lpstr>
      <vt:lpstr>Questions:</vt:lpstr>
      <vt:lpstr>SELNET tumor board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Clinical Case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SELNET TUMOR BOARD</vt:lpstr>
      <vt:lpstr>Clinical history </vt:lpstr>
      <vt:lpstr>Presentación de PowerPoint</vt:lpstr>
      <vt:lpstr>Clinical history</vt:lpstr>
      <vt:lpstr>Presentación de PowerPoint</vt:lpstr>
      <vt:lpstr>Presentación de PowerPoint</vt:lpstr>
      <vt:lpstr>Clinical history</vt:lpstr>
      <vt:lpstr>Presentación de PowerPoint</vt:lpstr>
      <vt:lpstr>Presentación de PowerPoint</vt:lpstr>
      <vt:lpstr>Presentación de PowerPoint</vt:lpstr>
      <vt:lpstr>Questions: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Marta Martín-Ruiz</cp:lastModifiedBy>
  <cp:revision>318</cp:revision>
  <dcterms:created xsi:type="dcterms:W3CDTF">2015-06-02T11:30:03Z</dcterms:created>
  <dcterms:modified xsi:type="dcterms:W3CDTF">2022-09-15T10:44:02Z</dcterms:modified>
</cp:coreProperties>
</file>