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7"/>
  </p:notesMasterIdLst>
  <p:sldIdLst>
    <p:sldId id="295" r:id="rId2"/>
    <p:sldId id="296" r:id="rId3"/>
    <p:sldId id="256"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7" r:id="rId42"/>
    <p:sldId id="298" r:id="rId43"/>
    <p:sldId id="299" r:id="rId44"/>
    <p:sldId id="300" r:id="rId45"/>
    <p:sldId id="301"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jwM8BfKxXeodaexcKO7xcGFL95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5"/>
  </p:normalViewPr>
  <p:slideViewPr>
    <p:cSldViewPr snapToGrid="0">
      <p:cViewPr varScale="1">
        <p:scale>
          <a:sx n="109" d="100"/>
          <a:sy n="109" d="100"/>
        </p:scale>
        <p:origin x="1720" y="18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014396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 name="Google Shape;45;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292100" algn="l" rtl="0">
              <a:spcBef>
                <a:spcPts val="0"/>
              </a:spcBef>
              <a:spcAft>
                <a:spcPts val="0"/>
              </a:spcAft>
              <a:buClr>
                <a:schemeClr val="dk1"/>
              </a:buClr>
              <a:buSzPts val="1600"/>
              <a:buChar char="•"/>
            </a:pPr>
            <a:r>
              <a:rPr lang="es-AR" sz="1600">
                <a:solidFill>
                  <a:schemeClr val="dk1"/>
                </a:solidFill>
                <a:latin typeface="Calibri"/>
                <a:ea typeface="Calibri"/>
                <a:cs typeface="Calibri"/>
                <a:sym typeface="Calibri"/>
              </a:rPr>
              <a:t>fascicles, spindle cells with moderate cellular pleomorphism and moderate mitotic index (12/ 10 HPF). GH1, resection margins free, in submucosa and muscularis propria</a:t>
            </a:r>
            <a:endParaRPr sz="300"/>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 name="Google Shape;5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1" name="Google Shape;15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d0722ba42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d0722ba4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d0722ba42b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d0722ba42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d0722ba42b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d0722ba42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d0722ba42b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d0722ba42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0722ba42b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0722ba42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94792f1ae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 name="Google Shape;65;gd94792f1ae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b72fa151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 name="Google Shape;80;gdb72fa1516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9722fd665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gd9722fd665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94792f1ae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gd94792f1ae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c2696d406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gdc2696d406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d854004c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g5d854004c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9" name="Google Shape;9;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
        <p:cNvGrpSpPr/>
        <p:nvPr/>
      </p:nvGrpSpPr>
      <p:grpSpPr>
        <a:xfrm>
          <a:off x="0" y="0"/>
          <a:ext cx="0" cy="0"/>
          <a:chOff x="0" y="0"/>
          <a:chExt cx="0" cy="0"/>
        </a:xfrm>
      </p:grpSpPr>
      <p:sp>
        <p:nvSpPr>
          <p:cNvPr id="38" name="Google Shape;38;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9" name="Google Shape;39;p3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3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2" name="Google Shape;42;p3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xfrm>
            <a:off x="628650" y="365126"/>
            <a:ext cx="7886700" cy="1325563"/>
          </a:xfrm>
          <a:prstGeom prst="rect">
            <a:avLst/>
          </a:prstGeom>
        </p:spPr>
        <p:txBody>
          <a:bodyPr/>
          <a:lstStyle/>
          <a:p>
            <a:r>
              <a:t>Texto del título</a:t>
            </a:r>
          </a:p>
        </p:txBody>
      </p:sp>
      <p:sp>
        <p:nvSpPr>
          <p:cNvPr id="21" name="Nivel de texto 1…"/>
          <p:cNvSpPr txBox="1">
            <a:spLocks noGrp="1"/>
          </p:cNvSpPr>
          <p:nvPr>
            <p:ph type="body" idx="1"/>
          </p:nvPr>
        </p:nvSpPr>
        <p:spPr>
          <a:xfrm>
            <a:off x="628650" y="1825625"/>
            <a:ext cx="78867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xfrm>
            <a:off x="8321382" y="6414761"/>
            <a:ext cx="193968"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997036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5436096" y="1196752"/>
            <a:ext cx="2651037" cy="1368151"/>
          </a:xfrm>
          <a:prstGeom prst="rect">
            <a:avLst/>
          </a:prstGeom>
          <a:noFill/>
          <a:ln>
            <a:noFill/>
          </a:ln>
        </p:spPr>
      </p:pic>
      <p:cxnSp>
        <p:nvCxnSpPr>
          <p:cNvPr id="17" name="Google Shape;17;p2"/>
          <p:cNvCxnSpPr/>
          <p:nvPr/>
        </p:nvCxnSpPr>
        <p:spPr>
          <a:xfrm>
            <a:off x="611560" y="3356992"/>
            <a:ext cx="7848872" cy="0"/>
          </a:xfrm>
          <a:prstGeom prst="straightConnector1">
            <a:avLst/>
          </a:prstGeom>
          <a:noFill/>
          <a:ln w="28575" cap="flat" cmpd="sng">
            <a:solidFill>
              <a:srgbClr val="2F5496"/>
            </a:solidFill>
            <a:prstDash val="solid"/>
            <a:miter lim="800000"/>
            <a:headEnd type="none" w="sm" len="sm"/>
            <a:tailEnd type="none" w="sm" len="sm"/>
          </a:ln>
          <a:effectLst>
            <a:outerShdw blurRad="50800" dist="38100" algn="l" rotWithShape="0">
              <a:srgbClr val="000000">
                <a:alpha val="40000"/>
              </a:srgbClr>
            </a:outerShdw>
          </a:effectLst>
        </p:spPr>
      </p:cxnSp>
    </p:spTree>
    <p:extLst>
      <p:ext uri="{BB962C8B-B14F-4D97-AF65-F5344CB8AC3E}">
        <p14:creationId xmlns:p14="http://schemas.microsoft.com/office/powerpoint/2010/main" val="414738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Diseño personalizado">
  <p:cSld name="2_Diseño personalizad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467544" y="1628800"/>
            <a:ext cx="8208144" cy="4392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4324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2" name="Google Shape;12;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5" name="Google Shape;15;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
        <p:cNvGrpSpPr/>
        <p:nvPr/>
      </p:nvGrpSpPr>
      <p:grpSpPr>
        <a:xfrm>
          <a:off x="0" y="0"/>
          <a:ext cx="0" cy="0"/>
          <a:chOff x="0" y="0"/>
          <a:chExt cx="0" cy="0"/>
        </a:xfrm>
      </p:grpSpPr>
      <p:sp>
        <p:nvSpPr>
          <p:cNvPr id="17" name="Google Shape;17;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8" name="Google Shape;18;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2" name="Google Shape;22;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3" name="Google Shape;23;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4" name="Google Shape;24;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5" name="Google Shape;25;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
        <p:cNvGrpSpPr/>
        <p:nvPr/>
      </p:nvGrpSpPr>
      <p:grpSpPr>
        <a:xfrm>
          <a:off x="0" y="0"/>
          <a:ext cx="0" cy="0"/>
          <a:chOff x="0" y="0"/>
          <a:chExt cx="0" cy="0"/>
        </a:xfrm>
      </p:grpSpPr>
      <p:sp>
        <p:nvSpPr>
          <p:cNvPr id="30" name="Google Shape;30;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1" name="Google Shape;31;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 name="Google Shape;32;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5" name="Google Shape;35;p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 name="Google Shape;36;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5" descr="Miolo Claro"/>
          <p:cNvPicPr preferRelativeResize="0"/>
          <p:nvPr/>
        </p:nvPicPr>
        <p:blipFill rotWithShape="1">
          <a:blip r:embed="rId16">
            <a:alphaModFix/>
          </a:blip>
          <a:srcRect/>
          <a:stretch/>
        </p:blipFill>
        <p:spPr>
          <a:xfrm>
            <a:off x="-20638" y="-17463"/>
            <a:ext cx="9186863" cy="68945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ión Europea - Wikipedia, la enciclopedia libre">
            <a:extLst>
              <a:ext uri="{FF2B5EF4-FFF2-40B4-BE49-F238E27FC236}">
                <a16:creationId xmlns:a16="http://schemas.microsoft.com/office/drawing/2014/main" id="{237D09BC-7A2B-0F40-AB08-098E443BF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94" y="42208"/>
            <a:ext cx="1067279" cy="710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rimera reunión del proyecto SELNET - Grupo GEIS">
            <a:extLst>
              <a:ext uri="{FF2B5EF4-FFF2-40B4-BE49-F238E27FC236}">
                <a16:creationId xmlns:a16="http://schemas.microsoft.com/office/drawing/2014/main" id="{7D1762A8-3006-F04D-AA58-071C15514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32" y="3951082"/>
            <a:ext cx="2204303" cy="2497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601" y="4868416"/>
            <a:ext cx="2950786" cy="195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475656" y="1728390"/>
            <a:ext cx="6480720" cy="1384995"/>
          </a:xfrm>
          <a:prstGeom prst="rect">
            <a:avLst/>
          </a:prstGeom>
          <a:noFill/>
        </p:spPr>
        <p:txBody>
          <a:bodyPr wrap="square" rtlCol="0">
            <a:spAutoFit/>
          </a:bodyPr>
          <a:lstStyle/>
          <a:p>
            <a:pPr algn="ctr"/>
            <a:r>
              <a:rPr lang="pt-BR" sz="3200" b="1" dirty="0"/>
              <a:t>SELNET Tumor </a:t>
            </a:r>
            <a:r>
              <a:rPr lang="pt-BR" sz="3200" b="1" dirty="0" err="1"/>
              <a:t>Board</a:t>
            </a:r>
            <a:endParaRPr lang="pt-BR" sz="3200" b="1" dirty="0"/>
          </a:p>
          <a:p>
            <a:pPr algn="ctr"/>
            <a:r>
              <a:rPr lang="pt-BR" sz="3200" b="1" dirty="0"/>
              <a:t>May 27th, 2021</a:t>
            </a:r>
          </a:p>
          <a:p>
            <a:pPr algn="ctr"/>
            <a:r>
              <a:rPr lang="pt-BR" sz="2000" b="1" dirty="0"/>
              <a:t>A.C. </a:t>
            </a:r>
            <a:r>
              <a:rPr lang="pt-BR" sz="2000" b="1" dirty="0" err="1"/>
              <a:t>Camarg</a:t>
            </a:r>
            <a:r>
              <a:rPr lang="pt-BR" sz="2000" b="1" dirty="0"/>
              <a:t> </a:t>
            </a:r>
            <a:r>
              <a:rPr lang="pt-BR" sz="2000" b="1" dirty="0" err="1"/>
              <a:t>Cancer</a:t>
            </a:r>
            <a:r>
              <a:rPr lang="pt-BR" sz="2000" b="1" dirty="0"/>
              <a:t> Center </a:t>
            </a:r>
          </a:p>
        </p:txBody>
      </p:sp>
    </p:spTree>
    <p:extLst>
      <p:ext uri="{BB962C8B-B14F-4D97-AF65-F5344CB8AC3E}">
        <p14:creationId xmlns:p14="http://schemas.microsoft.com/office/powerpoint/2010/main" val="376868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5d854004cd_0_37"/>
          <p:cNvSpPr txBox="1"/>
          <p:nvPr/>
        </p:nvSpPr>
        <p:spPr>
          <a:xfrm>
            <a:off x="539750" y="1177925"/>
            <a:ext cx="7992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6600"/>
              </a:solidFill>
              <a:latin typeface="Arial"/>
              <a:ea typeface="Arial"/>
              <a:cs typeface="Arial"/>
              <a:sym typeface="Arial"/>
            </a:endParaRPr>
          </a:p>
        </p:txBody>
      </p:sp>
      <p:sp>
        <p:nvSpPr>
          <p:cNvPr id="157" name="Google Shape;157;g5d854004cd_0_37"/>
          <p:cNvSpPr txBox="1"/>
          <p:nvPr/>
        </p:nvSpPr>
        <p:spPr>
          <a:xfrm>
            <a:off x="5941425" y="260650"/>
            <a:ext cx="26616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Thank you!</a:t>
            </a:r>
            <a:endParaRPr sz="2400" b="1" i="0" u="none" strike="noStrike" cap="none">
              <a:solidFill>
                <a:schemeClr val="dk1"/>
              </a:solidFill>
              <a:latin typeface="Arial"/>
              <a:ea typeface="Arial"/>
              <a:cs typeface="Arial"/>
              <a:sym typeface="Arial"/>
            </a:endParaRPr>
          </a:p>
        </p:txBody>
      </p:sp>
      <p:sp>
        <p:nvSpPr>
          <p:cNvPr id="158" name="Google Shape;158;g5d854004cd_0_37"/>
          <p:cNvSpPr/>
          <p:nvPr/>
        </p:nvSpPr>
        <p:spPr>
          <a:xfrm>
            <a:off x="161100" y="4441195"/>
            <a:ext cx="8821800" cy="1008300"/>
          </a:xfrm>
          <a:prstGeom prst="roundRect">
            <a:avLst>
              <a:gd name="adj" fmla="val 16667"/>
            </a:avLst>
          </a:prstGeom>
          <a:solidFill>
            <a:srgbClr val="FFFFFF"/>
          </a:solidFill>
          <a:ln w="9525" cap="flat" cmpd="sng">
            <a:solidFill>
              <a:srgbClr val="007A33"/>
            </a:solidFill>
            <a:prstDash val="solid"/>
            <a:round/>
            <a:headEnd type="none" w="sm" len="sm"/>
            <a:tailEnd type="none" w="sm" len="sm"/>
          </a:ln>
        </p:spPr>
        <p:txBody>
          <a:bodyPr spcFirstLastPara="1" wrap="square" lIns="24200" tIns="24200" rIns="24200" bIns="242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5d854004cd_0_37"/>
          <p:cNvSpPr txBox="1"/>
          <p:nvPr/>
        </p:nvSpPr>
        <p:spPr>
          <a:xfrm>
            <a:off x="161100" y="4507750"/>
            <a:ext cx="8821800" cy="358500"/>
          </a:xfrm>
          <a:prstGeom prst="rect">
            <a:avLst/>
          </a:prstGeom>
          <a:noFill/>
          <a:ln>
            <a:noFill/>
          </a:ln>
        </p:spPr>
        <p:txBody>
          <a:bodyPr spcFirstLastPara="1" wrap="square" lIns="24200" tIns="24200" rIns="24200" bIns="24200"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5500" b="1" i="0" u="none" strike="noStrike" cap="none">
                <a:solidFill>
                  <a:schemeClr val="dk1"/>
                </a:solidFill>
                <a:latin typeface="Arial"/>
                <a:ea typeface="Arial"/>
                <a:cs typeface="Arial"/>
                <a:sym typeface="Arial"/>
              </a:rPr>
              <a:t>Is the lesion resectable?</a:t>
            </a:r>
            <a:endParaRPr sz="5500" b="1" i="0" u="none" strike="noStrike" cap="none">
              <a:solidFill>
                <a:schemeClr val="dk1"/>
              </a:solidFill>
              <a:latin typeface="Arial"/>
              <a:ea typeface="Arial"/>
              <a:cs typeface="Arial"/>
              <a:sym typeface="Arial"/>
            </a:endParaRPr>
          </a:p>
        </p:txBody>
      </p:sp>
      <p:sp>
        <p:nvSpPr>
          <p:cNvPr id="160" name="Google Shape;160;g5d854004cd_0_37"/>
          <p:cNvSpPr txBox="1"/>
          <p:nvPr/>
        </p:nvSpPr>
        <p:spPr>
          <a:xfrm>
            <a:off x="161100" y="5961675"/>
            <a:ext cx="8755800" cy="133500"/>
          </a:xfrm>
          <a:prstGeom prst="rect">
            <a:avLst/>
          </a:prstGeom>
          <a:noFill/>
          <a:ln>
            <a:noFill/>
          </a:ln>
        </p:spPr>
        <p:txBody>
          <a:bodyPr spcFirstLastPara="1" wrap="square" lIns="24200" tIns="24200" rIns="24200" bIns="242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Arial"/>
                <a:ea typeface="Arial"/>
                <a:cs typeface="Arial"/>
                <a:sym typeface="Arial"/>
              </a:rPr>
              <a:t>Menezes JN, Arras DAMS, Lobo MM, Calsavara VF, Pinto CAL, Bertolli E, Duprat Neto JP</a:t>
            </a:r>
            <a:endParaRPr sz="16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A.C.Camargo Cancer Center - São Paulo/SP.</a:t>
            </a:r>
            <a:endParaRPr sz="1400" b="1" i="0" u="none" strike="noStrike" cap="none">
              <a:solidFill>
                <a:srgbClr val="FFFFFF"/>
              </a:solidFill>
              <a:latin typeface="Arial"/>
              <a:ea typeface="Arial"/>
              <a:cs typeface="Arial"/>
              <a:sym typeface="Arial"/>
            </a:endParaRPr>
          </a:p>
        </p:txBody>
      </p:sp>
      <p:sp>
        <p:nvSpPr>
          <p:cNvPr id="161" name="Google Shape;161;g5d854004cd_0_37"/>
          <p:cNvSpPr txBox="1"/>
          <p:nvPr/>
        </p:nvSpPr>
        <p:spPr>
          <a:xfrm>
            <a:off x="161100" y="5961675"/>
            <a:ext cx="8755800" cy="133500"/>
          </a:xfrm>
          <a:prstGeom prst="rect">
            <a:avLst/>
          </a:prstGeom>
          <a:noFill/>
          <a:ln>
            <a:noFill/>
          </a:ln>
        </p:spPr>
        <p:txBody>
          <a:bodyPr spcFirstLastPara="1" wrap="square" lIns="24200" tIns="24200" rIns="24200" bIns="24200" anchor="t"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pic>
        <p:nvPicPr>
          <p:cNvPr id="162" name="Google Shape;162;g5d854004cd_0_37"/>
          <p:cNvPicPr preferRelativeResize="0"/>
          <p:nvPr/>
        </p:nvPicPr>
        <p:blipFill rotWithShape="1">
          <a:blip r:embed="rId3">
            <a:alphaModFix/>
          </a:blip>
          <a:srcRect r="2486" b="54130"/>
          <a:stretch/>
        </p:blipFill>
        <p:spPr>
          <a:xfrm>
            <a:off x="1505119" y="1846782"/>
            <a:ext cx="5890370" cy="1171548"/>
          </a:xfrm>
          <a:prstGeom prst="rect">
            <a:avLst/>
          </a:prstGeom>
          <a:noFill/>
          <a:ln>
            <a:noFill/>
          </a:ln>
        </p:spPr>
      </p:pic>
      <p:sp>
        <p:nvSpPr>
          <p:cNvPr id="163" name="Google Shape;163;g5d854004cd_0_37"/>
          <p:cNvSpPr txBox="1"/>
          <p:nvPr/>
        </p:nvSpPr>
        <p:spPr>
          <a:xfrm>
            <a:off x="12925" y="6499976"/>
            <a:ext cx="9144000" cy="390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34638"/>
                </a:solidFill>
                <a:latin typeface="Calibri"/>
                <a:ea typeface="Calibri"/>
                <a:cs typeface="Calibri"/>
                <a:sym typeface="Calibri"/>
              </a:rPr>
              <a:t>SELNET Virtual MDT Board  </a:t>
            </a:r>
            <a:r>
              <a:rPr lang="en-US" sz="1400" b="1" i="0" u="none" strike="noStrike" cap="none">
                <a:solidFill>
                  <a:srgbClr val="034638"/>
                </a:solidFill>
                <a:latin typeface="Calibri"/>
                <a:ea typeface="Calibri"/>
                <a:cs typeface="Calibri"/>
                <a:sym typeface="Calibri"/>
              </a:rPr>
              <a:t>                                                                                                                            São Paulo, 27th May 2021</a:t>
            </a:r>
            <a:endParaRPr sz="1400" b="1" i="0" u="none" strike="noStrike" cap="none">
              <a:solidFill>
                <a:srgbClr val="034638"/>
              </a:solidFill>
              <a:latin typeface="Calibri"/>
              <a:ea typeface="Calibri"/>
              <a:cs typeface="Calibri"/>
              <a:sym typeface="Calibri"/>
            </a:endParaRPr>
          </a:p>
        </p:txBody>
      </p:sp>
      <p:cxnSp>
        <p:nvCxnSpPr>
          <p:cNvPr id="164" name="Google Shape;164;g5d854004cd_0_37"/>
          <p:cNvCxnSpPr/>
          <p:nvPr/>
        </p:nvCxnSpPr>
        <p:spPr>
          <a:xfrm rot="10800000" flipH="1">
            <a:off x="-57975" y="6513913"/>
            <a:ext cx="9336000" cy="7800"/>
          </a:xfrm>
          <a:prstGeom prst="straightConnector1">
            <a:avLst/>
          </a:prstGeom>
          <a:noFill/>
          <a:ln w="19050" cap="flat" cmpd="sng">
            <a:solidFill>
              <a:srgbClr val="006600"/>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776B6E-4F66-204F-A264-1DBEA7030137}"/>
              </a:ext>
            </a:extLst>
          </p:cNvPr>
          <p:cNvSpPr>
            <a:spLocks noGrp="1"/>
          </p:cNvSpPr>
          <p:nvPr>
            <p:ph type="title"/>
          </p:nvPr>
        </p:nvSpPr>
        <p:spPr/>
        <p:txBody>
          <a:bodyPr/>
          <a:lstStyle/>
          <a:p>
            <a:r>
              <a:rPr lang="en-US" sz="2400" dirty="0"/>
              <a:t>MEDICAL HISTORY</a:t>
            </a:r>
          </a:p>
        </p:txBody>
      </p:sp>
      <p:sp>
        <p:nvSpPr>
          <p:cNvPr id="3" name="Marcador de contenido 2">
            <a:extLst>
              <a:ext uri="{FF2B5EF4-FFF2-40B4-BE49-F238E27FC236}">
                <a16:creationId xmlns:a16="http://schemas.microsoft.com/office/drawing/2014/main" id="{881F39B8-3D46-534E-ADD9-89642BBBE3D6}"/>
              </a:ext>
            </a:extLst>
          </p:cNvPr>
          <p:cNvSpPr>
            <a:spLocks noGrp="1"/>
          </p:cNvSpPr>
          <p:nvPr>
            <p:ph idx="1"/>
          </p:nvPr>
        </p:nvSpPr>
        <p:spPr>
          <a:xfrm>
            <a:off x="628650" y="1915297"/>
            <a:ext cx="7886700" cy="4261666"/>
          </a:xfrm>
        </p:spPr>
        <p:txBody>
          <a:bodyPr>
            <a:normAutofit fontScale="85000" lnSpcReduction="20000"/>
          </a:bodyPr>
          <a:lstStyle/>
          <a:p>
            <a:r>
              <a:rPr lang="en-US" dirty="0"/>
              <a:t>Female, 31 years</a:t>
            </a:r>
          </a:p>
          <a:p>
            <a:r>
              <a:rPr lang="en-US" dirty="0"/>
              <a:t>Hypothyroidism</a:t>
            </a:r>
          </a:p>
          <a:p>
            <a:r>
              <a:rPr lang="en-US" dirty="0"/>
              <a:t>Infection SARS-Co-2 (no need of hospitalization), in May-June 2020</a:t>
            </a:r>
          </a:p>
          <a:p>
            <a:endParaRPr lang="en-US" dirty="0"/>
          </a:p>
          <a:p>
            <a:r>
              <a:rPr lang="en-US" dirty="0"/>
              <a:t>June-July 2020: PAIN in left hip</a:t>
            </a:r>
          </a:p>
          <a:p>
            <a:r>
              <a:rPr lang="en-US" dirty="0"/>
              <a:t>GP: sequelae from COVID? </a:t>
            </a:r>
            <a:r>
              <a:rPr lang="en-US" dirty="0">
                <a:sym typeface="Wingdings" pitchFamily="2" charset="2"/>
              </a:rPr>
              <a:t> NSAIDs</a:t>
            </a:r>
          </a:p>
          <a:p>
            <a:endParaRPr lang="en-US" dirty="0">
              <a:sym typeface="Wingdings" pitchFamily="2" charset="2"/>
            </a:endParaRPr>
          </a:p>
          <a:p>
            <a:r>
              <a:rPr lang="en-US" dirty="0">
                <a:sym typeface="Wingdings" pitchFamily="2" charset="2"/>
              </a:rPr>
              <a:t>Lack of improvement in next months referral to Orthopedic surgeon</a:t>
            </a:r>
            <a:endParaRPr lang="en-US" dirty="0"/>
          </a:p>
        </p:txBody>
      </p:sp>
      <p:sp>
        <p:nvSpPr>
          <p:cNvPr id="4" name="Retângulo 3"/>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28331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E30154-E121-594B-ACAA-484B894A72A1}"/>
              </a:ext>
            </a:extLst>
          </p:cNvPr>
          <p:cNvSpPr>
            <a:spLocks noGrp="1"/>
          </p:cNvSpPr>
          <p:nvPr>
            <p:ph type="title"/>
          </p:nvPr>
        </p:nvSpPr>
        <p:spPr>
          <a:xfrm>
            <a:off x="914400" y="266546"/>
            <a:ext cx="8229600" cy="1143000"/>
          </a:xfrm>
        </p:spPr>
        <p:txBody>
          <a:bodyPr/>
          <a:lstStyle/>
          <a:p>
            <a:r>
              <a:rPr lang="en-US" sz="2000" dirty="0"/>
              <a:t>DIAGNOSTIC PROCEDURES</a:t>
            </a:r>
          </a:p>
        </p:txBody>
      </p:sp>
      <p:sp>
        <p:nvSpPr>
          <p:cNvPr id="3" name="Marcador de contenido 2">
            <a:extLst>
              <a:ext uri="{FF2B5EF4-FFF2-40B4-BE49-F238E27FC236}">
                <a16:creationId xmlns:a16="http://schemas.microsoft.com/office/drawing/2014/main" id="{83E2F07A-5C64-454C-9D99-13367D616043}"/>
              </a:ext>
            </a:extLst>
          </p:cNvPr>
          <p:cNvSpPr>
            <a:spLocks noGrp="1"/>
          </p:cNvSpPr>
          <p:nvPr>
            <p:ph idx="1"/>
          </p:nvPr>
        </p:nvSpPr>
        <p:spPr/>
        <p:txBody>
          <a:bodyPr/>
          <a:lstStyle/>
          <a:p>
            <a:r>
              <a:rPr lang="en-US" sz="2000" dirty="0"/>
              <a:t>15 April 2021: first evaluation for Orthopedic surgeon</a:t>
            </a:r>
          </a:p>
          <a:p>
            <a:endParaRPr lang="en-US" sz="2000" dirty="0"/>
          </a:p>
          <a:p>
            <a:r>
              <a:rPr lang="en-US" sz="2000" dirty="0"/>
              <a:t>Physical Exam: suspicion of trochanteric problem </a:t>
            </a:r>
            <a:r>
              <a:rPr lang="en-US" sz="2000" dirty="0">
                <a:sym typeface="Wingdings" pitchFamily="2" charset="2"/>
              </a:rPr>
              <a:t> request of US</a:t>
            </a:r>
          </a:p>
          <a:p>
            <a:endParaRPr lang="en-US" sz="2000" dirty="0">
              <a:sym typeface="Wingdings" pitchFamily="2" charset="2"/>
            </a:endParaRPr>
          </a:p>
          <a:p>
            <a:r>
              <a:rPr lang="en-US" sz="2000" dirty="0">
                <a:sym typeface="Wingdings" pitchFamily="2" charset="2"/>
              </a:rPr>
              <a:t>17 April 2021: Emergency Department</a:t>
            </a:r>
          </a:p>
          <a:p>
            <a:r>
              <a:rPr lang="en-US" sz="2000" dirty="0">
                <a:sym typeface="Wingdings" pitchFamily="2" charset="2"/>
              </a:rPr>
              <a:t>PAIN + FALL (functional impairment)</a:t>
            </a:r>
          </a:p>
          <a:p>
            <a:r>
              <a:rPr lang="en-US" sz="2000" dirty="0">
                <a:sym typeface="Wingdings" pitchFamily="2" charset="2"/>
              </a:rPr>
              <a:t>Simple X Ray: </a:t>
            </a:r>
            <a:r>
              <a:rPr lang="en-US" sz="2000" dirty="0" err="1">
                <a:sym typeface="Wingdings" pitchFamily="2" charset="2"/>
              </a:rPr>
              <a:t>subcapital</a:t>
            </a:r>
            <a:r>
              <a:rPr lang="en-US" sz="2000" dirty="0">
                <a:sym typeface="Wingdings" pitchFamily="2" charset="2"/>
              </a:rPr>
              <a:t> femoral fracture</a:t>
            </a:r>
          </a:p>
          <a:p>
            <a:endParaRPr lang="en-US" sz="2000" dirty="0"/>
          </a:p>
          <a:p>
            <a:endParaRPr lang="en-US" sz="2000" dirty="0"/>
          </a:p>
          <a:p>
            <a:endParaRPr lang="en-US" sz="2000" dirty="0"/>
          </a:p>
        </p:txBody>
      </p:sp>
      <p:sp>
        <p:nvSpPr>
          <p:cNvPr id="4" name="Retângulo 3"/>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7284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D2EF6-CD0A-4549-A94C-6A8DF323B75F}"/>
              </a:ext>
            </a:extLst>
          </p:cNvPr>
          <p:cNvSpPr>
            <a:spLocks noGrp="1"/>
          </p:cNvSpPr>
          <p:nvPr>
            <p:ph type="title"/>
          </p:nvPr>
        </p:nvSpPr>
        <p:spPr/>
        <p:txBody>
          <a:bodyPr/>
          <a:lstStyle/>
          <a:p>
            <a:r>
              <a:rPr lang="en-US" sz="2400" dirty="0"/>
              <a:t>IMAGING STUDIES</a:t>
            </a:r>
          </a:p>
        </p:txBody>
      </p:sp>
      <p:grpSp>
        <p:nvGrpSpPr>
          <p:cNvPr id="14" name="Grupo 13">
            <a:extLst>
              <a:ext uri="{FF2B5EF4-FFF2-40B4-BE49-F238E27FC236}">
                <a16:creationId xmlns:a16="http://schemas.microsoft.com/office/drawing/2014/main" id="{A558ED12-BA9F-CF4B-B760-0B95428B5FA5}"/>
              </a:ext>
            </a:extLst>
          </p:cNvPr>
          <p:cNvGrpSpPr/>
          <p:nvPr/>
        </p:nvGrpSpPr>
        <p:grpSpPr>
          <a:xfrm>
            <a:off x="628650" y="1643301"/>
            <a:ext cx="8016586" cy="4233480"/>
            <a:chOff x="838200" y="1643301"/>
            <a:chExt cx="10688781" cy="4233480"/>
          </a:xfrm>
        </p:grpSpPr>
        <p:grpSp>
          <p:nvGrpSpPr>
            <p:cNvPr id="9" name="Grupo 8">
              <a:extLst>
                <a:ext uri="{FF2B5EF4-FFF2-40B4-BE49-F238E27FC236}">
                  <a16:creationId xmlns:a16="http://schemas.microsoft.com/office/drawing/2014/main" id="{006CD44A-04DE-1743-9DF8-2AC7BCD8B6EE}"/>
                </a:ext>
              </a:extLst>
            </p:cNvPr>
            <p:cNvGrpSpPr/>
            <p:nvPr/>
          </p:nvGrpSpPr>
          <p:grpSpPr>
            <a:xfrm>
              <a:off x="838200" y="1690688"/>
              <a:ext cx="10688781" cy="4186093"/>
              <a:chOff x="474024" y="1688556"/>
              <a:chExt cx="10688781" cy="4186093"/>
            </a:xfrm>
          </p:grpSpPr>
          <p:pic>
            <p:nvPicPr>
              <p:cNvPr id="7" name="Picture 2">
                <a:extLst>
                  <a:ext uri="{FF2B5EF4-FFF2-40B4-BE49-F238E27FC236}">
                    <a16:creationId xmlns:a16="http://schemas.microsoft.com/office/drawing/2014/main" id="{6DC3578A-68E7-4C41-9FD8-8B17A7434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89" t="18237" r="36477" b="27883"/>
              <a:stretch/>
            </p:blipFill>
            <p:spPr bwMode="auto">
              <a:xfrm>
                <a:off x="474024" y="1688556"/>
                <a:ext cx="5213267" cy="418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B4C9A44A-570D-4B41-A9BC-E8D61B9C9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50" t="25382" r="28855" b="21685"/>
              <a:stretch/>
            </p:blipFill>
            <p:spPr bwMode="auto">
              <a:xfrm>
                <a:off x="5878286" y="1690688"/>
                <a:ext cx="5284519" cy="418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Flecha abajo 11">
              <a:extLst>
                <a:ext uri="{FF2B5EF4-FFF2-40B4-BE49-F238E27FC236}">
                  <a16:creationId xmlns:a16="http://schemas.microsoft.com/office/drawing/2014/main" id="{70875E19-6AFA-AC4D-9217-502BD3DF884A}"/>
                </a:ext>
              </a:extLst>
            </p:cNvPr>
            <p:cNvSpPr/>
            <p:nvPr/>
          </p:nvSpPr>
          <p:spPr>
            <a:xfrm rot="2606192">
              <a:off x="5544630" y="2435341"/>
              <a:ext cx="396664" cy="134191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echa abajo 12">
              <a:extLst>
                <a:ext uri="{FF2B5EF4-FFF2-40B4-BE49-F238E27FC236}">
                  <a16:creationId xmlns:a16="http://schemas.microsoft.com/office/drawing/2014/main" id="{44A8FAAE-DC81-6845-B3B8-8008236FF8B0}"/>
                </a:ext>
              </a:extLst>
            </p:cNvPr>
            <p:cNvSpPr/>
            <p:nvPr/>
          </p:nvSpPr>
          <p:spPr>
            <a:xfrm rot="2606192">
              <a:off x="10914312" y="1643301"/>
              <a:ext cx="396664" cy="134191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tângulo 9"/>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20233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87089" y="125874"/>
            <a:ext cx="7886700" cy="1325563"/>
          </a:xfrm>
        </p:spPr>
        <p:txBody>
          <a:bodyPr/>
          <a:lstStyle/>
          <a:p>
            <a:r>
              <a:rPr lang="es-ES" sz="2400" dirty="0"/>
              <a:t>IMAGING STUDIES (2)</a:t>
            </a:r>
          </a:p>
        </p:txBody>
      </p:sp>
      <p:pic>
        <p:nvPicPr>
          <p:cNvPr id="5" name="Picture 2">
            <a:extLst>
              <a:ext uri="{FF2B5EF4-FFF2-40B4-BE49-F238E27FC236}">
                <a16:creationId xmlns:a16="http://schemas.microsoft.com/office/drawing/2014/main" id="{186FF6BC-5C2A-1347-BD33-F4CD4283D22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588" t="24553" r="26782" b="19079"/>
          <a:stretch/>
        </p:blipFill>
        <p:spPr bwMode="auto">
          <a:xfrm>
            <a:off x="731376" y="1144424"/>
            <a:ext cx="3102172" cy="319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17CB0295-8DE3-254A-8711-E7F398039F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87" t="30283" r="24570" b="18251"/>
          <a:stretch/>
        </p:blipFill>
        <p:spPr bwMode="auto">
          <a:xfrm>
            <a:off x="5145430" y="1144423"/>
            <a:ext cx="3209603" cy="447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927239FD-5E0C-304A-A6EF-A48E4C9B3442}"/>
              </a:ext>
            </a:extLst>
          </p:cNvPr>
          <p:cNvSpPr txBox="1"/>
          <p:nvPr/>
        </p:nvSpPr>
        <p:spPr>
          <a:xfrm>
            <a:off x="1174374" y="4345172"/>
            <a:ext cx="2561920" cy="307777"/>
          </a:xfrm>
          <a:prstGeom prst="rect">
            <a:avLst/>
          </a:prstGeom>
          <a:noFill/>
        </p:spPr>
        <p:txBody>
          <a:bodyPr wrap="none" rtlCol="0">
            <a:spAutoFit/>
          </a:bodyPr>
          <a:lstStyle/>
          <a:p>
            <a:r>
              <a:rPr lang="en-US" dirty="0"/>
              <a:t>CT scan: pathological fracture</a:t>
            </a:r>
          </a:p>
        </p:txBody>
      </p:sp>
      <p:sp>
        <p:nvSpPr>
          <p:cNvPr id="8" name="CuadroTexto 7">
            <a:extLst>
              <a:ext uri="{FF2B5EF4-FFF2-40B4-BE49-F238E27FC236}">
                <a16:creationId xmlns:a16="http://schemas.microsoft.com/office/drawing/2014/main" id="{A74A5863-AA46-214F-A653-572983D3E526}"/>
              </a:ext>
            </a:extLst>
          </p:cNvPr>
          <p:cNvSpPr txBox="1"/>
          <p:nvPr/>
        </p:nvSpPr>
        <p:spPr>
          <a:xfrm>
            <a:off x="5765683" y="5615201"/>
            <a:ext cx="2223686" cy="307777"/>
          </a:xfrm>
          <a:prstGeom prst="rect">
            <a:avLst/>
          </a:prstGeom>
          <a:noFill/>
        </p:spPr>
        <p:txBody>
          <a:bodyPr wrap="none" rtlCol="0">
            <a:spAutoFit/>
          </a:bodyPr>
          <a:lstStyle/>
          <a:p>
            <a:r>
              <a:rPr lang="en-US" dirty="0"/>
              <a:t>MRI: pathological fracture</a:t>
            </a:r>
          </a:p>
        </p:txBody>
      </p:sp>
      <p:sp>
        <p:nvSpPr>
          <p:cNvPr id="7" name="CuadroTexto 6">
            <a:extLst>
              <a:ext uri="{FF2B5EF4-FFF2-40B4-BE49-F238E27FC236}">
                <a16:creationId xmlns:a16="http://schemas.microsoft.com/office/drawing/2014/main" id="{A6A7586F-3484-414E-BBD7-F97D022FDBFB}"/>
              </a:ext>
            </a:extLst>
          </p:cNvPr>
          <p:cNvSpPr txBox="1"/>
          <p:nvPr/>
        </p:nvSpPr>
        <p:spPr>
          <a:xfrm>
            <a:off x="296022" y="4922704"/>
            <a:ext cx="4539283" cy="1384995"/>
          </a:xfrm>
          <a:prstGeom prst="rect">
            <a:avLst/>
          </a:prstGeom>
          <a:solidFill>
            <a:srgbClr val="FFC000"/>
          </a:solidFill>
        </p:spPr>
        <p:txBody>
          <a:bodyPr wrap="square" rtlCol="0">
            <a:spAutoFit/>
          </a:bodyPr>
          <a:lstStyle/>
          <a:p>
            <a:r>
              <a:rPr lang="en-US" dirty="0"/>
              <a:t>Tru-cut biopsy (20/April/2021) : evidence of giant cells, osteoclastic-like</a:t>
            </a:r>
          </a:p>
          <a:p>
            <a:r>
              <a:rPr lang="en-US" dirty="0"/>
              <a:t>No evidence of atypia, no evidence of osteoid formation, no mitosis, no necrosis </a:t>
            </a:r>
          </a:p>
          <a:p>
            <a:endParaRPr lang="en-US" dirty="0"/>
          </a:p>
          <a:p>
            <a:r>
              <a:rPr lang="en-US" dirty="0"/>
              <a:t>Probable Giant Cell Tumor of Bone</a:t>
            </a:r>
          </a:p>
        </p:txBody>
      </p:sp>
      <p:sp>
        <p:nvSpPr>
          <p:cNvPr id="9" name="Retângulo 8"/>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104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800" dirty="0"/>
              <a:t>QUESTIONS</a:t>
            </a:r>
          </a:p>
        </p:txBody>
      </p:sp>
      <p:sp>
        <p:nvSpPr>
          <p:cNvPr id="3" name="2 Marcador de contenido"/>
          <p:cNvSpPr>
            <a:spLocks noGrp="1"/>
          </p:cNvSpPr>
          <p:nvPr>
            <p:ph idx="1"/>
          </p:nvPr>
        </p:nvSpPr>
        <p:spPr/>
        <p:txBody>
          <a:bodyPr/>
          <a:lstStyle/>
          <a:p>
            <a:r>
              <a:rPr lang="en-GB" sz="2000" dirty="0"/>
              <a:t>Is this an usual location for GCT of bone?</a:t>
            </a:r>
          </a:p>
          <a:p>
            <a:endParaRPr lang="en-GB" sz="500" dirty="0"/>
          </a:p>
          <a:p>
            <a:r>
              <a:rPr lang="en-GB" sz="2000" dirty="0"/>
              <a:t>Which IHC/molecular findings could help in the diagnosis?</a:t>
            </a:r>
          </a:p>
          <a:p>
            <a:endParaRPr lang="en-GB" sz="500" dirty="0"/>
          </a:p>
          <a:p>
            <a:r>
              <a:rPr lang="en-GB" sz="2000" dirty="0"/>
              <a:t>The patient is admitted with functional impairment (walking disability). Would you perform any surgical procedure? Which one?</a:t>
            </a:r>
          </a:p>
          <a:p>
            <a:endParaRPr lang="en-GB" sz="500" dirty="0"/>
          </a:p>
          <a:p>
            <a:r>
              <a:rPr lang="en-GB" sz="2000" dirty="0"/>
              <a:t>Would you recommend any systemic therapy? Schedule? Duration?</a:t>
            </a:r>
          </a:p>
          <a:p>
            <a:endParaRPr lang="en-GB" sz="500" dirty="0"/>
          </a:p>
          <a:p>
            <a:endParaRPr lang="es-ES" sz="2000" dirty="0"/>
          </a:p>
        </p:txBody>
      </p:sp>
      <p:sp>
        <p:nvSpPr>
          <p:cNvPr id="4" name="Retângulo 3"/>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7616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E9B61C3D-2DF9-D14D-8F4A-08C8C3DF7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246" y="3626114"/>
            <a:ext cx="6647836" cy="3142012"/>
          </a:xfrm>
          <a:prstGeom prst="rect">
            <a:avLst/>
          </a:prstGeom>
        </p:spPr>
      </p:pic>
      <p:sp>
        <p:nvSpPr>
          <p:cNvPr id="8" name="Marcador de texto 7">
            <a:extLst>
              <a:ext uri="{FF2B5EF4-FFF2-40B4-BE49-F238E27FC236}">
                <a16:creationId xmlns:a16="http://schemas.microsoft.com/office/drawing/2014/main" id="{B2F6802A-A4DE-8646-ABCC-5F6570BC9F71}"/>
              </a:ext>
            </a:extLst>
          </p:cNvPr>
          <p:cNvSpPr>
            <a:spLocks noGrp="1"/>
          </p:cNvSpPr>
          <p:nvPr>
            <p:ph type="body" idx="1"/>
          </p:nvPr>
        </p:nvSpPr>
        <p:spPr>
          <a:xfrm>
            <a:off x="384686" y="387450"/>
            <a:ext cx="7886700" cy="5632090"/>
          </a:xfrm>
        </p:spPr>
        <p:txBody>
          <a:bodyPr>
            <a:noAutofit/>
          </a:bodyPr>
          <a:lstStyle/>
          <a:p>
            <a:pPr marL="0" indent="0">
              <a:buNone/>
            </a:pPr>
            <a:endParaRPr lang="es-AR" sz="1800" dirty="0"/>
          </a:p>
          <a:p>
            <a:pPr marL="0" indent="0">
              <a:buNone/>
            </a:pPr>
            <a:endParaRPr lang="es-AR" sz="1800" dirty="0"/>
          </a:p>
          <a:p>
            <a:pPr marL="0" indent="0">
              <a:buNone/>
            </a:pPr>
            <a:endParaRPr lang="es-AR" sz="1800" dirty="0"/>
          </a:p>
          <a:p>
            <a:pPr marL="0" indent="0">
              <a:buNone/>
            </a:pPr>
            <a:r>
              <a:rPr lang="es-AR" sz="1800" dirty="0" err="1"/>
              <a:t>November</a:t>
            </a:r>
            <a:r>
              <a:rPr lang="es-AR" sz="1800" dirty="0"/>
              <a:t> </a:t>
            </a:r>
            <a:r>
              <a:rPr lang="es-AR" sz="1800" dirty="0" err="1"/>
              <a:t>surgery</a:t>
            </a:r>
            <a:endParaRPr lang="es-AR" sz="1800" dirty="0"/>
          </a:p>
          <a:p>
            <a:r>
              <a:rPr lang="en-US" sz="1800" dirty="0"/>
              <a:t>Pathology report left thigh: tumor proliferation formed by lipomatous mesenchymal cells (with mild to moderate atypical patches) and foci of heterotopia or associated bone metaplasia</a:t>
            </a:r>
            <a:endParaRPr lang="es-AR" sz="1800" dirty="0"/>
          </a:p>
          <a:p>
            <a:r>
              <a:rPr lang="es-AR" sz="1800" dirty="0"/>
              <a:t>Diagnosis: </a:t>
            </a:r>
            <a:r>
              <a:rPr lang="es-AR" sz="1800" dirty="0" err="1"/>
              <a:t>Well</a:t>
            </a:r>
            <a:r>
              <a:rPr lang="es-AR" sz="1800" dirty="0"/>
              <a:t> </a:t>
            </a:r>
            <a:r>
              <a:rPr lang="es-AR" sz="1800" dirty="0" err="1"/>
              <a:t>differentiated</a:t>
            </a:r>
            <a:r>
              <a:rPr lang="es-AR" sz="1800" dirty="0"/>
              <a:t> </a:t>
            </a:r>
            <a:r>
              <a:rPr lang="es-AR" sz="1800" dirty="0" err="1"/>
              <a:t>liposarcoma</a:t>
            </a:r>
            <a:r>
              <a:rPr lang="es-AR" sz="1800" dirty="0"/>
              <a:t> (lipoma-</a:t>
            </a:r>
            <a:r>
              <a:rPr lang="es-AR" sz="1800" dirty="0" err="1"/>
              <a:t>simile</a:t>
            </a:r>
            <a:r>
              <a:rPr lang="es-AR" sz="1800" dirty="0"/>
              <a:t> </a:t>
            </a:r>
            <a:r>
              <a:rPr lang="es-AR" sz="1800" dirty="0" err="1"/>
              <a:t>type</a:t>
            </a:r>
            <a:r>
              <a:rPr lang="es-AR" sz="1800" dirty="0"/>
              <a:t>) </a:t>
            </a:r>
            <a:r>
              <a:rPr lang="es-AR" sz="1800" dirty="0" err="1"/>
              <a:t>with</a:t>
            </a:r>
            <a:r>
              <a:rPr lang="es-AR" sz="1800" dirty="0"/>
              <a:t> </a:t>
            </a:r>
            <a:r>
              <a:rPr lang="es-AR" sz="1800" dirty="0" err="1"/>
              <a:t>bone</a:t>
            </a:r>
            <a:r>
              <a:rPr lang="es-AR" sz="1800" dirty="0"/>
              <a:t> </a:t>
            </a:r>
            <a:r>
              <a:rPr lang="es-AR" sz="1800" dirty="0" err="1"/>
              <a:t>heterotopia</a:t>
            </a:r>
            <a:r>
              <a:rPr lang="es-AR" sz="1800" dirty="0"/>
              <a:t>. Wide and complete </a:t>
            </a:r>
            <a:r>
              <a:rPr lang="es-AR" sz="1800" dirty="0" err="1"/>
              <a:t>resection</a:t>
            </a:r>
            <a:r>
              <a:rPr lang="es-AR" sz="1800" dirty="0"/>
              <a:t>.</a:t>
            </a:r>
          </a:p>
          <a:p>
            <a:pPr marL="495300" lvl="1" indent="0">
              <a:buNone/>
            </a:pPr>
            <a:endParaRPr lang="es-AR" sz="1800" dirty="0"/>
          </a:p>
          <a:p>
            <a:endParaRPr lang="es-AR" sz="1800" dirty="0"/>
          </a:p>
        </p:txBody>
      </p:sp>
      <p:sp>
        <p:nvSpPr>
          <p:cNvPr id="9" name="CuadroTexto 8">
            <a:extLst>
              <a:ext uri="{FF2B5EF4-FFF2-40B4-BE49-F238E27FC236}">
                <a16:creationId xmlns:a16="http://schemas.microsoft.com/office/drawing/2014/main" id="{50FA2F02-590C-43B3-BB5E-C9AF618BF2EE}"/>
              </a:ext>
            </a:extLst>
          </p:cNvPr>
          <p:cNvSpPr txBox="1"/>
          <p:nvPr/>
        </p:nvSpPr>
        <p:spPr>
          <a:xfrm>
            <a:off x="447205" y="3445565"/>
            <a:ext cx="4586525"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AR" sz="2000" dirty="0" err="1"/>
              <a:t>Immunohistochemistry</a:t>
            </a:r>
            <a:r>
              <a:rPr lang="es-AR" sz="2000" dirty="0"/>
              <a:t>:</a:t>
            </a:r>
          </a:p>
          <a:p>
            <a:pPr marL="495300" lvl="1" indent="0"/>
            <a:r>
              <a:rPr lang="es-AR" sz="2000" dirty="0"/>
              <a:t>EMA: POSITIVE</a:t>
            </a:r>
          </a:p>
          <a:p>
            <a:pPr marL="495300" lvl="1" indent="0"/>
            <a:r>
              <a:rPr lang="es-AR" sz="2000" dirty="0"/>
              <a:t>CD34: FOCAL POSITIVE</a:t>
            </a:r>
          </a:p>
          <a:p>
            <a:pPr marL="495300" lvl="1" indent="0">
              <a:buNone/>
            </a:pPr>
            <a:r>
              <a:rPr lang="es-AR" sz="2000" dirty="0"/>
              <a:t>CALRETININ: NEGATIVE</a:t>
            </a:r>
          </a:p>
          <a:p>
            <a:pPr marL="495300" lvl="1" indent="0">
              <a:buNone/>
            </a:pPr>
            <a:r>
              <a:rPr lang="es-AR" sz="2000" dirty="0"/>
              <a:t>SOX10: NEGATIVE</a:t>
            </a:r>
          </a:p>
          <a:p>
            <a:pPr marL="495300" lvl="1" indent="0">
              <a:buNone/>
            </a:pPr>
            <a:r>
              <a:rPr lang="es-AR" sz="2000" dirty="0"/>
              <a:t>S100: NEGATIVE</a:t>
            </a:r>
          </a:p>
          <a:p>
            <a:pPr marL="495300" lvl="1" indent="0">
              <a:buNone/>
            </a:pPr>
            <a:r>
              <a:rPr lang="es-AR" sz="2000" dirty="0"/>
              <a:t>MDM2: NEGATIVE</a:t>
            </a:r>
          </a:p>
          <a:p>
            <a:pPr marL="495300" lvl="1" indent="0">
              <a:buNone/>
            </a:pPr>
            <a:r>
              <a:rPr lang="es-AR" sz="2000" dirty="0"/>
              <a:t>Q16: NEGATIVE</a:t>
            </a:r>
            <a:endParaRPr lang="en-US" sz="1200" dirty="0"/>
          </a:p>
        </p:txBody>
      </p:sp>
      <p:pic>
        <p:nvPicPr>
          <p:cNvPr id="11" name="Picture 4" descr="Primera reunión del proyecto SELNET - Grupo GEIS">
            <a:extLst>
              <a:ext uri="{FF2B5EF4-FFF2-40B4-BE49-F238E27FC236}">
                <a16:creationId xmlns:a16="http://schemas.microsoft.com/office/drawing/2014/main" id="{7AC4C94C-CF0B-554B-A584-E1A2E7240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158" y="0"/>
            <a:ext cx="1446863" cy="1622528"/>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145953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B2F6802A-A4DE-8646-ABCC-5F6570BC9F71}"/>
              </a:ext>
            </a:extLst>
          </p:cNvPr>
          <p:cNvSpPr>
            <a:spLocks noGrp="1"/>
          </p:cNvSpPr>
          <p:nvPr>
            <p:ph type="body" idx="1"/>
          </p:nvPr>
        </p:nvSpPr>
        <p:spPr>
          <a:xfrm>
            <a:off x="555821" y="1622528"/>
            <a:ext cx="7886700" cy="4351338"/>
          </a:xfrm>
        </p:spPr>
        <p:txBody>
          <a:bodyPr/>
          <a:lstStyle/>
          <a:p>
            <a:r>
              <a:rPr lang="es-AR" sz="2000" dirty="0" err="1"/>
              <a:t>Surveillance</a:t>
            </a:r>
            <a:r>
              <a:rPr lang="es-AR" sz="2000" dirty="0"/>
              <a:t> </a:t>
            </a:r>
            <a:r>
              <a:rPr lang="es-AR" sz="2000" dirty="0" err="1"/>
              <a:t>indicated</a:t>
            </a:r>
            <a:endParaRPr lang="es-AR" sz="2000" dirty="0"/>
          </a:p>
          <a:p>
            <a:endParaRPr lang="es-AR" sz="2000" dirty="0"/>
          </a:p>
          <a:p>
            <a:r>
              <a:rPr lang="es-AR" sz="2000" dirty="0" err="1"/>
              <a:t>Lost</a:t>
            </a:r>
            <a:r>
              <a:rPr lang="es-AR" sz="2000" dirty="0"/>
              <a:t> of </a:t>
            </a:r>
            <a:r>
              <a:rPr lang="es-AR" sz="2000" dirty="0" err="1"/>
              <a:t>follow</a:t>
            </a:r>
            <a:r>
              <a:rPr lang="es-AR" sz="2000" dirty="0"/>
              <a:t>-up </a:t>
            </a:r>
            <a:r>
              <a:rPr lang="es-AR" sz="2000" dirty="0" err="1"/>
              <a:t>during</a:t>
            </a:r>
            <a:r>
              <a:rPr lang="es-AR" sz="2000" dirty="0"/>
              <a:t> 2020</a:t>
            </a:r>
          </a:p>
          <a:p>
            <a:endParaRPr lang="es-AR" sz="2000" dirty="0"/>
          </a:p>
          <a:p>
            <a:r>
              <a:rPr lang="en-US" sz="2000" dirty="0"/>
              <a:t>Her treating physician refers to us with the indication of amputation of the lower limb, due to the progression of the disease.</a:t>
            </a:r>
            <a:endParaRPr lang="es-AR" sz="2000" dirty="0"/>
          </a:p>
        </p:txBody>
      </p:sp>
      <p:pic>
        <p:nvPicPr>
          <p:cNvPr id="9" name="Picture 1">
            <a:extLst>
              <a:ext uri="{FF2B5EF4-FFF2-40B4-BE49-F238E27FC236}">
                <a16:creationId xmlns:a16="http://schemas.microsoft.com/office/drawing/2014/main" id="{4D186F6B-2B4D-A34C-81E7-8D64469D7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246" y="3626114"/>
            <a:ext cx="6647836" cy="3142012"/>
          </a:xfrm>
          <a:prstGeom prst="rect">
            <a:avLst/>
          </a:prstGeom>
        </p:spPr>
      </p:pic>
      <p:pic>
        <p:nvPicPr>
          <p:cNvPr id="10" name="Picture 4" descr="Primera reunión del proyecto SELNET - Grupo GEIS">
            <a:extLst>
              <a:ext uri="{FF2B5EF4-FFF2-40B4-BE49-F238E27FC236}">
                <a16:creationId xmlns:a16="http://schemas.microsoft.com/office/drawing/2014/main" id="{32F7F0B1-4183-3148-ABEE-C6183DEA2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082" y="0"/>
            <a:ext cx="1003939" cy="122673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3334053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66DAFF00-2E58-C84C-8E6C-D62F10C211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246" y="3626114"/>
            <a:ext cx="6647836" cy="3142012"/>
          </a:xfrm>
          <a:prstGeom prst="rect">
            <a:avLst/>
          </a:prstGeom>
        </p:spPr>
      </p:pic>
      <p:sp>
        <p:nvSpPr>
          <p:cNvPr id="8" name="Marcador de texto 7">
            <a:extLst>
              <a:ext uri="{FF2B5EF4-FFF2-40B4-BE49-F238E27FC236}">
                <a16:creationId xmlns:a16="http://schemas.microsoft.com/office/drawing/2014/main" id="{B2F6802A-A4DE-8646-ABCC-5F6570BC9F71}"/>
              </a:ext>
            </a:extLst>
          </p:cNvPr>
          <p:cNvSpPr>
            <a:spLocks noGrp="1"/>
          </p:cNvSpPr>
          <p:nvPr>
            <p:ph type="body" idx="1"/>
          </p:nvPr>
        </p:nvSpPr>
        <p:spPr>
          <a:xfrm>
            <a:off x="496328" y="846430"/>
            <a:ext cx="7886700" cy="4351338"/>
          </a:xfrm>
        </p:spPr>
        <p:txBody>
          <a:bodyPr/>
          <a:lstStyle/>
          <a:p>
            <a:r>
              <a:rPr lang="es-AR" sz="2000" dirty="0"/>
              <a:t>Previous </a:t>
            </a:r>
            <a:r>
              <a:rPr lang="es-AR" sz="2000" dirty="0" err="1"/>
              <a:t>studies</a:t>
            </a:r>
            <a:r>
              <a:rPr lang="es-AR" sz="2000" dirty="0"/>
              <a:t> are </a:t>
            </a:r>
            <a:r>
              <a:rPr lang="es-AR" sz="2000" dirty="0" err="1"/>
              <a:t>reviewed</a:t>
            </a:r>
            <a:r>
              <a:rPr lang="es-AR" sz="2000" dirty="0"/>
              <a:t> and no </a:t>
            </a:r>
            <a:r>
              <a:rPr lang="es-AR" sz="2000" dirty="0" err="1"/>
              <a:t>signs</a:t>
            </a:r>
            <a:r>
              <a:rPr lang="es-AR" sz="2000" dirty="0"/>
              <a:t> of </a:t>
            </a:r>
            <a:r>
              <a:rPr lang="es-AR" sz="2000" dirty="0" err="1"/>
              <a:t>disease</a:t>
            </a:r>
            <a:r>
              <a:rPr lang="es-AR" sz="2000" dirty="0"/>
              <a:t> </a:t>
            </a:r>
            <a:r>
              <a:rPr lang="es-AR" sz="2000" dirty="0" err="1"/>
              <a:t>progression</a:t>
            </a:r>
            <a:r>
              <a:rPr lang="es-AR" sz="2000" dirty="0"/>
              <a:t> are </a:t>
            </a:r>
            <a:r>
              <a:rPr lang="es-AR" sz="2000" dirty="0" err="1"/>
              <a:t>observed</a:t>
            </a:r>
            <a:r>
              <a:rPr lang="es-AR" sz="2000" dirty="0"/>
              <a:t>, </a:t>
            </a:r>
            <a:r>
              <a:rPr lang="es-AR" sz="2000" dirty="0" err="1"/>
              <a:t>pain</a:t>
            </a:r>
            <a:r>
              <a:rPr lang="es-AR" sz="2000" dirty="0"/>
              <a:t>, </a:t>
            </a:r>
            <a:r>
              <a:rPr lang="es-AR" sz="2000" dirty="0" err="1"/>
              <a:t>fever</a:t>
            </a:r>
            <a:r>
              <a:rPr lang="es-AR" sz="2000" dirty="0"/>
              <a:t>, </a:t>
            </a:r>
            <a:r>
              <a:rPr lang="es-AR" sz="2000" dirty="0" err="1"/>
              <a:t>changes</a:t>
            </a:r>
            <a:r>
              <a:rPr lang="es-AR" sz="2000" dirty="0"/>
              <a:t> in </a:t>
            </a:r>
            <a:r>
              <a:rPr lang="es-AR" sz="2000" dirty="0" err="1"/>
              <a:t>thigh</a:t>
            </a:r>
            <a:r>
              <a:rPr lang="es-AR" sz="2000" dirty="0"/>
              <a:t> </a:t>
            </a:r>
            <a:r>
              <a:rPr lang="es-AR" sz="2000" dirty="0" err="1"/>
              <a:t>size</a:t>
            </a:r>
            <a:r>
              <a:rPr lang="es-AR" sz="2000" dirty="0"/>
              <a:t> are </a:t>
            </a:r>
            <a:r>
              <a:rPr lang="es-AR" sz="2000" dirty="0" err="1"/>
              <a:t>denied</a:t>
            </a:r>
            <a:r>
              <a:rPr lang="es-AR" sz="2000" dirty="0"/>
              <a:t>.</a:t>
            </a:r>
          </a:p>
          <a:p>
            <a:endParaRPr lang="es-AR" dirty="0"/>
          </a:p>
        </p:txBody>
      </p:sp>
      <p:pic>
        <p:nvPicPr>
          <p:cNvPr id="9" name="Imagen 8">
            <a:extLst>
              <a:ext uri="{FF2B5EF4-FFF2-40B4-BE49-F238E27FC236}">
                <a16:creationId xmlns:a16="http://schemas.microsoft.com/office/drawing/2014/main" id="{B6C93230-39BB-9D41-A314-8CABB0AFB563}"/>
              </a:ext>
            </a:extLst>
          </p:cNvPr>
          <p:cNvPicPr>
            <a:picLocks noChangeAspect="1"/>
          </p:cNvPicPr>
          <p:nvPr/>
        </p:nvPicPr>
        <p:blipFill rotWithShape="1">
          <a:blip r:embed="rId3">
            <a:extLst>
              <a:ext uri="{28A0092B-C50C-407E-A947-70E740481C1C}">
                <a14:useLocalDpi xmlns:a14="http://schemas.microsoft.com/office/drawing/2010/main" val="0"/>
              </a:ext>
            </a:extLst>
          </a:blip>
          <a:srcRect l="21721" t="44766" r="42938" b="19297"/>
          <a:stretch/>
        </p:blipFill>
        <p:spPr>
          <a:xfrm>
            <a:off x="760972" y="2272638"/>
            <a:ext cx="3498207" cy="2714270"/>
          </a:xfrm>
          <a:prstGeom prst="rect">
            <a:avLst/>
          </a:prstGeom>
        </p:spPr>
      </p:pic>
      <p:pic>
        <p:nvPicPr>
          <p:cNvPr id="1026" name="Picture 2">
            <a:extLst>
              <a:ext uri="{FF2B5EF4-FFF2-40B4-BE49-F238E27FC236}">
                <a16:creationId xmlns:a16="http://schemas.microsoft.com/office/drawing/2014/main" id="{9BA4B1CA-44C4-4416-A068-9B12395680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305" t="3443" r="32100" b="-3496"/>
          <a:stretch/>
        </p:blipFill>
        <p:spPr bwMode="auto">
          <a:xfrm>
            <a:off x="4466988" y="1648393"/>
            <a:ext cx="3053894" cy="4698298"/>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a la derecha 1">
            <a:extLst>
              <a:ext uri="{FF2B5EF4-FFF2-40B4-BE49-F238E27FC236}">
                <a16:creationId xmlns:a16="http://schemas.microsoft.com/office/drawing/2014/main" id="{F8FB718A-61A4-4C55-A2E0-2A70C447C800}"/>
              </a:ext>
            </a:extLst>
          </p:cNvPr>
          <p:cNvSpPr/>
          <p:nvPr/>
        </p:nvSpPr>
        <p:spPr>
          <a:xfrm flipH="1">
            <a:off x="6596563" y="3290771"/>
            <a:ext cx="1208675" cy="733659"/>
          </a:xfrm>
          <a:prstGeom prst="rightArrow">
            <a:avLst/>
          </a:prstGeom>
          <a:solidFill>
            <a:srgbClr val="FFFF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7" name="Retângulo 6"/>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3089193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B2F6802A-A4DE-8646-ABCC-5F6570BC9F71}"/>
              </a:ext>
            </a:extLst>
          </p:cNvPr>
          <p:cNvSpPr>
            <a:spLocks noGrp="1"/>
          </p:cNvSpPr>
          <p:nvPr>
            <p:ph type="body" idx="1"/>
          </p:nvPr>
        </p:nvSpPr>
        <p:spPr>
          <a:xfrm>
            <a:off x="556660" y="1024660"/>
            <a:ext cx="7886700" cy="4351338"/>
          </a:xfrm>
        </p:spPr>
        <p:txBody>
          <a:bodyPr/>
          <a:lstStyle/>
          <a:p>
            <a:r>
              <a:rPr lang="es-AR" sz="2400" dirty="0" err="1"/>
              <a:t>What</a:t>
            </a:r>
            <a:r>
              <a:rPr lang="es-AR" sz="2400" dirty="0"/>
              <a:t> </a:t>
            </a:r>
            <a:r>
              <a:rPr lang="es-AR" sz="2400" dirty="0" err="1"/>
              <a:t>would</a:t>
            </a:r>
            <a:r>
              <a:rPr lang="es-AR" sz="2400" dirty="0"/>
              <a:t> be </a:t>
            </a:r>
            <a:r>
              <a:rPr lang="es-AR" sz="2400" dirty="0" err="1"/>
              <a:t>your</a:t>
            </a:r>
            <a:r>
              <a:rPr lang="es-AR" sz="2400" dirty="0"/>
              <a:t> </a:t>
            </a:r>
            <a:r>
              <a:rPr lang="es-AR" sz="2400" dirty="0" err="1"/>
              <a:t>treatment</a:t>
            </a:r>
            <a:r>
              <a:rPr lang="es-AR" sz="2400" dirty="0"/>
              <a:t> </a:t>
            </a:r>
            <a:r>
              <a:rPr lang="es-AR" sz="2400" dirty="0" err="1"/>
              <a:t>recomendation</a:t>
            </a:r>
            <a:r>
              <a:rPr lang="es-AR" sz="2400" dirty="0"/>
              <a:t>?</a:t>
            </a:r>
          </a:p>
        </p:txBody>
      </p:sp>
      <p:pic>
        <p:nvPicPr>
          <p:cNvPr id="9" name="Picture 1">
            <a:extLst>
              <a:ext uri="{FF2B5EF4-FFF2-40B4-BE49-F238E27FC236}">
                <a16:creationId xmlns:a16="http://schemas.microsoft.com/office/drawing/2014/main" id="{C95FE2AF-09DF-F047-B8B2-18EAED17BC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246" y="3626114"/>
            <a:ext cx="6647836" cy="3142012"/>
          </a:xfrm>
          <a:prstGeom prst="rect">
            <a:avLst/>
          </a:prstGeom>
        </p:spPr>
      </p:pic>
      <p:pic>
        <p:nvPicPr>
          <p:cNvPr id="10" name="Picture 4" descr="Primera reunión del proyecto SELNET - Grupo GEIS">
            <a:extLst>
              <a:ext uri="{FF2B5EF4-FFF2-40B4-BE49-F238E27FC236}">
                <a16:creationId xmlns:a16="http://schemas.microsoft.com/office/drawing/2014/main" id="{7D1762A8-3006-F04D-AA58-071C15514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059" y="0"/>
            <a:ext cx="839961" cy="95486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369707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441869091"/>
              </p:ext>
            </p:extLst>
          </p:nvPr>
        </p:nvGraphicFramePr>
        <p:xfrm>
          <a:off x="597342" y="1397000"/>
          <a:ext cx="8223129" cy="4089400"/>
        </p:xfrm>
        <a:graphic>
          <a:graphicData uri="http://schemas.openxmlformats.org/drawingml/2006/table">
            <a:tbl>
              <a:tblPr firstRow="1" bandRow="1">
                <a:tableStyleId>{5C22544A-7EE6-4342-B048-85BDC9FD1C3A}</a:tableStyleId>
              </a:tblPr>
              <a:tblGrid>
                <a:gridCol w="590282">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2113331">
                  <a:extLst>
                    <a:ext uri="{9D8B030D-6E8A-4147-A177-3AD203B41FA5}">
                      <a16:colId xmlns:a16="http://schemas.microsoft.com/office/drawing/2014/main" val="20003"/>
                    </a:ext>
                  </a:extLst>
                </a:gridCol>
                <a:gridCol w="1631085">
                  <a:extLst>
                    <a:ext uri="{9D8B030D-6E8A-4147-A177-3AD203B41FA5}">
                      <a16:colId xmlns:a16="http://schemas.microsoft.com/office/drawing/2014/main" val="20004"/>
                    </a:ext>
                  </a:extLst>
                </a:gridCol>
                <a:gridCol w="1152127">
                  <a:extLst>
                    <a:ext uri="{9D8B030D-6E8A-4147-A177-3AD203B41FA5}">
                      <a16:colId xmlns:a16="http://schemas.microsoft.com/office/drawing/2014/main" val="20005"/>
                    </a:ext>
                  </a:extLst>
                </a:gridCol>
              </a:tblGrid>
              <a:tr h="370840">
                <a:tc>
                  <a:txBody>
                    <a:bodyPr/>
                    <a:lstStyle/>
                    <a:p>
                      <a:r>
                        <a:rPr lang="pt-BR" sz="1400" dirty="0">
                          <a:solidFill>
                            <a:schemeClr val="bg2">
                              <a:lumMod val="10000"/>
                            </a:schemeClr>
                          </a:solidFill>
                        </a:rPr>
                        <a:t>Cas</a:t>
                      </a:r>
                      <a:r>
                        <a:rPr lang="pt-BR" sz="1400" baseline="0" dirty="0">
                          <a:solidFill>
                            <a:schemeClr val="bg2">
                              <a:lumMod val="10000"/>
                            </a:schemeClr>
                          </a:solidFill>
                        </a:rPr>
                        <a:t>e</a:t>
                      </a:r>
                      <a:endParaRPr lang="pt-BR" sz="1400"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pt-BR" sz="1400" dirty="0" err="1">
                          <a:solidFill>
                            <a:schemeClr val="bg2">
                              <a:lumMod val="10000"/>
                            </a:schemeClr>
                          </a:solidFill>
                        </a:rPr>
                        <a:t>Category</a:t>
                      </a:r>
                      <a:endParaRPr lang="pt-BR" sz="1400"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pt-BR" sz="1400" dirty="0" err="1">
                          <a:solidFill>
                            <a:schemeClr val="bg2">
                              <a:lumMod val="10000"/>
                            </a:schemeClr>
                          </a:solidFill>
                        </a:rPr>
                        <a:t>Diagnosis</a:t>
                      </a:r>
                      <a:r>
                        <a:rPr lang="pt-BR" sz="1400" baseline="0" dirty="0">
                          <a:solidFill>
                            <a:schemeClr val="bg2">
                              <a:lumMod val="10000"/>
                            </a:schemeClr>
                          </a:solidFill>
                        </a:rPr>
                        <a:t>/</a:t>
                      </a:r>
                      <a:r>
                        <a:rPr lang="pt-BR" sz="1400" baseline="0" dirty="0" err="1">
                          <a:solidFill>
                            <a:schemeClr val="bg2">
                              <a:lumMod val="10000"/>
                            </a:schemeClr>
                          </a:solidFill>
                        </a:rPr>
                        <a:t>Hypothesis</a:t>
                      </a:r>
                      <a:endParaRPr lang="pt-BR" sz="1400" dirty="0">
                        <a:solidFill>
                          <a:schemeClr val="bg2">
                            <a:lumMod val="1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pt-BR" sz="1400" dirty="0" err="1">
                          <a:solidFill>
                            <a:schemeClr val="bg2">
                              <a:lumMod val="10000"/>
                            </a:schemeClr>
                          </a:solidFill>
                        </a:rPr>
                        <a:t>Discussion</a:t>
                      </a:r>
                      <a:r>
                        <a:rPr lang="pt-BR" sz="1400" dirty="0">
                          <a:solidFill>
                            <a:schemeClr val="bg2">
                              <a:lumMod val="1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pt-BR" sz="1400" dirty="0">
                          <a:solidFill>
                            <a:schemeClr val="bg2">
                              <a:lumMod val="10000"/>
                            </a:schemeClr>
                          </a:solidFill>
                        </a:rPr>
                        <a:t>Team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pt-BR" sz="1400" dirty="0">
                          <a:solidFill>
                            <a:schemeClr val="bg2">
                              <a:lumMod val="10000"/>
                            </a:schemeClr>
                          </a:solidFill>
                        </a:rPr>
                        <a:t>MD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70840">
                <a:tc>
                  <a:txBody>
                    <a:bodyPr/>
                    <a:lstStyle/>
                    <a:p>
                      <a:r>
                        <a:rPr lang="pt-BR" sz="1200" b="1"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Leiomyosarcoma</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Ressectability</a:t>
                      </a:r>
                      <a:r>
                        <a:rPr lang="pt-BR" sz="1200" baseline="0" dirty="0"/>
                        <a:t>  </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AC</a:t>
                      </a:r>
                      <a:r>
                        <a:rPr lang="pt-BR" sz="1200" baseline="0" dirty="0"/>
                        <a:t> Camargo</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a:t>Samuel Aguiar</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370840">
                <a:tc>
                  <a:txBody>
                    <a:bodyPr/>
                    <a:lstStyle/>
                    <a:p>
                      <a:r>
                        <a:rPr lang="pt-BR" sz="1200"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Bone</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GCT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Diagnosis</a:t>
                      </a:r>
                      <a:r>
                        <a:rPr lang="pt-BR" sz="1200" dirty="0"/>
                        <a:t>/</a:t>
                      </a:r>
                      <a:r>
                        <a:rPr lang="pt-BR" sz="1200" dirty="0" err="1"/>
                        <a:t>treatment</a:t>
                      </a:r>
                      <a:r>
                        <a:rPr lang="pt-BR" sz="1200" baseline="0" dirty="0"/>
                        <a:t> </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s-ES" sz="1200" b="0" i="0" kern="1200" dirty="0">
                          <a:solidFill>
                            <a:schemeClr val="dk1"/>
                          </a:solidFill>
                          <a:effectLst/>
                          <a:latin typeface="+mn-lt"/>
                          <a:ea typeface="+mn-ea"/>
                          <a:cs typeface="+mn-cs"/>
                        </a:rPr>
                        <a:t>Fundación </a:t>
                      </a:r>
                      <a:r>
                        <a:rPr lang="es-ES" sz="1200" b="0" i="0" kern="1200" dirty="0" err="1">
                          <a:solidFill>
                            <a:schemeClr val="dk1"/>
                          </a:solidFill>
                          <a:effectLst/>
                          <a:latin typeface="+mn-lt"/>
                          <a:ea typeface="+mn-ea"/>
                          <a:cs typeface="+mn-cs"/>
                        </a:rPr>
                        <a:t>Jimenez</a:t>
                      </a:r>
                      <a:r>
                        <a:rPr lang="es-ES" sz="1200" b="0" i="0" kern="1200" dirty="0">
                          <a:solidFill>
                            <a:schemeClr val="dk1"/>
                          </a:solidFill>
                          <a:effectLst/>
                          <a:latin typeface="+mn-lt"/>
                          <a:ea typeface="+mn-ea"/>
                          <a:cs typeface="+mn-cs"/>
                        </a:rPr>
                        <a:t> Díaz  (Madrid)</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Nadia</a:t>
                      </a:r>
                      <a:r>
                        <a:rPr lang="pt-BR" sz="1200" dirty="0"/>
                        <a:t> Hindi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370840">
                <a:tc>
                  <a:txBody>
                    <a:bodyPr/>
                    <a:lstStyle/>
                    <a:p>
                      <a:r>
                        <a:rPr lang="pt-BR" sz="1200"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Bone</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Lipossarcoma</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Diagnosis</a:t>
                      </a:r>
                      <a:r>
                        <a:rPr lang="pt-BR" sz="1200" dirty="0"/>
                        <a:t>/</a:t>
                      </a:r>
                      <a:r>
                        <a:rPr lang="pt-BR" sz="1200" dirty="0" err="1"/>
                        <a:t>Treatment</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IAF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Tomas </a:t>
                      </a:r>
                      <a:r>
                        <a:rPr lang="pt-BR" sz="1200" dirty="0" err="1"/>
                        <a:t>Soule</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370840">
                <a:tc>
                  <a:txBody>
                    <a:bodyPr/>
                    <a:lstStyle/>
                    <a:p>
                      <a:r>
                        <a:rPr lang="pt-BR" sz="1200" b="1"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Visceral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Leiomyosarcoma</a:t>
                      </a:r>
                      <a:r>
                        <a:rPr lang="pt-BR" sz="1200" baseline="0" dirty="0"/>
                        <a:t> </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Diagnosis</a:t>
                      </a:r>
                      <a:r>
                        <a:rPr lang="pt-BR" sz="1200" dirty="0"/>
                        <a:t>/</a:t>
                      </a:r>
                      <a:r>
                        <a:rPr lang="pt-BR" sz="1200" dirty="0" err="1"/>
                        <a:t>Treatment</a:t>
                      </a:r>
                      <a:r>
                        <a:rPr lang="pt-BR" sz="1200" dirty="0"/>
                        <a:t> </a:t>
                      </a:r>
                      <a:r>
                        <a:rPr lang="pt-BR" sz="1200" dirty="0" err="1"/>
                        <a:t>of</a:t>
                      </a:r>
                      <a:r>
                        <a:rPr lang="pt-BR" sz="1200" dirty="0"/>
                        <a:t> </a:t>
                      </a:r>
                      <a:r>
                        <a:rPr lang="pt-BR" sz="1200" dirty="0" err="1"/>
                        <a:t>atypical</a:t>
                      </a:r>
                      <a:r>
                        <a:rPr lang="pt-BR" sz="1200" dirty="0"/>
                        <a:t> </a:t>
                      </a:r>
                      <a:r>
                        <a:rPr lang="pt-BR" sz="1200" dirty="0" err="1"/>
                        <a:t>lung</a:t>
                      </a:r>
                      <a:r>
                        <a:rPr lang="pt-BR" sz="1200" baseline="0" dirty="0"/>
                        <a:t> </a:t>
                      </a:r>
                      <a:r>
                        <a:rPr lang="pt-BR" sz="1200" baseline="0" dirty="0" err="1"/>
                        <a:t>lesions</a:t>
                      </a:r>
                      <a:r>
                        <a:rPr lang="pt-BR" sz="1200" baseline="0" dirty="0"/>
                        <a:t> </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IAF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Martin Angel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370840">
                <a:tc>
                  <a:txBody>
                    <a:bodyPr/>
                    <a:lstStyle/>
                    <a:p>
                      <a:r>
                        <a:rPr lang="pt-BR" sz="1200"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Extremity</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Sclerosing</a:t>
                      </a:r>
                      <a:r>
                        <a:rPr lang="pt-BR" sz="1200" dirty="0"/>
                        <a:t>  </a:t>
                      </a:r>
                      <a:r>
                        <a:rPr lang="pt-BR" sz="1200" dirty="0" err="1"/>
                        <a:t>Epithelioid</a:t>
                      </a:r>
                      <a:r>
                        <a:rPr lang="pt-BR" sz="1200" dirty="0"/>
                        <a:t> </a:t>
                      </a:r>
                      <a:r>
                        <a:rPr lang="pt-BR" sz="1200" dirty="0" err="1"/>
                        <a:t>Fibrosarcoma</a:t>
                      </a:r>
                      <a:r>
                        <a:rPr lang="pt-BR" sz="1200" baseline="0" dirty="0"/>
                        <a:t> </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Ressection</a:t>
                      </a:r>
                      <a:r>
                        <a:rPr lang="pt-BR" sz="1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INEN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Luis</a:t>
                      </a:r>
                      <a:r>
                        <a:rPr lang="pt-BR" sz="1200" dirty="0"/>
                        <a:t> </a:t>
                      </a:r>
                      <a:r>
                        <a:rPr lang="pt-BR" sz="1200" dirty="0" err="1"/>
                        <a:t>Agramonte</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370840">
                <a:tc>
                  <a:txBody>
                    <a:bodyPr/>
                    <a:lstStyle/>
                    <a:p>
                      <a:r>
                        <a:rPr lang="pt-BR" sz="1200" b="1"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Head</a:t>
                      </a:r>
                      <a:r>
                        <a:rPr lang="pt-BR" sz="1200" baseline="0" dirty="0"/>
                        <a:t> </a:t>
                      </a:r>
                      <a:r>
                        <a:rPr lang="pt-BR" sz="1200" baseline="0" dirty="0" err="1"/>
                        <a:t>and</a:t>
                      </a:r>
                      <a:r>
                        <a:rPr lang="pt-BR" sz="1200" baseline="0" dirty="0"/>
                        <a:t> </a:t>
                      </a:r>
                      <a:r>
                        <a:rPr lang="pt-BR" sz="1200" baseline="0" dirty="0" err="1"/>
                        <a:t>Neck</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Desmoid</a:t>
                      </a:r>
                      <a:r>
                        <a:rPr lang="pt-BR" sz="1200" baseline="0" dirty="0"/>
                        <a:t> tumor</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err="1"/>
                        <a:t>Treatment</a:t>
                      </a:r>
                      <a:r>
                        <a:rPr lang="pt-BR" sz="1200" dirty="0"/>
                        <a:t> (local x </a:t>
                      </a:r>
                      <a:r>
                        <a:rPr lang="pt-BR" sz="1200" dirty="0" err="1"/>
                        <a:t>systemic</a:t>
                      </a:r>
                      <a:r>
                        <a:rPr lang="pt-BR"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INCA/</a:t>
                      </a:r>
                      <a:r>
                        <a:rPr lang="pt-BR" sz="1200" dirty="0" err="1"/>
                        <a:t>Oncoclínicas</a:t>
                      </a:r>
                      <a:r>
                        <a:rPr lang="pt-BR" sz="1200" baseline="0" dirty="0"/>
                        <a:t>-RJ</a:t>
                      </a:r>
                      <a:endParaRPr lang="pt-B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pt-BR" sz="1200" dirty="0"/>
                        <a:t>Bruna</a:t>
                      </a:r>
                      <a:r>
                        <a:rPr lang="pt-BR" sz="1200" baseline="0" dirty="0"/>
                        <a:t> Davi</a:t>
                      </a:r>
                      <a:r>
                        <a:rPr lang="pt-BR" sz="1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r h="370840">
                <a:tc>
                  <a:txBody>
                    <a:bodyPr/>
                    <a:lstStyle/>
                    <a:p>
                      <a:r>
                        <a:rPr lang="pt-BR" sz="1200" dirty="0">
                          <a:solidFill>
                            <a:schemeClr val="bg1">
                              <a:lumMod val="50000"/>
                            </a:schemeClr>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err="1">
                          <a:solidFill>
                            <a:schemeClr val="bg1">
                              <a:lumMod val="50000"/>
                            </a:schemeClr>
                          </a:solidFill>
                        </a:rPr>
                        <a:t>Rare</a:t>
                      </a:r>
                      <a:r>
                        <a:rPr lang="pt-BR" sz="1200" dirty="0">
                          <a:solidFill>
                            <a:schemeClr val="bg1">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a:solidFill>
                            <a:schemeClr val="bg1">
                              <a:lumMod val="50000"/>
                            </a:schemeClr>
                          </a:solidFill>
                        </a:rPr>
                        <a:t>PILA/</a:t>
                      </a:r>
                      <a:r>
                        <a:rPr lang="pt-BR" sz="1200" dirty="0" err="1">
                          <a:solidFill>
                            <a:schemeClr val="bg1">
                              <a:lumMod val="50000"/>
                            </a:schemeClr>
                          </a:solidFill>
                        </a:rPr>
                        <a:t>Dabska</a:t>
                      </a:r>
                      <a:r>
                        <a:rPr lang="pt-BR" sz="1200" dirty="0">
                          <a:solidFill>
                            <a:schemeClr val="bg1">
                              <a:lumMod val="50000"/>
                            </a:schemeClr>
                          </a:solidFill>
                        </a:rPr>
                        <a:t> Tumor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err="1">
                          <a:solidFill>
                            <a:schemeClr val="bg1">
                              <a:lumMod val="50000"/>
                            </a:schemeClr>
                          </a:solidFill>
                        </a:rPr>
                        <a:t>Systemic</a:t>
                      </a:r>
                      <a:r>
                        <a:rPr lang="pt-BR" sz="1200" baseline="0" dirty="0">
                          <a:solidFill>
                            <a:schemeClr val="bg1">
                              <a:lumMod val="50000"/>
                            </a:schemeClr>
                          </a:solidFill>
                        </a:rPr>
                        <a:t> </a:t>
                      </a:r>
                      <a:r>
                        <a:rPr lang="pt-BR" sz="1200" baseline="0" dirty="0" err="1">
                          <a:solidFill>
                            <a:schemeClr val="bg1">
                              <a:lumMod val="50000"/>
                            </a:schemeClr>
                          </a:solidFill>
                        </a:rPr>
                        <a:t>treatment</a:t>
                      </a:r>
                      <a:r>
                        <a:rPr lang="pt-BR" sz="1200" baseline="0" dirty="0">
                          <a:solidFill>
                            <a:schemeClr val="bg1">
                              <a:lumMod val="50000"/>
                            </a:schemeClr>
                          </a:solidFill>
                        </a:rPr>
                        <a:t> x </a:t>
                      </a:r>
                      <a:r>
                        <a:rPr lang="pt-BR" sz="1200" baseline="0" dirty="0" err="1">
                          <a:solidFill>
                            <a:schemeClr val="bg1">
                              <a:lumMod val="50000"/>
                            </a:schemeClr>
                          </a:solidFill>
                        </a:rPr>
                        <a:t>amputation</a:t>
                      </a:r>
                      <a:r>
                        <a:rPr lang="pt-BR" sz="1200" baseline="0" dirty="0">
                          <a:solidFill>
                            <a:schemeClr val="bg1">
                              <a:lumMod val="50000"/>
                            </a:schemeClr>
                          </a:solidFill>
                        </a:rPr>
                        <a:t> </a:t>
                      </a:r>
                      <a:endParaRPr lang="pt-BR" sz="12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a:solidFill>
                            <a:schemeClr val="bg1">
                              <a:lumMod val="50000"/>
                            </a:schemeClr>
                          </a:solidFill>
                        </a:rPr>
                        <a:t>AC</a:t>
                      </a:r>
                      <a:r>
                        <a:rPr lang="pt-BR" sz="1200" baseline="0" dirty="0">
                          <a:solidFill>
                            <a:schemeClr val="bg1">
                              <a:lumMod val="50000"/>
                            </a:schemeClr>
                          </a:solidFill>
                        </a:rPr>
                        <a:t> Camargo</a:t>
                      </a:r>
                      <a:endParaRPr lang="pt-BR" sz="12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a:solidFill>
                            <a:schemeClr val="bg1">
                              <a:lumMod val="50000"/>
                            </a:schemeClr>
                          </a:solidFill>
                        </a:rPr>
                        <a:t>Celso Mello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70840">
                <a:tc>
                  <a:txBody>
                    <a:bodyPr/>
                    <a:lstStyle/>
                    <a:p>
                      <a:r>
                        <a:rPr lang="pt-BR" sz="1200" dirty="0">
                          <a:solidFill>
                            <a:schemeClr val="bg1">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a:solidFill>
                            <a:schemeClr val="bg1">
                              <a:lumMod val="50000"/>
                            </a:schemeClr>
                          </a:solidFill>
                        </a:rPr>
                        <a:t>Visceral/RP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err="1">
                          <a:solidFill>
                            <a:schemeClr val="bg1">
                              <a:lumMod val="50000"/>
                            </a:schemeClr>
                          </a:solidFill>
                        </a:rPr>
                        <a:t>Leiomyosarcoma</a:t>
                      </a:r>
                      <a:endParaRPr lang="pt-BR" sz="12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err="1">
                          <a:solidFill>
                            <a:schemeClr val="bg1">
                              <a:lumMod val="50000"/>
                            </a:schemeClr>
                          </a:solidFill>
                        </a:rPr>
                        <a:t>Adjuvant</a:t>
                      </a:r>
                      <a:r>
                        <a:rPr lang="pt-BR" sz="1200" baseline="0" dirty="0">
                          <a:solidFill>
                            <a:schemeClr val="bg1">
                              <a:lumMod val="50000"/>
                            </a:schemeClr>
                          </a:solidFill>
                        </a:rPr>
                        <a:t> </a:t>
                      </a:r>
                      <a:r>
                        <a:rPr lang="pt-BR" sz="1200" baseline="0" dirty="0" err="1">
                          <a:solidFill>
                            <a:schemeClr val="bg1">
                              <a:lumMod val="50000"/>
                            </a:schemeClr>
                          </a:solidFill>
                        </a:rPr>
                        <a:t>Tx</a:t>
                      </a:r>
                      <a:endParaRPr lang="pt-BR" sz="1200" dirty="0">
                        <a:solidFill>
                          <a:schemeClr val="bg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a:solidFill>
                            <a:schemeClr val="bg1">
                              <a:lumMod val="50000"/>
                            </a:schemeClr>
                          </a:solidFill>
                        </a:rPr>
                        <a:t>IAF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200" dirty="0" err="1">
                          <a:solidFill>
                            <a:schemeClr val="bg1">
                              <a:lumMod val="50000"/>
                            </a:schemeClr>
                          </a:solidFill>
                        </a:rPr>
                        <a:t>Kober</a:t>
                      </a:r>
                      <a:r>
                        <a:rPr lang="pt-BR" sz="1200" dirty="0">
                          <a:solidFill>
                            <a:schemeClr val="bg1">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pic>
        <p:nvPicPr>
          <p:cNvPr id="8" name="Picture 2" descr="Unión Europea - Wikipedia, la enciclopedia libre">
            <a:extLst>
              <a:ext uri="{FF2B5EF4-FFF2-40B4-BE49-F238E27FC236}">
                <a16:creationId xmlns:a16="http://schemas.microsoft.com/office/drawing/2014/main" id="{237D09BC-7A2B-0F40-AB08-098E443BF3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729" y="124708"/>
            <a:ext cx="745325" cy="4959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imera reunión del proyecto SELNET - Grupo GEIS">
            <a:extLst>
              <a:ext uri="{FF2B5EF4-FFF2-40B4-BE49-F238E27FC236}">
                <a16:creationId xmlns:a16="http://schemas.microsoft.com/office/drawing/2014/main" id="{7D1762A8-3006-F04D-AA58-071C155148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8070"/>
            <a:ext cx="864096" cy="979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59128"/>
            <a:ext cx="2782307" cy="84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755576" y="5445224"/>
            <a:ext cx="7261153" cy="646331"/>
          </a:xfrm>
          <a:prstGeom prst="rect">
            <a:avLst/>
          </a:prstGeom>
          <a:noFill/>
        </p:spPr>
        <p:txBody>
          <a:bodyPr wrap="square" rtlCol="0">
            <a:spAutoFit/>
          </a:bodyPr>
          <a:lstStyle/>
          <a:p>
            <a:pPr marL="342900" indent="-342900">
              <a:buAutoNum type="arabicPeriod"/>
            </a:pPr>
            <a:r>
              <a:rPr lang="pt-BR" dirty="0" err="1"/>
              <a:t>Objective</a:t>
            </a:r>
            <a:r>
              <a:rPr lang="pt-BR" dirty="0"/>
              <a:t> </a:t>
            </a:r>
            <a:r>
              <a:rPr lang="pt-BR" dirty="0" err="1"/>
              <a:t>presentations</a:t>
            </a:r>
            <a:r>
              <a:rPr lang="pt-BR" dirty="0"/>
              <a:t> – 5 minutes </a:t>
            </a:r>
            <a:r>
              <a:rPr lang="pt-BR" dirty="0" err="1"/>
              <a:t>to</a:t>
            </a:r>
            <a:r>
              <a:rPr lang="pt-BR" dirty="0"/>
              <a:t> </a:t>
            </a:r>
            <a:r>
              <a:rPr lang="pt-BR" dirty="0" err="1"/>
              <a:t>present</a:t>
            </a:r>
            <a:endParaRPr lang="pt-BR" dirty="0"/>
          </a:p>
          <a:p>
            <a:pPr marL="342900" indent="-342900">
              <a:buAutoNum type="arabicPeriod"/>
            </a:pPr>
            <a:r>
              <a:rPr lang="pt-BR" dirty="0" err="1"/>
              <a:t>Objective</a:t>
            </a:r>
            <a:r>
              <a:rPr lang="pt-BR" dirty="0"/>
              <a:t> </a:t>
            </a:r>
            <a:r>
              <a:rPr lang="pt-BR" dirty="0" err="1"/>
              <a:t>discussions</a:t>
            </a:r>
            <a:r>
              <a:rPr lang="pt-BR" dirty="0"/>
              <a:t> – 10 minutes </a:t>
            </a:r>
            <a:r>
              <a:rPr lang="pt-BR" dirty="0" err="1"/>
              <a:t>to</a:t>
            </a:r>
            <a:r>
              <a:rPr lang="pt-BR" dirty="0"/>
              <a:t> </a:t>
            </a:r>
            <a:r>
              <a:rPr lang="pt-BR" dirty="0" err="1"/>
              <a:t>discuss</a:t>
            </a:r>
            <a:r>
              <a:rPr lang="pt-BR" dirty="0"/>
              <a:t> </a:t>
            </a:r>
          </a:p>
        </p:txBody>
      </p:sp>
    </p:spTree>
    <p:extLst>
      <p:ext uri="{BB962C8B-B14F-4D97-AF65-F5344CB8AC3E}">
        <p14:creationId xmlns:p14="http://schemas.microsoft.com/office/powerpoint/2010/main" val="108068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4"/>
          <p:cNvSpPr txBox="1"/>
          <p:nvPr/>
        </p:nvSpPr>
        <p:spPr>
          <a:xfrm>
            <a:off x="2986243" y="5161639"/>
            <a:ext cx="3349575"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s-AR" sz="2800" b="0" i="0" u="none" strike="noStrike" cap="none">
                <a:solidFill>
                  <a:srgbClr val="000000"/>
                </a:solidFill>
                <a:latin typeface="Calibri"/>
                <a:ea typeface="Calibri"/>
                <a:cs typeface="Calibri"/>
                <a:sym typeface="Calibri"/>
              </a:rPr>
              <a:t>Martín </a:t>
            </a:r>
            <a:r>
              <a:rPr lang="es-AR" sz="2800">
                <a:latin typeface="Calibri"/>
                <a:ea typeface="Calibri"/>
                <a:cs typeface="Calibri"/>
                <a:sym typeface="Calibri"/>
              </a:rPr>
              <a:t>Zarbá</a:t>
            </a:r>
            <a:endParaRPr/>
          </a:p>
          <a:p>
            <a:pPr marL="0" marR="0" lvl="0" indent="0" algn="ctr" rtl="0">
              <a:lnSpc>
                <a:spcPct val="100000"/>
              </a:lnSpc>
              <a:spcBef>
                <a:spcPts val="0"/>
              </a:spcBef>
              <a:spcAft>
                <a:spcPts val="0"/>
              </a:spcAft>
              <a:buClr>
                <a:srgbClr val="000000"/>
              </a:buClr>
              <a:buSzPts val="2800"/>
              <a:buFont typeface="Calibri"/>
              <a:buNone/>
            </a:pPr>
            <a:r>
              <a:rPr lang="es-AR" sz="2800" b="0" i="0" u="none" strike="noStrike" cap="none">
                <a:solidFill>
                  <a:srgbClr val="000000"/>
                </a:solidFill>
                <a:latin typeface="Calibri"/>
                <a:ea typeface="Calibri"/>
                <a:cs typeface="Calibri"/>
                <a:sym typeface="Calibri"/>
              </a:rPr>
              <a:t>Oncología Clínica  </a:t>
            </a:r>
            <a:endParaRPr sz="280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Calibri"/>
              <a:buNone/>
            </a:pPr>
            <a:r>
              <a:rPr lang="es-AR" sz="2800" b="0" i="0" u="none" strike="noStrike" cap="none">
                <a:solidFill>
                  <a:srgbClr val="000000"/>
                </a:solidFill>
                <a:latin typeface="Calibri"/>
                <a:ea typeface="Calibri"/>
                <a:cs typeface="Calibri"/>
                <a:sym typeface="Calibri"/>
              </a:rPr>
              <a:t>IAF</a:t>
            </a:r>
            <a:endParaRPr/>
          </a:p>
        </p:txBody>
      </p:sp>
      <p:sp>
        <p:nvSpPr>
          <p:cNvPr id="88" name="Google Shape;88;p14"/>
          <p:cNvSpPr txBox="1"/>
          <p:nvPr/>
        </p:nvSpPr>
        <p:spPr>
          <a:xfrm>
            <a:off x="2112454" y="2053619"/>
            <a:ext cx="5097065"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4400" b="0" i="0" u="none" strike="noStrike" cap="none">
                <a:solidFill>
                  <a:schemeClr val="dk1"/>
                </a:solidFill>
                <a:latin typeface="Calibri"/>
                <a:ea typeface="Calibri"/>
                <a:cs typeface="Calibri"/>
                <a:sym typeface="Calibri"/>
              </a:rPr>
              <a:t>Intestinal Leiomyosarcoma </a:t>
            </a:r>
            <a:endParaRPr sz="4400" b="0" i="0" u="none" strike="noStrike" cap="none">
              <a:solidFill>
                <a:schemeClr val="dk1"/>
              </a:solidFill>
              <a:latin typeface="Calibri"/>
              <a:ea typeface="Calibri"/>
              <a:cs typeface="Calibri"/>
              <a:sym typeface="Calibri"/>
            </a:endParaRPr>
          </a:p>
        </p:txBody>
      </p:sp>
      <p:sp>
        <p:nvSpPr>
          <p:cNvPr id="4" name="Retângulo 3"/>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47259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p:nvPr/>
        </p:nvSpPr>
        <p:spPr>
          <a:xfrm>
            <a:off x="2576832" y="109538"/>
            <a:ext cx="442415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2800" b="0" i="0" u="none" strike="noStrike" cap="none" dirty="0">
                <a:solidFill>
                  <a:schemeClr val="dk1"/>
                </a:solidFill>
                <a:latin typeface="Calibri"/>
                <a:ea typeface="Calibri"/>
                <a:cs typeface="Calibri"/>
                <a:sym typeface="Calibri"/>
              </a:rPr>
              <a:t>Case </a:t>
            </a:r>
            <a:r>
              <a:rPr lang="es-AR" sz="2800" dirty="0" err="1">
                <a:solidFill>
                  <a:schemeClr val="dk1"/>
                </a:solidFill>
                <a:latin typeface="Calibri"/>
                <a:ea typeface="Calibri"/>
                <a:cs typeface="Calibri"/>
                <a:sym typeface="Calibri"/>
              </a:rPr>
              <a:t>presentation</a:t>
            </a:r>
            <a:endParaRPr sz="2800" b="0" i="0" u="none" strike="noStrike" cap="none" dirty="0">
              <a:solidFill>
                <a:schemeClr val="dk1"/>
              </a:solidFill>
              <a:latin typeface="Calibri"/>
              <a:ea typeface="Calibri"/>
              <a:cs typeface="Calibri"/>
              <a:sym typeface="Calibri"/>
            </a:endParaRPr>
          </a:p>
        </p:txBody>
      </p:sp>
      <p:sp>
        <p:nvSpPr>
          <p:cNvPr id="94" name="Google Shape;94;p15"/>
          <p:cNvSpPr txBox="1"/>
          <p:nvPr/>
        </p:nvSpPr>
        <p:spPr>
          <a:xfrm>
            <a:off x="403777" y="817424"/>
            <a:ext cx="8336475" cy="341627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s-AR" sz="2400" b="0" i="0" u="none" strike="noStrike" cap="none">
                <a:solidFill>
                  <a:schemeClr val="dk1"/>
                </a:solidFill>
                <a:latin typeface="Calibri"/>
                <a:ea typeface="Calibri"/>
                <a:cs typeface="Calibri"/>
                <a:sym typeface="Calibri"/>
              </a:rPr>
              <a:t>42 years old , male, no</a:t>
            </a:r>
            <a:r>
              <a:rPr lang="es-AR" sz="2400">
                <a:solidFill>
                  <a:schemeClr val="dk1"/>
                </a:solidFill>
                <a:latin typeface="Calibri"/>
                <a:ea typeface="Calibri"/>
                <a:cs typeface="Calibri"/>
                <a:sym typeface="Calibri"/>
              </a:rPr>
              <a:t> family history, no former smoker</a:t>
            </a:r>
            <a:endParaRPr sz="2400" b="0" i="0" u="none" strike="noStrike" cap="none">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s-AR" sz="2400" b="0" i="0" u="none" strike="noStrike" cap="none">
                <a:solidFill>
                  <a:schemeClr val="dk1"/>
                </a:solidFill>
                <a:latin typeface="Calibri"/>
                <a:ea typeface="Calibri"/>
                <a:cs typeface="Calibri"/>
                <a:sym typeface="Calibri"/>
              </a:rPr>
              <a:t>Dec/2019:  admitted to the ER for abdominal pain and vomiting due to intestinal occlusion. Surgery was performed.</a:t>
            </a:r>
            <a:endParaRPr/>
          </a:p>
          <a:p>
            <a:pPr marL="342900" marR="0" lvl="0" indent="-342900" algn="l" rtl="0">
              <a:spcBef>
                <a:spcPts val="0"/>
              </a:spcBef>
              <a:spcAft>
                <a:spcPts val="0"/>
              </a:spcAft>
              <a:buClr>
                <a:schemeClr val="dk1"/>
              </a:buClr>
              <a:buSzPts val="2400"/>
              <a:buFont typeface="Arial"/>
              <a:buChar char="•"/>
            </a:pPr>
            <a:r>
              <a:rPr lang="es-AR" sz="2400" b="0" i="0" u="none" strike="noStrike" cap="none">
                <a:solidFill>
                  <a:schemeClr val="dk1"/>
                </a:solidFill>
                <a:latin typeface="Calibri"/>
                <a:ea typeface="Calibri"/>
                <a:cs typeface="Calibri"/>
                <a:sym typeface="Calibri"/>
              </a:rPr>
              <a:t>Surgical report:  at terminal ileum and apex, 22 mm exophytic nodular </a:t>
            </a:r>
            <a:r>
              <a:rPr lang="es-AR" sz="2400">
                <a:solidFill>
                  <a:schemeClr val="dk1"/>
                </a:solidFill>
                <a:latin typeface="Calibri"/>
                <a:ea typeface="Calibri"/>
                <a:cs typeface="Calibri"/>
                <a:sym typeface="Calibri"/>
              </a:rPr>
              <a:t>formation</a:t>
            </a:r>
            <a:r>
              <a:rPr lang="es-AR" sz="2400" b="0" i="0" u="none" strike="noStrike" cap="none">
                <a:solidFill>
                  <a:schemeClr val="dk1"/>
                </a:solidFill>
                <a:latin typeface="Calibri"/>
                <a:ea typeface="Calibri"/>
                <a:cs typeface="Calibri"/>
                <a:sym typeface="Calibri"/>
              </a:rPr>
              <a:t>, ulcerated, occupying 50% of the circumference and obstructs 95% of the lumen. </a:t>
            </a:r>
            <a:endParaRPr/>
          </a:p>
          <a:p>
            <a:pPr marL="342900" marR="0" lvl="0" indent="-190500" algn="l" rtl="0">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s-AR" sz="2400" b="0" i="0" u="none" strike="noStrike" cap="none">
                <a:solidFill>
                  <a:schemeClr val="dk1"/>
                </a:solidFill>
                <a:latin typeface="Calibri"/>
                <a:ea typeface="Calibri"/>
                <a:cs typeface="Calibri"/>
                <a:sym typeface="Calibri"/>
              </a:rPr>
              <a:t>Path</a:t>
            </a:r>
            <a:r>
              <a:rPr lang="es-AR" sz="2400">
                <a:solidFill>
                  <a:schemeClr val="dk1"/>
                </a:solidFill>
                <a:latin typeface="Calibri"/>
                <a:ea typeface="Calibri"/>
                <a:cs typeface="Calibri"/>
                <a:sym typeface="Calibri"/>
              </a:rPr>
              <a:t>ologic report</a:t>
            </a:r>
            <a:r>
              <a:rPr lang="es-AR" sz="2400" b="0" i="0" u="none" strike="noStrike" cap="none">
                <a:solidFill>
                  <a:schemeClr val="dk1"/>
                </a:solidFill>
                <a:latin typeface="Calibri"/>
                <a:ea typeface="Calibri"/>
                <a:cs typeface="Calibri"/>
                <a:sym typeface="Calibri"/>
              </a:rPr>
              <a:t>:  </a:t>
            </a:r>
            <a:endParaRPr/>
          </a:p>
        </p:txBody>
      </p:sp>
      <p:pic>
        <p:nvPicPr>
          <p:cNvPr id="95" name="Google Shape;95;p15"/>
          <p:cNvPicPr preferRelativeResize="0"/>
          <p:nvPr/>
        </p:nvPicPr>
        <p:blipFill rotWithShape="1">
          <a:blip r:embed="rId3">
            <a:alphaModFix/>
          </a:blip>
          <a:srcRect l="26021" t="23737" r="24917" b="14315"/>
          <a:stretch/>
        </p:blipFill>
        <p:spPr>
          <a:xfrm>
            <a:off x="523350" y="3865126"/>
            <a:ext cx="2878013" cy="2724275"/>
          </a:xfrm>
          <a:prstGeom prst="rect">
            <a:avLst/>
          </a:prstGeom>
          <a:noFill/>
          <a:ln>
            <a:noFill/>
          </a:ln>
        </p:spPr>
      </p:pic>
      <p:pic>
        <p:nvPicPr>
          <p:cNvPr id="96" name="Google Shape;96;p15"/>
          <p:cNvPicPr preferRelativeResize="0"/>
          <p:nvPr/>
        </p:nvPicPr>
        <p:blipFill rotWithShape="1">
          <a:blip r:embed="rId4">
            <a:alphaModFix/>
          </a:blip>
          <a:srcRect l="18049" t="15071" r="31547" b="10318"/>
          <a:stretch/>
        </p:blipFill>
        <p:spPr>
          <a:xfrm>
            <a:off x="3561394" y="3865126"/>
            <a:ext cx="2455033" cy="2724275"/>
          </a:xfrm>
          <a:prstGeom prst="rect">
            <a:avLst/>
          </a:prstGeom>
          <a:noFill/>
          <a:ln>
            <a:noFill/>
          </a:ln>
        </p:spPr>
      </p:pic>
      <p:pic>
        <p:nvPicPr>
          <p:cNvPr id="97" name="Google Shape;97;p15"/>
          <p:cNvPicPr preferRelativeResize="0"/>
          <p:nvPr/>
        </p:nvPicPr>
        <p:blipFill rotWithShape="1">
          <a:blip r:embed="rId5">
            <a:alphaModFix/>
          </a:blip>
          <a:srcRect l="26697" t="22919" r="25653" b="14611"/>
          <a:stretch/>
        </p:blipFill>
        <p:spPr>
          <a:xfrm>
            <a:off x="6199938" y="3865126"/>
            <a:ext cx="2772107" cy="2724275"/>
          </a:xfrm>
          <a:prstGeom prst="rect">
            <a:avLst/>
          </a:prstGeom>
          <a:noFill/>
          <a:ln>
            <a:noFill/>
          </a:ln>
        </p:spPr>
      </p:pic>
      <p:sp>
        <p:nvSpPr>
          <p:cNvPr id="7" name="Retângulo 6"/>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11791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p:nvPr/>
        </p:nvSpPr>
        <p:spPr>
          <a:xfrm>
            <a:off x="2410239" y="109538"/>
            <a:ext cx="4424175" cy="52318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s-AR" sz="2800" dirty="0">
                <a:solidFill>
                  <a:schemeClr val="dk1"/>
                </a:solidFill>
                <a:latin typeface="Calibri"/>
                <a:ea typeface="Calibri"/>
                <a:cs typeface="Calibri"/>
                <a:sym typeface="Calibri"/>
              </a:rPr>
              <a:t>Case </a:t>
            </a:r>
            <a:r>
              <a:rPr lang="es-AR" sz="2800" dirty="0" err="1">
                <a:solidFill>
                  <a:schemeClr val="dk1"/>
                </a:solidFill>
                <a:latin typeface="Calibri"/>
                <a:ea typeface="Calibri"/>
                <a:cs typeface="Calibri"/>
                <a:sym typeface="Calibri"/>
              </a:rPr>
              <a:t>presentation</a:t>
            </a:r>
            <a:endParaRPr sz="2800" dirty="0">
              <a:solidFill>
                <a:schemeClr val="dk1"/>
              </a:solidFill>
              <a:latin typeface="Calibri"/>
              <a:ea typeface="Calibri"/>
              <a:cs typeface="Calibri"/>
              <a:sym typeface="Calibri"/>
            </a:endParaRPr>
          </a:p>
        </p:txBody>
      </p:sp>
      <p:sp>
        <p:nvSpPr>
          <p:cNvPr id="103" name="Google Shape;103;p16"/>
          <p:cNvSpPr txBox="1"/>
          <p:nvPr/>
        </p:nvSpPr>
        <p:spPr>
          <a:xfrm>
            <a:off x="454088" y="1375775"/>
            <a:ext cx="8336475" cy="3417000"/>
          </a:xfrm>
          <a:prstGeom prst="rect">
            <a:avLst/>
          </a:prstGeom>
          <a:noFill/>
          <a:ln>
            <a:noFill/>
          </a:ln>
        </p:spPr>
        <p:txBody>
          <a:bodyPr spcFirstLastPara="1" wrap="square" lIns="91425" tIns="45700" rIns="91425" bIns="45700" anchor="t" anchorCtr="0">
            <a:spAutoFit/>
          </a:bodyPr>
          <a:lstStyle/>
          <a:p>
            <a:pPr marL="457200" lvl="0" indent="-381000" algn="l" rtl="0">
              <a:spcBef>
                <a:spcPts val="0"/>
              </a:spcBef>
              <a:spcAft>
                <a:spcPts val="0"/>
              </a:spcAft>
              <a:buClr>
                <a:schemeClr val="dk1"/>
              </a:buClr>
              <a:buSzPts val="2400"/>
              <a:buChar char="•"/>
            </a:pPr>
            <a:r>
              <a:rPr lang="es-AR" sz="2400" dirty="0">
                <a:solidFill>
                  <a:schemeClr val="dk1"/>
                </a:solidFill>
                <a:latin typeface="Calibri"/>
                <a:ea typeface="Calibri"/>
                <a:cs typeface="Calibri"/>
                <a:sym typeface="Calibri"/>
              </a:rPr>
              <a:t>IHC: </a:t>
            </a:r>
            <a:endParaRPr dirty="0">
              <a:solidFill>
                <a:schemeClr val="dk1"/>
              </a:solidFill>
            </a:endParaRPr>
          </a:p>
          <a:p>
            <a:pPr marL="914400" lvl="1" indent="-381000" algn="l" rtl="0">
              <a:spcBef>
                <a:spcPts val="0"/>
              </a:spcBef>
              <a:spcAft>
                <a:spcPts val="0"/>
              </a:spcAft>
              <a:buClr>
                <a:schemeClr val="dk1"/>
              </a:buClr>
              <a:buSzPts val="2400"/>
              <a:buChar char="○"/>
            </a:pPr>
            <a:r>
              <a:rPr lang="es-AR" sz="2400" dirty="0">
                <a:solidFill>
                  <a:schemeClr val="dk1"/>
                </a:solidFill>
                <a:latin typeface="Calibri"/>
                <a:ea typeface="Calibri"/>
                <a:cs typeface="Calibri"/>
                <a:sym typeface="Calibri"/>
              </a:rPr>
              <a:t>CD117 </a:t>
            </a:r>
            <a:r>
              <a:rPr lang="es-AR" sz="2400" dirty="0" err="1">
                <a:solidFill>
                  <a:schemeClr val="dk1"/>
                </a:solidFill>
                <a:latin typeface="Calibri"/>
                <a:ea typeface="Calibri"/>
                <a:cs typeface="Calibri"/>
                <a:sym typeface="Calibri"/>
              </a:rPr>
              <a:t>negative</a:t>
            </a:r>
            <a:r>
              <a:rPr lang="es-AR" sz="2400" dirty="0">
                <a:solidFill>
                  <a:schemeClr val="dk1"/>
                </a:solidFill>
                <a:latin typeface="Calibri"/>
                <a:ea typeface="Calibri"/>
                <a:cs typeface="Calibri"/>
                <a:sym typeface="Calibri"/>
              </a:rPr>
              <a:t>, Cd34 </a:t>
            </a:r>
            <a:r>
              <a:rPr lang="es-AR" sz="2400" dirty="0" err="1">
                <a:solidFill>
                  <a:schemeClr val="dk1"/>
                </a:solidFill>
                <a:latin typeface="Calibri"/>
                <a:ea typeface="Calibri"/>
                <a:cs typeface="Calibri"/>
                <a:sym typeface="Calibri"/>
              </a:rPr>
              <a:t>negative</a:t>
            </a:r>
            <a:r>
              <a:rPr lang="es-AR" sz="2400" dirty="0">
                <a:solidFill>
                  <a:schemeClr val="dk1"/>
                </a:solidFill>
                <a:latin typeface="Calibri"/>
                <a:ea typeface="Calibri"/>
                <a:cs typeface="Calibri"/>
                <a:sym typeface="Calibri"/>
              </a:rPr>
              <a:t>, S100 </a:t>
            </a:r>
            <a:r>
              <a:rPr lang="es-AR" sz="2400" dirty="0" err="1">
                <a:solidFill>
                  <a:schemeClr val="dk1"/>
                </a:solidFill>
                <a:latin typeface="Calibri"/>
                <a:ea typeface="Calibri"/>
                <a:cs typeface="Calibri"/>
                <a:sym typeface="Calibri"/>
              </a:rPr>
              <a:t>negative</a:t>
            </a:r>
            <a:endParaRPr dirty="0">
              <a:solidFill>
                <a:schemeClr val="dk1"/>
              </a:solidFill>
            </a:endParaRPr>
          </a:p>
          <a:p>
            <a:pPr marL="914400" lvl="1" indent="-381000" algn="l" rtl="0">
              <a:spcBef>
                <a:spcPts val="0"/>
              </a:spcBef>
              <a:spcAft>
                <a:spcPts val="0"/>
              </a:spcAft>
              <a:buClr>
                <a:schemeClr val="dk1"/>
              </a:buClr>
              <a:buSzPts val="2400"/>
              <a:buChar char="○"/>
            </a:pPr>
            <a:r>
              <a:rPr lang="es-AR" sz="2400" dirty="0">
                <a:solidFill>
                  <a:schemeClr val="dk1"/>
                </a:solidFill>
                <a:latin typeface="Calibri"/>
                <a:ea typeface="Calibri"/>
                <a:cs typeface="Calibri"/>
                <a:sym typeface="Calibri"/>
              </a:rPr>
              <a:t>SMA </a:t>
            </a:r>
            <a:r>
              <a:rPr lang="es-AR" sz="2400" dirty="0" err="1">
                <a:solidFill>
                  <a:schemeClr val="dk1"/>
                </a:solidFill>
                <a:latin typeface="Calibri"/>
                <a:ea typeface="Calibri"/>
                <a:cs typeface="Calibri"/>
                <a:sym typeface="Calibri"/>
              </a:rPr>
              <a:t>diffuse</a:t>
            </a:r>
            <a:r>
              <a:rPr lang="es-AR" sz="2400" dirty="0">
                <a:solidFill>
                  <a:schemeClr val="dk1"/>
                </a:solidFill>
                <a:latin typeface="Calibri"/>
                <a:ea typeface="Calibri"/>
                <a:cs typeface="Calibri"/>
                <a:sym typeface="Calibri"/>
              </a:rPr>
              <a:t> positive,  </a:t>
            </a:r>
            <a:r>
              <a:rPr lang="es-AR" sz="2400" dirty="0" err="1">
                <a:solidFill>
                  <a:schemeClr val="dk1"/>
                </a:solidFill>
                <a:latin typeface="Calibri"/>
                <a:ea typeface="Calibri"/>
                <a:cs typeface="Calibri"/>
                <a:sym typeface="Calibri"/>
              </a:rPr>
              <a:t>desmin</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weak</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diffuse</a:t>
            </a:r>
            <a:r>
              <a:rPr lang="es-AR" sz="2400" dirty="0">
                <a:solidFill>
                  <a:schemeClr val="dk1"/>
                </a:solidFill>
                <a:latin typeface="Calibri"/>
                <a:ea typeface="Calibri"/>
                <a:cs typeface="Calibri"/>
                <a:sym typeface="Calibri"/>
              </a:rPr>
              <a:t> positive,</a:t>
            </a:r>
            <a:endParaRPr dirty="0">
              <a:solidFill>
                <a:schemeClr val="dk1"/>
              </a:solidFill>
            </a:endParaRPr>
          </a:p>
          <a:p>
            <a:pPr marL="457200" lvl="0" indent="-381000" algn="l" rtl="0">
              <a:spcBef>
                <a:spcPts val="0"/>
              </a:spcBef>
              <a:spcAft>
                <a:spcPts val="0"/>
              </a:spcAft>
              <a:buClr>
                <a:schemeClr val="dk1"/>
              </a:buClr>
              <a:buSzPts val="2400"/>
              <a:buChar char="•"/>
            </a:pPr>
            <a:r>
              <a:rPr lang="es-AR" sz="2400" dirty="0">
                <a:solidFill>
                  <a:schemeClr val="dk1"/>
                </a:solidFill>
                <a:latin typeface="Calibri"/>
                <a:ea typeface="Calibri"/>
                <a:cs typeface="Calibri"/>
                <a:sym typeface="Calibri"/>
              </a:rPr>
              <a:t> 	Ki67 15%</a:t>
            </a:r>
            <a:endParaRPr sz="2400" dirty="0">
              <a:solidFill>
                <a:schemeClr val="dk1"/>
              </a:solidFill>
              <a:latin typeface="Calibri"/>
              <a:ea typeface="Calibri"/>
              <a:cs typeface="Calibri"/>
              <a:sym typeface="Calibri"/>
            </a:endParaRPr>
          </a:p>
          <a:p>
            <a:pPr marL="914400" marR="0" lvl="1" indent="-381000" algn="l" rtl="0">
              <a:spcBef>
                <a:spcPts val="0"/>
              </a:spcBef>
              <a:spcAft>
                <a:spcPts val="0"/>
              </a:spcAft>
              <a:buClr>
                <a:schemeClr val="dk1"/>
              </a:buClr>
              <a:buSzPts val="2400"/>
              <a:buFont typeface="Arial"/>
              <a:buChar char="○"/>
            </a:pPr>
            <a:r>
              <a:rPr lang="es-AR" sz="2400" b="0" i="0" u="none" strike="noStrike" cap="none" dirty="0">
                <a:solidFill>
                  <a:schemeClr val="dk1"/>
                </a:solidFill>
                <a:latin typeface="Calibri"/>
                <a:ea typeface="Calibri"/>
                <a:cs typeface="Calibri"/>
                <a:sym typeface="Calibri"/>
              </a:rPr>
              <a:t>DOG1: </a:t>
            </a:r>
            <a:r>
              <a:rPr lang="es-AR" sz="2400" b="0" i="0" u="none" strike="noStrike" cap="none" dirty="0" err="1">
                <a:solidFill>
                  <a:schemeClr val="dk1"/>
                </a:solidFill>
                <a:latin typeface="Calibri"/>
                <a:ea typeface="Calibri"/>
                <a:cs typeface="Calibri"/>
                <a:sym typeface="Calibri"/>
              </a:rPr>
              <a:t>negative</a:t>
            </a:r>
            <a:endParaRPr dirty="0"/>
          </a:p>
          <a:p>
            <a:pPr marL="342900" marR="0" lvl="0" indent="-190500" algn="l" rtl="0">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s-AR" sz="2400" b="0" i="0" u="none" strike="noStrike" cap="none" dirty="0">
                <a:solidFill>
                  <a:schemeClr val="dk1"/>
                </a:solidFill>
                <a:latin typeface="Calibri"/>
                <a:ea typeface="Calibri"/>
                <a:cs typeface="Calibri"/>
                <a:sym typeface="Calibri"/>
              </a:rPr>
              <a:t>Final diagnosis: intestinal </a:t>
            </a:r>
            <a:r>
              <a:rPr lang="es-AR" sz="2400" b="0" i="0" u="none" strike="noStrike" cap="none" dirty="0" err="1">
                <a:solidFill>
                  <a:schemeClr val="dk1"/>
                </a:solidFill>
                <a:latin typeface="Calibri"/>
                <a:ea typeface="Calibri"/>
                <a:cs typeface="Calibri"/>
                <a:sym typeface="Calibri"/>
              </a:rPr>
              <a:t>leiomyosarcoma</a:t>
            </a:r>
            <a:endParaRPr sz="2400" b="0" i="0" u="none" strike="noStrike" cap="none"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s-AR" sz="2400" b="0" i="0" u="none" strike="noStrike" cap="none" dirty="0" err="1">
                <a:solidFill>
                  <a:schemeClr val="dk1"/>
                </a:solidFill>
                <a:latin typeface="Calibri"/>
                <a:ea typeface="Calibri"/>
                <a:cs typeface="Calibri"/>
                <a:sym typeface="Calibri"/>
              </a:rPr>
              <a:t>Dec</a:t>
            </a:r>
            <a:r>
              <a:rPr lang="es-AR" sz="2400" b="0" i="0" u="none" strike="noStrike" cap="none" dirty="0">
                <a:solidFill>
                  <a:schemeClr val="dk1"/>
                </a:solidFill>
                <a:latin typeface="Calibri"/>
                <a:ea typeface="Calibri"/>
                <a:cs typeface="Calibri"/>
                <a:sym typeface="Calibri"/>
              </a:rPr>
              <a:t> 2019: CT </a:t>
            </a:r>
            <a:r>
              <a:rPr lang="es-AR" sz="2400" b="0" i="0" u="none" strike="noStrike" cap="none" dirty="0" err="1">
                <a:solidFill>
                  <a:schemeClr val="dk1"/>
                </a:solidFill>
                <a:latin typeface="Calibri"/>
                <a:ea typeface="Calibri"/>
                <a:cs typeface="Calibri"/>
                <a:sym typeface="Calibri"/>
              </a:rPr>
              <a:t>scan</a:t>
            </a:r>
            <a:r>
              <a:rPr lang="es-AR" sz="2400" b="0" i="0" u="none" strike="noStrike" cap="none" dirty="0">
                <a:solidFill>
                  <a:schemeClr val="dk1"/>
                </a:solidFill>
                <a:latin typeface="Calibri"/>
                <a:ea typeface="Calibri"/>
                <a:cs typeface="Calibri"/>
                <a:sym typeface="Calibri"/>
              </a:rPr>
              <a:t>: no </a:t>
            </a:r>
            <a:r>
              <a:rPr lang="es-AR" sz="2400" b="0" i="0" u="none" strike="noStrike" cap="none" dirty="0" err="1">
                <a:solidFill>
                  <a:schemeClr val="dk1"/>
                </a:solidFill>
                <a:latin typeface="Calibri"/>
                <a:ea typeface="Calibri"/>
                <a:cs typeface="Calibri"/>
                <a:sym typeface="Calibri"/>
              </a:rPr>
              <a:t>mets</a:t>
            </a:r>
            <a:endParaRPr sz="2400" b="0" i="0" u="none" strike="noStrike" cap="none" dirty="0">
              <a:solidFill>
                <a:schemeClr val="dk1"/>
              </a:solidFill>
              <a:latin typeface="Calibri"/>
              <a:ea typeface="Calibri"/>
              <a:cs typeface="Calibri"/>
              <a:sym typeface="Calibri"/>
            </a:endParaRPr>
          </a:p>
        </p:txBody>
      </p:sp>
      <p:sp>
        <p:nvSpPr>
          <p:cNvPr id="4" name="Retângulo 3"/>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25731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7"/>
          <p:cNvPicPr preferRelativeResize="0"/>
          <p:nvPr/>
        </p:nvPicPr>
        <p:blipFill rotWithShape="1">
          <a:blip r:embed="rId3">
            <a:alphaModFix/>
          </a:blip>
          <a:srcRect l="24034" t="9076" r="24824" b="4911"/>
          <a:stretch/>
        </p:blipFill>
        <p:spPr>
          <a:xfrm>
            <a:off x="2410239" y="1705208"/>
            <a:ext cx="4431610" cy="3981657"/>
          </a:xfrm>
          <a:prstGeom prst="rect">
            <a:avLst/>
          </a:prstGeom>
          <a:noFill/>
          <a:ln>
            <a:noFill/>
          </a:ln>
        </p:spPr>
      </p:pic>
      <p:sp>
        <p:nvSpPr>
          <p:cNvPr id="109" name="Google Shape;109;p17"/>
          <p:cNvSpPr txBox="1"/>
          <p:nvPr/>
        </p:nvSpPr>
        <p:spPr>
          <a:xfrm>
            <a:off x="2410239" y="109538"/>
            <a:ext cx="4424175" cy="584735"/>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s-AR" sz="3200" dirty="0">
                <a:solidFill>
                  <a:schemeClr val="dk1"/>
                </a:solidFill>
                <a:latin typeface="Calibri"/>
                <a:ea typeface="Calibri"/>
                <a:cs typeface="Calibri"/>
                <a:sym typeface="Calibri"/>
              </a:rPr>
              <a:t>Case </a:t>
            </a:r>
            <a:r>
              <a:rPr lang="es-AR" sz="3200" dirty="0" err="1">
                <a:solidFill>
                  <a:schemeClr val="dk1"/>
                </a:solidFill>
                <a:latin typeface="Calibri"/>
                <a:ea typeface="Calibri"/>
                <a:cs typeface="Calibri"/>
                <a:sym typeface="Calibri"/>
              </a:rPr>
              <a:t>presentation</a:t>
            </a:r>
            <a:endParaRPr sz="3200" dirty="0">
              <a:solidFill>
                <a:schemeClr val="dk1"/>
              </a:solidFill>
              <a:latin typeface="Calibri"/>
              <a:ea typeface="Calibri"/>
              <a:cs typeface="Calibri"/>
              <a:sym typeface="Calibri"/>
            </a:endParaRPr>
          </a:p>
        </p:txBody>
      </p:sp>
      <p:cxnSp>
        <p:nvCxnSpPr>
          <p:cNvPr id="110" name="Google Shape;110;p17"/>
          <p:cNvCxnSpPr/>
          <p:nvPr/>
        </p:nvCxnSpPr>
        <p:spPr>
          <a:xfrm>
            <a:off x="4956055" y="2160384"/>
            <a:ext cx="564356" cy="1066800"/>
          </a:xfrm>
          <a:prstGeom prst="straightConnector1">
            <a:avLst/>
          </a:prstGeom>
          <a:noFill/>
          <a:ln w="76200" cap="flat" cmpd="sng">
            <a:solidFill>
              <a:srgbClr val="FFFF00"/>
            </a:solidFill>
            <a:prstDash val="solid"/>
            <a:miter lim="800000"/>
            <a:headEnd type="none" w="sm" len="sm"/>
            <a:tailEnd type="triangle" w="med" len="med"/>
          </a:ln>
        </p:spPr>
      </p:cxnSp>
      <p:sp>
        <p:nvSpPr>
          <p:cNvPr id="111" name="Google Shape;111;p17"/>
          <p:cNvSpPr txBox="1"/>
          <p:nvPr/>
        </p:nvSpPr>
        <p:spPr>
          <a:xfrm>
            <a:off x="239315" y="1070059"/>
            <a:ext cx="866537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1800" b="0" i="0" u="none" strike="noStrike" cap="none" dirty="0" err="1">
                <a:solidFill>
                  <a:schemeClr val="dk1"/>
                </a:solidFill>
                <a:latin typeface="Calibri"/>
                <a:ea typeface="Calibri"/>
                <a:cs typeface="Calibri"/>
                <a:sym typeface="Calibri"/>
              </a:rPr>
              <a:t>Apr</a:t>
            </a:r>
            <a:r>
              <a:rPr lang="es-AR" sz="1800" b="0" i="0" u="none" strike="noStrike" cap="none" dirty="0">
                <a:solidFill>
                  <a:schemeClr val="dk1"/>
                </a:solidFill>
                <a:latin typeface="Calibri"/>
                <a:ea typeface="Calibri"/>
                <a:cs typeface="Calibri"/>
                <a:sym typeface="Calibri"/>
              </a:rPr>
              <a:t>/2020: </a:t>
            </a:r>
            <a:r>
              <a:rPr lang="es-AR" sz="1800" b="0" i="0" u="none" strike="noStrike" cap="none" dirty="0" err="1">
                <a:solidFill>
                  <a:schemeClr val="dk1"/>
                </a:solidFill>
                <a:latin typeface="Calibri"/>
                <a:ea typeface="Calibri"/>
                <a:cs typeface="Calibri"/>
                <a:sym typeface="Calibri"/>
              </a:rPr>
              <a:t>First</a:t>
            </a:r>
            <a:r>
              <a:rPr lang="es-AR" sz="1800" b="0" i="0" u="none" strike="noStrike" cap="none" dirty="0">
                <a:solidFill>
                  <a:schemeClr val="dk1"/>
                </a:solidFill>
                <a:latin typeface="Calibri"/>
                <a:ea typeface="Calibri"/>
                <a:cs typeface="Calibri"/>
                <a:sym typeface="Calibri"/>
              </a:rPr>
              <a:t> </a:t>
            </a:r>
            <a:r>
              <a:rPr lang="es-AR" sz="1800" b="0" i="0" u="none" strike="noStrike" cap="none" dirty="0" err="1">
                <a:solidFill>
                  <a:schemeClr val="dk1"/>
                </a:solidFill>
                <a:latin typeface="Calibri"/>
                <a:ea typeface="Calibri"/>
                <a:cs typeface="Calibri"/>
                <a:sym typeface="Calibri"/>
              </a:rPr>
              <a:t>follow</a:t>
            </a:r>
            <a:r>
              <a:rPr lang="es-AR" sz="1800" b="0" i="0" u="none" strike="noStrike" cap="none" dirty="0">
                <a:solidFill>
                  <a:schemeClr val="dk1"/>
                </a:solidFill>
                <a:latin typeface="Calibri"/>
                <a:ea typeface="Calibri"/>
                <a:cs typeface="Calibri"/>
                <a:sym typeface="Calibri"/>
              </a:rPr>
              <a:t> up </a:t>
            </a:r>
            <a:r>
              <a:rPr lang="es-AR" sz="1800" b="0" i="0" u="none" strike="noStrike" cap="none" dirty="0" err="1">
                <a:solidFill>
                  <a:schemeClr val="dk1"/>
                </a:solidFill>
                <a:latin typeface="Calibri"/>
                <a:ea typeface="Calibri"/>
                <a:cs typeface="Calibri"/>
                <a:sym typeface="Calibri"/>
              </a:rPr>
              <a:t>scan</a:t>
            </a:r>
            <a:r>
              <a:rPr lang="es-AR" sz="1800" b="0" i="0" u="none" strike="noStrike" cap="none" dirty="0">
                <a:solidFill>
                  <a:schemeClr val="dk1"/>
                </a:solidFill>
                <a:latin typeface="Calibri"/>
                <a:ea typeface="Calibri"/>
                <a:cs typeface="Calibri"/>
                <a:sym typeface="Calibri"/>
              </a:rPr>
              <a:t>: </a:t>
            </a:r>
            <a:r>
              <a:rPr lang="es-AR" sz="1800" b="0" i="0" u="none" strike="noStrike" cap="none" dirty="0" err="1">
                <a:solidFill>
                  <a:schemeClr val="dk1"/>
                </a:solidFill>
                <a:latin typeface="Calibri"/>
                <a:ea typeface="Calibri"/>
                <a:cs typeface="Calibri"/>
                <a:sym typeface="Calibri"/>
              </a:rPr>
              <a:t>showed</a:t>
            </a:r>
            <a:r>
              <a:rPr lang="es-AR" sz="1800" b="0" i="0" u="none" strike="noStrike" cap="none" dirty="0">
                <a:solidFill>
                  <a:schemeClr val="dk1"/>
                </a:solidFill>
                <a:latin typeface="Calibri"/>
                <a:ea typeface="Calibri"/>
                <a:cs typeface="Calibri"/>
                <a:sym typeface="Calibri"/>
              </a:rPr>
              <a:t> </a:t>
            </a:r>
            <a:r>
              <a:rPr lang="es-AR" sz="1800" dirty="0">
                <a:solidFill>
                  <a:schemeClr val="dk1"/>
                </a:solidFill>
                <a:latin typeface="Calibri"/>
                <a:ea typeface="Calibri"/>
                <a:cs typeface="Calibri"/>
                <a:sym typeface="Calibri"/>
              </a:rPr>
              <a:t>at</a:t>
            </a:r>
            <a:r>
              <a:rPr lang="es-AR" sz="1800" b="0" i="0" u="none" strike="noStrike" cap="none" dirty="0">
                <a:solidFill>
                  <a:schemeClr val="dk1"/>
                </a:solidFill>
                <a:latin typeface="Calibri"/>
                <a:ea typeface="Calibri"/>
                <a:cs typeface="Calibri"/>
                <a:sym typeface="Calibri"/>
              </a:rPr>
              <a:t> </a:t>
            </a:r>
            <a:r>
              <a:rPr lang="es-AR" sz="1800" b="0" i="0" u="none" strike="noStrike" cap="none" dirty="0" err="1">
                <a:solidFill>
                  <a:schemeClr val="dk1"/>
                </a:solidFill>
                <a:latin typeface="Calibri"/>
                <a:ea typeface="Calibri"/>
                <a:cs typeface="Calibri"/>
                <a:sym typeface="Calibri"/>
              </a:rPr>
              <a:t>least</a:t>
            </a:r>
            <a:r>
              <a:rPr lang="es-AR" sz="1800" b="0" i="0" u="none" strike="noStrike" cap="none" dirty="0">
                <a:solidFill>
                  <a:schemeClr val="dk1"/>
                </a:solidFill>
                <a:latin typeface="Calibri"/>
                <a:ea typeface="Calibri"/>
                <a:cs typeface="Calibri"/>
                <a:sym typeface="Calibri"/>
              </a:rPr>
              <a:t> </a:t>
            </a:r>
            <a:r>
              <a:rPr lang="es-AR" sz="1800" b="0" i="0" u="none" strike="noStrike" cap="none" dirty="0" err="1">
                <a:solidFill>
                  <a:schemeClr val="dk1"/>
                </a:solidFill>
                <a:latin typeface="Calibri"/>
                <a:ea typeface="Calibri"/>
                <a:cs typeface="Calibri"/>
                <a:sym typeface="Calibri"/>
              </a:rPr>
              <a:t>two</a:t>
            </a:r>
            <a:r>
              <a:rPr lang="es-AR" sz="1800" b="0" i="0" u="none" strike="noStrike" cap="none" dirty="0">
                <a:solidFill>
                  <a:schemeClr val="dk1"/>
                </a:solidFill>
                <a:latin typeface="Calibri"/>
                <a:ea typeface="Calibri"/>
                <a:cs typeface="Calibri"/>
                <a:sym typeface="Calibri"/>
              </a:rPr>
              <a:t> sub </a:t>
            </a:r>
            <a:r>
              <a:rPr lang="es-AR" sz="1800" b="0" i="0" u="none" strike="noStrike" cap="none" dirty="0" err="1">
                <a:solidFill>
                  <a:schemeClr val="dk1"/>
                </a:solidFill>
                <a:latin typeface="Calibri"/>
                <a:ea typeface="Calibri"/>
                <a:cs typeface="Calibri"/>
                <a:sym typeface="Calibri"/>
              </a:rPr>
              <a:t>solid</a:t>
            </a:r>
            <a:r>
              <a:rPr lang="es-AR" sz="1800" b="0" i="0" u="none" strike="noStrike" cap="none" dirty="0">
                <a:solidFill>
                  <a:schemeClr val="dk1"/>
                </a:solidFill>
                <a:latin typeface="Calibri"/>
                <a:ea typeface="Calibri"/>
                <a:cs typeface="Calibri"/>
                <a:sym typeface="Calibri"/>
              </a:rPr>
              <a:t> </a:t>
            </a:r>
            <a:r>
              <a:rPr lang="es-AR" sz="1800" b="0" i="0" u="none" strike="noStrike" cap="none" dirty="0" err="1">
                <a:solidFill>
                  <a:schemeClr val="dk1"/>
                </a:solidFill>
                <a:latin typeface="Calibri"/>
                <a:ea typeface="Calibri"/>
                <a:cs typeface="Calibri"/>
                <a:sym typeface="Calibri"/>
              </a:rPr>
              <a:t>lung</a:t>
            </a:r>
            <a:r>
              <a:rPr lang="es-AR" sz="1800" b="0" i="0" u="none" strike="noStrike" cap="none" dirty="0">
                <a:solidFill>
                  <a:schemeClr val="dk1"/>
                </a:solidFill>
                <a:latin typeface="Calibri"/>
                <a:ea typeface="Calibri"/>
                <a:cs typeface="Calibri"/>
                <a:sym typeface="Calibri"/>
              </a:rPr>
              <a:t> </a:t>
            </a:r>
            <a:r>
              <a:rPr lang="es-AR" sz="1800" b="0" i="0" u="none" strike="noStrike" cap="none" dirty="0" err="1">
                <a:solidFill>
                  <a:schemeClr val="dk1"/>
                </a:solidFill>
                <a:latin typeface="Calibri"/>
                <a:ea typeface="Calibri"/>
                <a:cs typeface="Calibri"/>
                <a:sym typeface="Calibri"/>
              </a:rPr>
              <a:t>nodules</a:t>
            </a:r>
            <a:r>
              <a:rPr lang="es-AR" sz="1800" b="0" i="0" u="none" strike="noStrike" cap="none" dirty="0">
                <a:solidFill>
                  <a:schemeClr val="dk1"/>
                </a:solidFill>
                <a:latin typeface="Calibri"/>
                <a:ea typeface="Calibri"/>
                <a:cs typeface="Calibri"/>
                <a:sym typeface="Calibri"/>
              </a:rPr>
              <a:t>. No </a:t>
            </a:r>
            <a:r>
              <a:rPr lang="es-AR" sz="1800" b="0" i="0" u="none" strike="noStrike" cap="none" dirty="0" err="1">
                <a:solidFill>
                  <a:schemeClr val="dk1"/>
                </a:solidFill>
                <a:latin typeface="Calibri"/>
                <a:ea typeface="Calibri"/>
                <a:cs typeface="Calibri"/>
                <a:sym typeface="Calibri"/>
              </a:rPr>
              <a:t>other</a:t>
            </a:r>
            <a:r>
              <a:rPr lang="es-AR" sz="1800" b="0" i="0" u="none" strike="noStrike" cap="none" dirty="0">
                <a:solidFill>
                  <a:schemeClr val="dk1"/>
                </a:solidFill>
                <a:latin typeface="Calibri"/>
                <a:ea typeface="Calibri"/>
                <a:cs typeface="Calibri"/>
                <a:sym typeface="Calibri"/>
              </a:rPr>
              <a:t> </a:t>
            </a:r>
            <a:r>
              <a:rPr lang="es-AR" sz="1800" b="0" i="0" u="none" strike="noStrike" cap="none" dirty="0" err="1">
                <a:solidFill>
                  <a:schemeClr val="dk1"/>
                </a:solidFill>
                <a:latin typeface="Calibri"/>
                <a:ea typeface="Calibri"/>
                <a:cs typeface="Calibri"/>
                <a:sym typeface="Calibri"/>
              </a:rPr>
              <a:t>lesions</a:t>
            </a:r>
            <a:endParaRPr sz="1800" dirty="0">
              <a:solidFill>
                <a:schemeClr val="dk1"/>
              </a:solidFill>
              <a:latin typeface="Calibri"/>
              <a:ea typeface="Calibri"/>
              <a:cs typeface="Calibri"/>
              <a:sym typeface="Calibri"/>
            </a:endParaRPr>
          </a:p>
        </p:txBody>
      </p:sp>
      <p:cxnSp>
        <p:nvCxnSpPr>
          <p:cNvPr id="112" name="Google Shape;112;p17"/>
          <p:cNvCxnSpPr/>
          <p:nvPr/>
        </p:nvCxnSpPr>
        <p:spPr>
          <a:xfrm flipH="1">
            <a:off x="5840017" y="2753063"/>
            <a:ext cx="171449" cy="566737"/>
          </a:xfrm>
          <a:prstGeom prst="straightConnector1">
            <a:avLst/>
          </a:prstGeom>
          <a:noFill/>
          <a:ln w="76200" cap="flat" cmpd="sng">
            <a:solidFill>
              <a:srgbClr val="FFFF00"/>
            </a:solidFill>
            <a:prstDash val="solid"/>
            <a:miter lim="800000"/>
            <a:headEnd type="none" w="sm" len="sm"/>
            <a:tailEnd type="triangle" w="med" len="med"/>
          </a:ln>
        </p:spPr>
      </p:cxnSp>
      <p:sp>
        <p:nvSpPr>
          <p:cNvPr id="113" name="Google Shape;113;p17"/>
          <p:cNvSpPr txBox="1"/>
          <p:nvPr/>
        </p:nvSpPr>
        <p:spPr>
          <a:xfrm>
            <a:off x="342899" y="5920546"/>
            <a:ext cx="749736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400" dirty="0">
                <a:solidFill>
                  <a:schemeClr val="dk1"/>
                </a:solidFill>
                <a:latin typeface="Calibri"/>
                <a:ea typeface="Calibri"/>
                <a:cs typeface="Calibri"/>
                <a:sym typeface="Calibri"/>
              </a:rPr>
              <a:t>Jul/2020: </a:t>
            </a:r>
            <a:r>
              <a:rPr lang="es-AR" sz="2400" dirty="0" err="1">
                <a:solidFill>
                  <a:schemeClr val="dk1"/>
                </a:solidFill>
                <a:latin typeface="Calibri"/>
                <a:ea typeface="Calibri"/>
                <a:cs typeface="Calibri"/>
                <a:sym typeface="Calibri"/>
              </a:rPr>
              <a:t>Stable</a:t>
            </a:r>
            <a:r>
              <a:rPr lang="es-AR" sz="2400" dirty="0">
                <a:solidFill>
                  <a:schemeClr val="dk1"/>
                </a:solidFill>
                <a:latin typeface="Calibri"/>
                <a:ea typeface="Calibri"/>
                <a:cs typeface="Calibri"/>
                <a:sym typeface="Calibri"/>
              </a:rPr>
              <a:t> sub </a:t>
            </a:r>
            <a:r>
              <a:rPr lang="es-AR" sz="2400" dirty="0" err="1">
                <a:solidFill>
                  <a:schemeClr val="dk1"/>
                </a:solidFill>
                <a:latin typeface="Calibri"/>
                <a:ea typeface="Calibri"/>
                <a:cs typeface="Calibri"/>
                <a:sym typeface="Calibri"/>
              </a:rPr>
              <a:t>solid</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lung</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nodules</a:t>
            </a:r>
            <a:r>
              <a:rPr lang="es-AR" sz="24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s-AR" sz="2400" dirty="0" err="1">
                <a:solidFill>
                  <a:schemeClr val="dk1"/>
                </a:solidFill>
                <a:latin typeface="Calibri"/>
                <a:ea typeface="Calibri"/>
                <a:cs typeface="Calibri"/>
                <a:sym typeface="Calibri"/>
              </a:rPr>
              <a:t>Dec</a:t>
            </a:r>
            <a:r>
              <a:rPr lang="es-AR" sz="2400" dirty="0">
                <a:solidFill>
                  <a:schemeClr val="dk1"/>
                </a:solidFill>
                <a:latin typeface="Calibri"/>
                <a:ea typeface="Calibri"/>
                <a:cs typeface="Calibri"/>
                <a:sym typeface="Calibri"/>
              </a:rPr>
              <a:t>/2020: </a:t>
            </a:r>
            <a:r>
              <a:rPr lang="es-AR" sz="2400" dirty="0" err="1">
                <a:solidFill>
                  <a:schemeClr val="dk1"/>
                </a:solidFill>
                <a:latin typeface="Calibri"/>
                <a:ea typeface="Calibri"/>
                <a:cs typeface="Calibri"/>
                <a:sym typeface="Calibri"/>
              </a:rPr>
              <a:t>Stable</a:t>
            </a:r>
            <a:r>
              <a:rPr lang="es-AR" sz="2400" dirty="0">
                <a:solidFill>
                  <a:schemeClr val="dk1"/>
                </a:solidFill>
                <a:latin typeface="Calibri"/>
                <a:ea typeface="Calibri"/>
                <a:cs typeface="Calibri"/>
                <a:sym typeface="Calibri"/>
              </a:rPr>
              <a:t> sub </a:t>
            </a:r>
            <a:r>
              <a:rPr lang="es-AR" sz="2400" dirty="0" err="1">
                <a:solidFill>
                  <a:schemeClr val="dk1"/>
                </a:solidFill>
                <a:latin typeface="Calibri"/>
                <a:ea typeface="Calibri"/>
                <a:cs typeface="Calibri"/>
                <a:sym typeface="Calibri"/>
              </a:rPr>
              <a:t>solid</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lung</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nodules</a:t>
            </a:r>
            <a:r>
              <a:rPr lang="es-AR" sz="24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p:txBody>
      </p:sp>
      <p:sp>
        <p:nvSpPr>
          <p:cNvPr id="8" name="Retângulo 7"/>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88761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8"/>
          <p:cNvPicPr preferRelativeResize="0"/>
          <p:nvPr/>
        </p:nvPicPr>
        <p:blipFill rotWithShape="1">
          <a:blip r:embed="rId3">
            <a:alphaModFix/>
          </a:blip>
          <a:srcRect l="20857" r="15168"/>
          <a:stretch/>
        </p:blipFill>
        <p:spPr>
          <a:xfrm>
            <a:off x="685800" y="1479203"/>
            <a:ext cx="5543550" cy="4629150"/>
          </a:xfrm>
          <a:prstGeom prst="rect">
            <a:avLst/>
          </a:prstGeom>
          <a:noFill/>
          <a:ln>
            <a:noFill/>
          </a:ln>
        </p:spPr>
      </p:pic>
      <p:sp>
        <p:nvSpPr>
          <p:cNvPr id="119" name="Google Shape;119;p18"/>
          <p:cNvSpPr txBox="1"/>
          <p:nvPr/>
        </p:nvSpPr>
        <p:spPr>
          <a:xfrm>
            <a:off x="3227535" y="125964"/>
            <a:ext cx="4424175"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s-AR" sz="4000">
                <a:solidFill>
                  <a:schemeClr val="dk1"/>
                </a:solidFill>
                <a:latin typeface="Calibri"/>
                <a:ea typeface="Calibri"/>
                <a:cs typeface="Calibri"/>
                <a:sym typeface="Calibri"/>
              </a:rPr>
              <a:t>Case presentation</a:t>
            </a:r>
            <a:endParaRPr sz="4000">
              <a:solidFill>
                <a:schemeClr val="dk1"/>
              </a:solidFill>
              <a:latin typeface="Calibri"/>
              <a:ea typeface="Calibri"/>
              <a:cs typeface="Calibri"/>
              <a:sym typeface="Calibri"/>
            </a:endParaRPr>
          </a:p>
        </p:txBody>
      </p:sp>
      <p:sp>
        <p:nvSpPr>
          <p:cNvPr id="120" name="Google Shape;120;p18"/>
          <p:cNvSpPr txBox="1"/>
          <p:nvPr/>
        </p:nvSpPr>
        <p:spPr>
          <a:xfrm>
            <a:off x="282176" y="979871"/>
            <a:ext cx="749736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1800" dirty="0">
                <a:solidFill>
                  <a:schemeClr val="dk1"/>
                </a:solidFill>
                <a:latin typeface="Calibri"/>
                <a:ea typeface="Calibri"/>
                <a:cs typeface="Calibri"/>
                <a:sym typeface="Calibri"/>
              </a:rPr>
              <a:t>03/2021: </a:t>
            </a:r>
            <a:r>
              <a:rPr lang="es-AR" sz="1800" dirty="0" err="1">
                <a:solidFill>
                  <a:schemeClr val="dk1"/>
                </a:solidFill>
                <a:latin typeface="Calibri"/>
                <a:ea typeface="Calibri"/>
                <a:cs typeface="Calibri"/>
                <a:sym typeface="Calibri"/>
              </a:rPr>
              <a:t>multiple</a:t>
            </a:r>
            <a:r>
              <a:rPr lang="es-AR" sz="1800" dirty="0">
                <a:solidFill>
                  <a:schemeClr val="dk1"/>
                </a:solidFill>
                <a:latin typeface="Calibri"/>
                <a:ea typeface="Calibri"/>
                <a:cs typeface="Calibri"/>
                <a:sym typeface="Calibri"/>
              </a:rPr>
              <a:t>, bilateral, </a:t>
            </a:r>
            <a:r>
              <a:rPr lang="es-AR" sz="1800" dirty="0" err="1">
                <a:solidFill>
                  <a:schemeClr val="dk1"/>
                </a:solidFill>
                <a:latin typeface="Calibri"/>
                <a:ea typeface="Calibri"/>
                <a:cs typeface="Calibri"/>
                <a:sym typeface="Calibri"/>
              </a:rPr>
              <a:t>subsolid</a:t>
            </a:r>
            <a:r>
              <a:rPr lang="es-AR" sz="1800" dirty="0">
                <a:solidFill>
                  <a:schemeClr val="dk1"/>
                </a:solidFill>
                <a:latin typeface="Calibri"/>
                <a:ea typeface="Calibri"/>
                <a:cs typeface="Calibri"/>
                <a:sym typeface="Calibri"/>
              </a:rPr>
              <a:t> </a:t>
            </a:r>
            <a:r>
              <a:rPr lang="es-AR" sz="1800" dirty="0" err="1">
                <a:solidFill>
                  <a:schemeClr val="dk1"/>
                </a:solidFill>
                <a:latin typeface="Calibri"/>
                <a:ea typeface="Calibri"/>
                <a:cs typeface="Calibri"/>
                <a:sym typeface="Calibri"/>
              </a:rPr>
              <a:t>lung</a:t>
            </a:r>
            <a:r>
              <a:rPr lang="es-AR" sz="1800" dirty="0">
                <a:solidFill>
                  <a:schemeClr val="dk1"/>
                </a:solidFill>
                <a:latin typeface="Calibri"/>
                <a:ea typeface="Calibri"/>
                <a:cs typeface="Calibri"/>
                <a:sym typeface="Calibri"/>
              </a:rPr>
              <a:t> </a:t>
            </a:r>
            <a:r>
              <a:rPr lang="es-AR" sz="1800" dirty="0" err="1">
                <a:solidFill>
                  <a:schemeClr val="dk1"/>
                </a:solidFill>
                <a:latin typeface="Calibri"/>
                <a:ea typeface="Calibri"/>
                <a:cs typeface="Calibri"/>
                <a:sym typeface="Calibri"/>
              </a:rPr>
              <a:t>nodules</a:t>
            </a:r>
            <a:endParaRPr sz="1800" dirty="0">
              <a:solidFill>
                <a:schemeClr val="dk1"/>
              </a:solidFill>
              <a:latin typeface="Calibri"/>
              <a:ea typeface="Calibri"/>
              <a:cs typeface="Calibri"/>
              <a:sym typeface="Calibri"/>
            </a:endParaRPr>
          </a:p>
        </p:txBody>
      </p:sp>
      <p:sp>
        <p:nvSpPr>
          <p:cNvPr id="121" name="Google Shape;121;p18"/>
          <p:cNvSpPr txBox="1"/>
          <p:nvPr/>
        </p:nvSpPr>
        <p:spPr>
          <a:xfrm>
            <a:off x="6563321" y="2881313"/>
            <a:ext cx="243247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2800" b="1" dirty="0" err="1">
                <a:solidFill>
                  <a:srgbClr val="FF0000"/>
                </a:solidFill>
                <a:latin typeface="Calibri"/>
                <a:ea typeface="Calibri"/>
                <a:cs typeface="Calibri"/>
                <a:sym typeface="Calibri"/>
              </a:rPr>
              <a:t>Asymptomatic</a:t>
            </a:r>
            <a:endParaRPr sz="2800" b="1" dirty="0">
              <a:solidFill>
                <a:srgbClr val="FF0000"/>
              </a:solidFill>
              <a:latin typeface="Calibri"/>
              <a:ea typeface="Calibri"/>
              <a:cs typeface="Calibri"/>
              <a:sym typeface="Calibri"/>
            </a:endParaRPr>
          </a:p>
        </p:txBody>
      </p:sp>
      <p:sp>
        <p:nvSpPr>
          <p:cNvPr id="6" name="Retângulo 5"/>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07261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p:nvPr/>
        </p:nvSpPr>
        <p:spPr>
          <a:xfrm>
            <a:off x="665231" y="1051412"/>
            <a:ext cx="8043975"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AR" sz="2400" dirty="0" err="1">
                <a:solidFill>
                  <a:schemeClr val="dk1"/>
                </a:solidFill>
                <a:latin typeface="Calibri"/>
                <a:ea typeface="Calibri"/>
                <a:cs typeface="Calibri"/>
                <a:sym typeface="Calibri"/>
              </a:rPr>
              <a:t>Questions</a:t>
            </a:r>
            <a:r>
              <a:rPr lang="es-AR" sz="2400" dirty="0">
                <a:solidFill>
                  <a:schemeClr val="dk1"/>
                </a:solidFill>
                <a:latin typeface="Calibri"/>
                <a:ea typeface="Calibri"/>
                <a:cs typeface="Calibri"/>
                <a:sym typeface="Calibri"/>
              </a:rPr>
              <a:t>?</a:t>
            </a:r>
            <a:endParaRPr sz="1200" dirty="0"/>
          </a:p>
          <a:p>
            <a:pPr marL="342900" marR="0" lvl="0" indent="-336550" algn="l" rtl="0">
              <a:lnSpc>
                <a:spcPct val="150000"/>
              </a:lnSpc>
              <a:spcBef>
                <a:spcPts val="0"/>
              </a:spcBef>
              <a:spcAft>
                <a:spcPts val="0"/>
              </a:spcAft>
              <a:buClr>
                <a:schemeClr val="dk1"/>
              </a:buClr>
              <a:buSzPts val="2700"/>
              <a:buFont typeface="Calibri"/>
              <a:buAutoNum type="arabicPeriod"/>
            </a:pPr>
            <a:r>
              <a:rPr lang="es-AR" sz="2400" dirty="0" err="1">
                <a:solidFill>
                  <a:schemeClr val="dk1"/>
                </a:solidFill>
                <a:latin typeface="Calibri"/>
                <a:ea typeface="Calibri"/>
                <a:cs typeface="Calibri"/>
                <a:sym typeface="Calibri"/>
              </a:rPr>
              <a:t>Would</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you</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request</a:t>
            </a:r>
            <a:r>
              <a:rPr lang="es-AR" sz="2400" dirty="0">
                <a:solidFill>
                  <a:schemeClr val="dk1"/>
                </a:solidFill>
                <a:latin typeface="Calibri"/>
                <a:ea typeface="Calibri"/>
                <a:cs typeface="Calibri"/>
                <a:sym typeface="Calibri"/>
              </a:rPr>
              <a:t> a PET/SCAN?</a:t>
            </a:r>
            <a:endParaRPr sz="1200" dirty="0"/>
          </a:p>
          <a:p>
            <a:pPr marL="342900" marR="0" lvl="0" indent="-336550" algn="l" rtl="0">
              <a:lnSpc>
                <a:spcPct val="150000"/>
              </a:lnSpc>
              <a:spcBef>
                <a:spcPts val="0"/>
              </a:spcBef>
              <a:spcAft>
                <a:spcPts val="0"/>
              </a:spcAft>
              <a:buClr>
                <a:schemeClr val="dk1"/>
              </a:buClr>
              <a:buSzPts val="2700"/>
              <a:buFont typeface="Calibri"/>
              <a:buAutoNum type="arabicPeriod"/>
            </a:pPr>
            <a:r>
              <a:rPr lang="es-AR" sz="2400" dirty="0" err="1">
                <a:solidFill>
                  <a:schemeClr val="dk1"/>
                </a:solidFill>
                <a:latin typeface="Calibri"/>
                <a:ea typeface="Calibri"/>
                <a:cs typeface="Calibri"/>
                <a:sym typeface="Calibri"/>
              </a:rPr>
              <a:t>Would</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you</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start</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treatment</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immediately</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or</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delay</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until</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symptoms</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appear</a:t>
            </a:r>
            <a:r>
              <a:rPr lang="es-AR"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342900" marR="0" lvl="0" indent="-336550" algn="l" rtl="0">
              <a:lnSpc>
                <a:spcPct val="150000"/>
              </a:lnSpc>
              <a:spcBef>
                <a:spcPts val="0"/>
              </a:spcBef>
              <a:spcAft>
                <a:spcPts val="0"/>
              </a:spcAft>
              <a:buClr>
                <a:schemeClr val="dk1"/>
              </a:buClr>
              <a:buSzPts val="2700"/>
              <a:buFont typeface="Calibri"/>
              <a:buAutoNum type="arabicPeriod"/>
            </a:pPr>
            <a:r>
              <a:rPr lang="es-AR" sz="2400" dirty="0" err="1">
                <a:solidFill>
                  <a:schemeClr val="dk1"/>
                </a:solidFill>
                <a:latin typeface="Calibri"/>
                <a:ea typeface="Calibri"/>
                <a:cs typeface="Calibri"/>
                <a:sym typeface="Calibri"/>
              </a:rPr>
              <a:t>Is</a:t>
            </a:r>
            <a:r>
              <a:rPr lang="es-AR" sz="2400" dirty="0">
                <a:solidFill>
                  <a:schemeClr val="dk1"/>
                </a:solidFill>
                <a:latin typeface="Calibri"/>
                <a:ea typeface="Calibri"/>
                <a:cs typeface="Calibri"/>
                <a:sym typeface="Calibri"/>
              </a:rPr>
              <a:t> a </a:t>
            </a:r>
            <a:r>
              <a:rPr lang="es-AR" sz="2400" dirty="0" err="1">
                <a:solidFill>
                  <a:schemeClr val="dk1"/>
                </a:solidFill>
                <a:latin typeface="Calibri"/>
                <a:ea typeface="Calibri"/>
                <a:cs typeface="Calibri"/>
                <a:sym typeface="Calibri"/>
              </a:rPr>
              <a:t>biopsy</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necessary</a:t>
            </a:r>
            <a:r>
              <a:rPr lang="es-AR"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342900" marR="0" lvl="0" indent="-336550" algn="l" rtl="0">
              <a:lnSpc>
                <a:spcPct val="150000"/>
              </a:lnSpc>
              <a:spcBef>
                <a:spcPts val="0"/>
              </a:spcBef>
              <a:spcAft>
                <a:spcPts val="0"/>
              </a:spcAft>
              <a:buClr>
                <a:schemeClr val="dk1"/>
              </a:buClr>
              <a:buSzPts val="2700"/>
              <a:buFont typeface="Calibri"/>
              <a:buAutoNum type="arabicPeriod"/>
            </a:pPr>
            <a:r>
              <a:rPr lang="es-AR" sz="2400" dirty="0" err="1">
                <a:solidFill>
                  <a:schemeClr val="dk1"/>
                </a:solidFill>
                <a:latin typeface="Calibri"/>
                <a:ea typeface="Calibri"/>
                <a:cs typeface="Calibri"/>
                <a:sym typeface="Calibri"/>
              </a:rPr>
              <a:t>Is</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there</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evidence</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that</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justify</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observation</a:t>
            </a:r>
            <a:r>
              <a:rPr lang="es-AR" sz="2400" dirty="0">
                <a:solidFill>
                  <a:schemeClr val="dk1"/>
                </a:solidFill>
                <a:latin typeface="Calibri"/>
                <a:ea typeface="Calibri"/>
                <a:cs typeface="Calibri"/>
                <a:sym typeface="Calibri"/>
              </a:rPr>
              <a:t> in </a:t>
            </a:r>
            <a:r>
              <a:rPr lang="es-AR" sz="2400" dirty="0" err="1">
                <a:solidFill>
                  <a:schemeClr val="dk1"/>
                </a:solidFill>
                <a:latin typeface="Calibri"/>
                <a:ea typeface="Calibri"/>
                <a:cs typeface="Calibri"/>
                <a:sym typeface="Calibri"/>
              </a:rPr>
              <a:t>this</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clinical</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scenario</a:t>
            </a:r>
            <a:r>
              <a:rPr lang="es-AR"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342900" marR="0" lvl="0" indent="-336550" algn="l" rtl="0">
              <a:lnSpc>
                <a:spcPct val="150000"/>
              </a:lnSpc>
              <a:spcBef>
                <a:spcPts val="0"/>
              </a:spcBef>
              <a:spcAft>
                <a:spcPts val="0"/>
              </a:spcAft>
              <a:buClr>
                <a:schemeClr val="dk1"/>
              </a:buClr>
              <a:buSzPts val="2700"/>
              <a:buFont typeface="Calibri"/>
              <a:buAutoNum type="arabicPeriod"/>
            </a:pPr>
            <a:r>
              <a:rPr lang="es-AR" sz="2400" dirty="0" err="1">
                <a:solidFill>
                  <a:schemeClr val="dk1"/>
                </a:solidFill>
                <a:latin typeface="Calibri"/>
                <a:ea typeface="Calibri"/>
                <a:cs typeface="Calibri"/>
                <a:sym typeface="Calibri"/>
              </a:rPr>
              <a:t>If</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treatment</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were</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to</a:t>
            </a:r>
            <a:r>
              <a:rPr lang="es-AR" sz="2400" dirty="0">
                <a:solidFill>
                  <a:schemeClr val="dk1"/>
                </a:solidFill>
                <a:latin typeface="Calibri"/>
                <a:ea typeface="Calibri"/>
                <a:cs typeface="Calibri"/>
                <a:sym typeface="Calibri"/>
              </a:rPr>
              <a:t> be </a:t>
            </a:r>
            <a:r>
              <a:rPr lang="es-AR" sz="2400" dirty="0" err="1">
                <a:solidFill>
                  <a:schemeClr val="dk1"/>
                </a:solidFill>
                <a:latin typeface="Calibri"/>
                <a:ea typeface="Calibri"/>
                <a:cs typeface="Calibri"/>
                <a:sym typeface="Calibri"/>
              </a:rPr>
              <a:t>started</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which</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would</a:t>
            </a:r>
            <a:r>
              <a:rPr lang="es-AR" sz="2400" dirty="0">
                <a:solidFill>
                  <a:schemeClr val="dk1"/>
                </a:solidFill>
                <a:latin typeface="Calibri"/>
                <a:ea typeface="Calibri"/>
                <a:cs typeface="Calibri"/>
                <a:sym typeface="Calibri"/>
              </a:rPr>
              <a:t> be </a:t>
            </a:r>
            <a:r>
              <a:rPr lang="es-AR" sz="2400" dirty="0" err="1">
                <a:solidFill>
                  <a:schemeClr val="dk1"/>
                </a:solidFill>
                <a:latin typeface="Calibri"/>
                <a:ea typeface="Calibri"/>
                <a:cs typeface="Calibri"/>
                <a:sym typeface="Calibri"/>
              </a:rPr>
              <a:t>the</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prefered</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regimen</a:t>
            </a:r>
            <a:r>
              <a:rPr lang="es-AR"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342900" marR="0" lvl="0" indent="-336550" algn="l" rtl="0">
              <a:lnSpc>
                <a:spcPct val="150000"/>
              </a:lnSpc>
              <a:spcBef>
                <a:spcPts val="0"/>
              </a:spcBef>
              <a:spcAft>
                <a:spcPts val="0"/>
              </a:spcAft>
              <a:buClr>
                <a:schemeClr val="dk1"/>
              </a:buClr>
              <a:buSzPts val="2700"/>
              <a:buFont typeface="Calibri"/>
              <a:buAutoNum type="arabicPeriod"/>
            </a:pPr>
            <a:r>
              <a:rPr lang="es-AR" sz="2400" dirty="0">
                <a:solidFill>
                  <a:schemeClr val="dk1"/>
                </a:solidFill>
                <a:latin typeface="Calibri"/>
                <a:ea typeface="Calibri"/>
                <a:cs typeface="Calibri"/>
                <a:sym typeface="Calibri"/>
              </a:rPr>
              <a:t>Can NGS </a:t>
            </a:r>
            <a:r>
              <a:rPr lang="es-AR" sz="2400" dirty="0" err="1">
                <a:solidFill>
                  <a:schemeClr val="dk1"/>
                </a:solidFill>
                <a:latin typeface="Calibri"/>
                <a:ea typeface="Calibri"/>
                <a:cs typeface="Calibri"/>
                <a:sym typeface="Calibri"/>
              </a:rPr>
              <a:t>help</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us</a:t>
            </a:r>
            <a:r>
              <a:rPr lang="es-AR" sz="2400" dirty="0">
                <a:solidFill>
                  <a:schemeClr val="dk1"/>
                </a:solidFill>
                <a:latin typeface="Calibri"/>
                <a:ea typeface="Calibri"/>
                <a:cs typeface="Calibri"/>
                <a:sym typeface="Calibri"/>
              </a:rPr>
              <a:t> decide </a:t>
            </a:r>
            <a:r>
              <a:rPr lang="es-AR" sz="2400" dirty="0" err="1">
                <a:solidFill>
                  <a:schemeClr val="dk1"/>
                </a:solidFill>
                <a:latin typeface="Calibri"/>
                <a:ea typeface="Calibri"/>
                <a:cs typeface="Calibri"/>
                <a:sym typeface="Calibri"/>
              </a:rPr>
              <a:t>how</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to</a:t>
            </a:r>
            <a:r>
              <a:rPr lang="es-AR" sz="2400" dirty="0">
                <a:solidFill>
                  <a:schemeClr val="dk1"/>
                </a:solidFill>
                <a:latin typeface="Calibri"/>
                <a:ea typeface="Calibri"/>
                <a:cs typeface="Calibri"/>
                <a:sym typeface="Calibri"/>
              </a:rPr>
              <a:t> </a:t>
            </a:r>
            <a:r>
              <a:rPr lang="es-AR" sz="2400" dirty="0" err="1">
                <a:solidFill>
                  <a:schemeClr val="dk1"/>
                </a:solidFill>
                <a:latin typeface="Calibri"/>
                <a:ea typeface="Calibri"/>
                <a:cs typeface="Calibri"/>
                <a:sym typeface="Calibri"/>
              </a:rPr>
              <a:t>proceed</a:t>
            </a:r>
            <a:r>
              <a:rPr lang="es-AR"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p:txBody>
      </p:sp>
      <p:sp>
        <p:nvSpPr>
          <p:cNvPr id="3" name="Retângulo 2"/>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02303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p:nvPr/>
        </p:nvSpPr>
        <p:spPr>
          <a:xfrm>
            <a:off x="899592" y="5013176"/>
            <a:ext cx="763284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Luis André Salinas Agramonte MD</a:t>
            </a:r>
            <a:endParaRPr/>
          </a:p>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Medical Oncology </a:t>
            </a:r>
            <a:endParaRPr/>
          </a:p>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Instituto Nacional de Enfermedades Neoplásicas</a:t>
            </a:r>
            <a:endParaRPr/>
          </a:p>
          <a:p>
            <a:pPr marL="0" marR="0" lvl="0" indent="0" algn="ctr" rtl="0">
              <a:spcBef>
                <a:spcPts val="0"/>
              </a:spcBef>
              <a:spcAft>
                <a:spcPts val="0"/>
              </a:spcAft>
              <a:buNone/>
            </a:pPr>
            <a:r>
              <a:rPr lang="en-US" sz="2400" b="1" i="0" u="none" strike="noStrike" cap="none">
                <a:solidFill>
                  <a:schemeClr val="dk1"/>
                </a:solidFill>
                <a:latin typeface="Calibri"/>
                <a:ea typeface="Calibri"/>
                <a:cs typeface="Calibri"/>
                <a:sym typeface="Calibri"/>
              </a:rPr>
              <a:t>Lima - Perú</a:t>
            </a:r>
            <a:endParaRPr/>
          </a:p>
        </p:txBody>
      </p:sp>
      <p:sp>
        <p:nvSpPr>
          <p:cNvPr id="95" name="Google Shape;95;p15"/>
          <p:cNvSpPr/>
          <p:nvPr/>
        </p:nvSpPr>
        <p:spPr>
          <a:xfrm>
            <a:off x="971600" y="3718773"/>
            <a:ext cx="7416824"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dk1"/>
                </a:solidFill>
                <a:latin typeface="Arial"/>
                <a:ea typeface="Arial"/>
                <a:cs typeface="Arial"/>
                <a:sym typeface="Arial"/>
              </a:rPr>
              <a:t>SELNET MDT VIRTUAL MEETING </a:t>
            </a:r>
            <a:endParaRPr sz="3600" b="1" i="0" u="none" strike="noStrike" cap="none">
              <a:solidFill>
                <a:schemeClr val="dk1"/>
              </a:solidFill>
              <a:latin typeface="Calibri"/>
              <a:ea typeface="Calibri"/>
              <a:cs typeface="Calibri"/>
              <a:sym typeface="Calibri"/>
            </a:endParaRPr>
          </a:p>
        </p:txBody>
      </p:sp>
      <p:pic>
        <p:nvPicPr>
          <p:cNvPr id="96" name="Google Shape;96;p15"/>
          <p:cNvPicPr preferRelativeResize="0"/>
          <p:nvPr/>
        </p:nvPicPr>
        <p:blipFill rotWithShape="1">
          <a:blip r:embed="rId3">
            <a:alphaModFix/>
          </a:blip>
          <a:srcRect l="27162" t="26199" r="53150" b="36000"/>
          <a:stretch/>
        </p:blipFill>
        <p:spPr>
          <a:xfrm>
            <a:off x="899592" y="978856"/>
            <a:ext cx="1859792" cy="2039474"/>
          </a:xfrm>
          <a:prstGeom prst="rect">
            <a:avLst/>
          </a:prstGeom>
          <a:noFill/>
          <a:ln>
            <a:noFill/>
          </a:ln>
        </p:spPr>
      </p:pic>
      <p:sp>
        <p:nvSpPr>
          <p:cNvPr id="5" name="Retângulo 4"/>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72723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467544" y="1024468"/>
            <a:ext cx="8208144" cy="576064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ct val="100000"/>
              <a:buChar char="•"/>
            </a:pPr>
            <a:r>
              <a:rPr lang="en-US" sz="2000" b="1" dirty="0">
                <a:latin typeface="Calibri"/>
                <a:ea typeface="Calibri"/>
                <a:cs typeface="Calibri"/>
                <a:sym typeface="Calibri"/>
              </a:rPr>
              <a:t>23 y/o, female.</a:t>
            </a:r>
            <a:endParaRPr sz="1200" dirty="0"/>
          </a:p>
          <a:p>
            <a:pPr marL="228600" lvl="0" indent="-228600" algn="just" rtl="0">
              <a:lnSpc>
                <a:spcPct val="90000"/>
              </a:lnSpc>
              <a:spcBef>
                <a:spcPts val="1000"/>
              </a:spcBef>
              <a:spcAft>
                <a:spcPts val="0"/>
              </a:spcAft>
              <a:buClr>
                <a:schemeClr val="dk1"/>
              </a:buClr>
              <a:buSzPct val="100000"/>
              <a:buChar char="•"/>
            </a:pPr>
            <a:r>
              <a:rPr lang="en-US" sz="2000" dirty="0">
                <a:latin typeface="Calibri"/>
                <a:ea typeface="Calibri"/>
                <a:cs typeface="Calibri"/>
                <a:sym typeface="Calibri"/>
              </a:rPr>
              <a:t>Childhood hepatitis A, an aunt with primary cancer of the jaw.</a:t>
            </a:r>
            <a:endParaRPr sz="2000" b="0" dirty="0">
              <a:latin typeface="Calibri"/>
              <a:ea typeface="Calibri"/>
              <a:cs typeface="Calibri"/>
              <a:sym typeface="Calibri"/>
            </a:endParaRPr>
          </a:p>
          <a:p>
            <a:pPr marL="0" lvl="0" indent="0" algn="just" rtl="0">
              <a:lnSpc>
                <a:spcPct val="90000"/>
              </a:lnSpc>
              <a:spcBef>
                <a:spcPts val="1000"/>
              </a:spcBef>
              <a:spcAft>
                <a:spcPts val="0"/>
              </a:spcAft>
              <a:buClr>
                <a:schemeClr val="dk1"/>
              </a:buClr>
              <a:buSzPct val="100000"/>
              <a:buNone/>
            </a:pPr>
            <a:endParaRPr sz="2000" b="0" dirty="0">
              <a:latin typeface="Calibri"/>
              <a:ea typeface="Calibri"/>
              <a:cs typeface="Calibri"/>
              <a:sym typeface="Calibri"/>
            </a:endParaRPr>
          </a:p>
          <a:p>
            <a:pPr marL="0" lvl="0" indent="0" algn="just" rtl="0">
              <a:lnSpc>
                <a:spcPct val="90000"/>
              </a:lnSpc>
              <a:spcBef>
                <a:spcPts val="1000"/>
              </a:spcBef>
              <a:spcAft>
                <a:spcPts val="0"/>
              </a:spcAft>
              <a:buClr>
                <a:schemeClr val="dk1"/>
              </a:buClr>
              <a:buSzPct val="100000"/>
              <a:buNone/>
            </a:pPr>
            <a:r>
              <a:rPr lang="en-US" sz="2000" b="1" dirty="0">
                <a:latin typeface="Calibri"/>
                <a:ea typeface="Calibri"/>
                <a:cs typeface="Calibri"/>
                <a:sym typeface="Calibri"/>
              </a:rPr>
              <a:t>October 2005: (general hospital)</a:t>
            </a:r>
            <a:endParaRPr sz="1200" dirty="0"/>
          </a:p>
          <a:p>
            <a:pPr marL="228600" lvl="0" indent="-228600" algn="just" rtl="0">
              <a:lnSpc>
                <a:spcPct val="90000"/>
              </a:lnSpc>
              <a:spcBef>
                <a:spcPts val="1000"/>
              </a:spcBef>
              <a:spcAft>
                <a:spcPts val="0"/>
              </a:spcAft>
              <a:buClr>
                <a:schemeClr val="dk1"/>
              </a:buClr>
              <a:buSzPct val="100000"/>
              <a:buChar char="•"/>
            </a:pPr>
            <a:r>
              <a:rPr lang="en-US" sz="2000" dirty="0">
                <a:latin typeface="Calibri"/>
                <a:ea typeface="Calibri"/>
                <a:cs typeface="Calibri"/>
                <a:sym typeface="Calibri"/>
              </a:rPr>
              <a:t>Inguinal tumor, with observational treatment.</a:t>
            </a:r>
            <a:endParaRPr sz="2000" b="0" dirty="0">
              <a:latin typeface="Calibri"/>
              <a:ea typeface="Calibri"/>
              <a:cs typeface="Calibri"/>
              <a:sym typeface="Calibri"/>
            </a:endParaRPr>
          </a:p>
          <a:p>
            <a:pPr marL="0" lvl="0" indent="0" algn="just" rtl="0">
              <a:lnSpc>
                <a:spcPct val="90000"/>
              </a:lnSpc>
              <a:spcBef>
                <a:spcPts val="1000"/>
              </a:spcBef>
              <a:spcAft>
                <a:spcPts val="0"/>
              </a:spcAft>
              <a:buClr>
                <a:schemeClr val="dk1"/>
              </a:buClr>
              <a:buSzPct val="100000"/>
              <a:buNone/>
            </a:pPr>
            <a:endParaRPr sz="2000" b="1" dirty="0">
              <a:latin typeface="Calibri"/>
              <a:ea typeface="Calibri"/>
              <a:cs typeface="Calibri"/>
              <a:sym typeface="Calibri"/>
            </a:endParaRPr>
          </a:p>
          <a:p>
            <a:pPr marL="0" lvl="0" indent="0" algn="just" rtl="0">
              <a:lnSpc>
                <a:spcPct val="90000"/>
              </a:lnSpc>
              <a:spcBef>
                <a:spcPts val="1000"/>
              </a:spcBef>
              <a:spcAft>
                <a:spcPts val="0"/>
              </a:spcAft>
              <a:buClr>
                <a:schemeClr val="dk1"/>
              </a:buClr>
              <a:buSzPct val="100000"/>
              <a:buNone/>
            </a:pPr>
            <a:r>
              <a:rPr lang="en-US" sz="2000" b="1" dirty="0">
                <a:latin typeface="Calibri"/>
                <a:ea typeface="Calibri"/>
                <a:cs typeface="Calibri"/>
                <a:sym typeface="Calibri"/>
              </a:rPr>
              <a:t>November 2019: (INEN)</a:t>
            </a:r>
            <a:endParaRPr sz="1200" dirty="0"/>
          </a:p>
          <a:p>
            <a:pPr marL="228600" lvl="0" indent="-228600" algn="just" rtl="0">
              <a:lnSpc>
                <a:spcPct val="90000"/>
              </a:lnSpc>
              <a:spcBef>
                <a:spcPts val="1000"/>
              </a:spcBef>
              <a:spcAft>
                <a:spcPts val="0"/>
              </a:spcAft>
              <a:buClr>
                <a:schemeClr val="dk1"/>
              </a:buClr>
              <a:buSzPct val="100000"/>
              <a:buChar char="•"/>
            </a:pPr>
            <a:r>
              <a:rPr lang="en-US" sz="2000" dirty="0">
                <a:latin typeface="Calibri"/>
                <a:ea typeface="Calibri"/>
                <a:cs typeface="Calibri"/>
                <a:sym typeface="Calibri"/>
              </a:rPr>
              <a:t>Tumor increases in size, limiting ambulation.</a:t>
            </a:r>
            <a:endParaRPr sz="2000" dirty="0">
              <a:latin typeface="Calibri"/>
              <a:ea typeface="Calibri"/>
              <a:cs typeface="Calibri"/>
              <a:sym typeface="Calibri"/>
            </a:endParaRPr>
          </a:p>
          <a:p>
            <a:pPr marL="228600" lvl="0" indent="-228600" algn="just" rtl="0">
              <a:lnSpc>
                <a:spcPct val="90000"/>
              </a:lnSpc>
              <a:spcBef>
                <a:spcPts val="1000"/>
              </a:spcBef>
              <a:spcAft>
                <a:spcPts val="0"/>
              </a:spcAft>
              <a:buClr>
                <a:schemeClr val="dk1"/>
              </a:buClr>
              <a:buSzPct val="100000"/>
              <a:buChar char="•"/>
            </a:pPr>
            <a:r>
              <a:rPr lang="en-US" sz="2000" dirty="0">
                <a:latin typeface="Calibri"/>
                <a:ea typeface="Calibri"/>
                <a:cs typeface="Calibri"/>
                <a:sym typeface="Calibri"/>
              </a:rPr>
              <a:t>Biopsy: SCLEROSING EPITHELIOID FIBROSARCOMA.</a:t>
            </a:r>
            <a:endParaRPr sz="1200" dirty="0"/>
          </a:p>
          <a:p>
            <a:pPr marL="685800" lvl="1" indent="-228600" algn="just" rtl="0">
              <a:lnSpc>
                <a:spcPct val="90000"/>
              </a:lnSpc>
              <a:spcBef>
                <a:spcPts val="500"/>
              </a:spcBef>
              <a:spcAft>
                <a:spcPts val="0"/>
              </a:spcAft>
              <a:buClr>
                <a:schemeClr val="dk1"/>
              </a:buClr>
              <a:buSzPct val="100000"/>
              <a:buChar char="•"/>
            </a:pPr>
            <a:r>
              <a:rPr lang="en-US" sz="1200" dirty="0">
                <a:sym typeface="Calibri"/>
              </a:rPr>
              <a:t>IHQ: </a:t>
            </a:r>
            <a:r>
              <a:rPr lang="en-US" sz="1200" dirty="0"/>
              <a:t>MUC 4 </a:t>
            </a:r>
            <a:r>
              <a:rPr lang="en-US" sz="1200" dirty="0">
                <a:sym typeface="Calibri"/>
              </a:rPr>
              <a:t>+ ACL - S100 - CD 138 - KERATIN - DESMINE –</a:t>
            </a:r>
            <a:endParaRPr sz="1200" dirty="0">
              <a:sym typeface="Calibri"/>
            </a:endParaRPr>
          </a:p>
          <a:p>
            <a:pPr marL="685800" lvl="1" indent="-99059" algn="just" rtl="0">
              <a:lnSpc>
                <a:spcPct val="90000"/>
              </a:lnSpc>
              <a:spcBef>
                <a:spcPts val="500"/>
              </a:spcBef>
              <a:spcAft>
                <a:spcPts val="0"/>
              </a:spcAft>
              <a:buClr>
                <a:schemeClr val="dk1"/>
              </a:buClr>
              <a:buSzPct val="100000"/>
              <a:buNone/>
            </a:pPr>
            <a:endParaRPr dirty="0">
              <a:latin typeface="Calibri"/>
              <a:ea typeface="Calibri"/>
              <a:cs typeface="Calibri"/>
              <a:sym typeface="Calibri"/>
            </a:endParaRPr>
          </a:p>
          <a:p>
            <a:pPr marL="228600" lvl="0" indent="-228600" algn="just" rtl="0">
              <a:lnSpc>
                <a:spcPct val="90000"/>
              </a:lnSpc>
              <a:spcBef>
                <a:spcPts val="1000"/>
              </a:spcBef>
              <a:spcAft>
                <a:spcPts val="0"/>
              </a:spcAft>
              <a:buClr>
                <a:schemeClr val="dk1"/>
              </a:buClr>
              <a:buSzPct val="100000"/>
              <a:buChar char="•"/>
            </a:pPr>
            <a:r>
              <a:rPr lang="en-US" dirty="0">
                <a:latin typeface="Calibri"/>
                <a:ea typeface="Calibri"/>
                <a:cs typeface="Calibri"/>
                <a:sym typeface="Calibri"/>
              </a:rPr>
              <a:t>RM: Extensive heterogeneous lesion with defined </a:t>
            </a:r>
            <a:r>
              <a:rPr lang="en-US" dirty="0" err="1">
                <a:latin typeface="Calibri"/>
                <a:ea typeface="Calibri"/>
                <a:cs typeface="Calibri"/>
                <a:sym typeface="Calibri"/>
              </a:rPr>
              <a:t>multilobal</a:t>
            </a:r>
            <a:r>
              <a:rPr lang="en-US" dirty="0">
                <a:latin typeface="Calibri"/>
                <a:ea typeface="Calibri"/>
                <a:cs typeface="Calibri"/>
                <a:sym typeface="Calibri"/>
              </a:rPr>
              <a:t> borders measuring 9 x 9.5 x 13.8cm in transverse diameter, </a:t>
            </a:r>
            <a:r>
              <a:rPr lang="en-US" dirty="0" err="1">
                <a:latin typeface="Calibri"/>
                <a:ea typeface="Calibri"/>
                <a:cs typeface="Calibri"/>
                <a:sym typeface="Calibri"/>
              </a:rPr>
              <a:t>anteroposterior</a:t>
            </a:r>
            <a:r>
              <a:rPr lang="en-US" dirty="0">
                <a:latin typeface="Calibri"/>
                <a:ea typeface="Calibri"/>
                <a:cs typeface="Calibri"/>
                <a:sym typeface="Calibri"/>
              </a:rPr>
              <a:t> longitudinal; heterogeneous signal predominantly high in T2, with multiple diffusion restriction areas located at the level of the inguinal region; it contacts the common as well as the superficial femoral artery at 180 degrees.</a:t>
            </a:r>
            <a:endParaRPr dirty="0">
              <a:latin typeface="Calibri"/>
              <a:ea typeface="Calibri"/>
              <a:cs typeface="Calibri"/>
              <a:sym typeface="Calibri"/>
            </a:endParaRPr>
          </a:p>
        </p:txBody>
      </p:sp>
      <p:sp>
        <p:nvSpPr>
          <p:cNvPr id="3" name="Retângulo 2"/>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7076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pic>
        <p:nvPicPr>
          <p:cNvPr id="1026" name="Picture 2" descr="C:\Users\Rvega\Desktop\Varios\image236.jpg"/>
          <p:cNvPicPr>
            <a:picLocks noGrp="1" noChangeAspect="1" noChangeArrowheads="1"/>
          </p:cNvPicPr>
          <p:nvPr>
            <p:ph idx="1"/>
          </p:nvPr>
        </p:nvPicPr>
        <p:blipFill>
          <a:blip r:embed="rId2" cstate="print"/>
          <a:srcRect/>
          <a:stretch>
            <a:fillRect/>
          </a:stretch>
        </p:blipFill>
        <p:spPr bwMode="auto">
          <a:xfrm>
            <a:off x="-1865" y="3246"/>
            <a:ext cx="4573866" cy="3430400"/>
          </a:xfrm>
          <a:prstGeom prst="rect">
            <a:avLst/>
          </a:prstGeom>
          <a:noFill/>
        </p:spPr>
      </p:pic>
      <p:pic>
        <p:nvPicPr>
          <p:cNvPr id="4" name="Picture 2" descr="C:\Users\Rvega\Desktop\Varios\image239.jpg">
            <a:extLst>
              <a:ext uri="{FF2B5EF4-FFF2-40B4-BE49-F238E27FC236}">
                <a16:creationId xmlns:a16="http://schemas.microsoft.com/office/drawing/2014/main" id="{C9146A0F-6346-43A1-9A7B-AB36EB2DA3A0}"/>
              </a:ext>
            </a:extLst>
          </p:cNvPr>
          <p:cNvPicPr>
            <a:picLocks noChangeAspect="1" noChangeArrowheads="1"/>
          </p:cNvPicPr>
          <p:nvPr/>
        </p:nvPicPr>
        <p:blipFill>
          <a:blip r:embed="rId3" cstate="print"/>
          <a:srcRect/>
          <a:stretch>
            <a:fillRect/>
          </a:stretch>
        </p:blipFill>
        <p:spPr bwMode="auto">
          <a:xfrm>
            <a:off x="4556909" y="3424354"/>
            <a:ext cx="4573866" cy="3430400"/>
          </a:xfrm>
          <a:prstGeom prst="rect">
            <a:avLst/>
          </a:prstGeom>
          <a:noFill/>
        </p:spPr>
      </p:pic>
    </p:spTree>
    <p:extLst>
      <p:ext uri="{BB962C8B-B14F-4D97-AF65-F5344CB8AC3E}">
        <p14:creationId xmlns:p14="http://schemas.microsoft.com/office/powerpoint/2010/main" val="2719602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6267" y="1049566"/>
            <a:ext cx="3024336" cy="2232248"/>
          </a:xfrm>
        </p:spPr>
        <p:txBody>
          <a:bodyPr>
            <a:normAutofit/>
          </a:bodyPr>
          <a:lstStyle/>
          <a:p>
            <a:pPr algn="l"/>
            <a:r>
              <a:rPr lang="es-PE" sz="2000" dirty="0"/>
              <a:t>IHC:</a:t>
            </a:r>
            <a:br>
              <a:rPr lang="es-PE" sz="2000" dirty="0"/>
            </a:br>
            <a:r>
              <a:rPr lang="es-PE" sz="2000" dirty="0"/>
              <a:t>- MUC4 (+)</a:t>
            </a:r>
            <a:br>
              <a:rPr lang="es-PE" sz="2000" dirty="0"/>
            </a:br>
            <a:r>
              <a:rPr lang="es-PE" sz="2000" dirty="0"/>
              <a:t>- DESMIN (-)</a:t>
            </a:r>
            <a:br>
              <a:rPr lang="es-PE" sz="2000" dirty="0"/>
            </a:br>
            <a:r>
              <a:rPr lang="es-PE" sz="2000" dirty="0"/>
              <a:t>- PANKERATIN (-)</a:t>
            </a:r>
            <a:br>
              <a:rPr lang="es-PE" sz="2000" dirty="0"/>
            </a:br>
            <a:r>
              <a:rPr lang="es-PE" sz="2000" dirty="0"/>
              <a:t>- ACL(-)</a:t>
            </a:r>
            <a:br>
              <a:rPr lang="es-PE" sz="2000" dirty="0"/>
            </a:br>
            <a:r>
              <a:rPr lang="es-PE" sz="2000" dirty="0"/>
              <a:t>- CD138 (-)</a:t>
            </a:r>
            <a:br>
              <a:rPr lang="es-PE" sz="2000" dirty="0"/>
            </a:br>
            <a:endParaRPr lang="es-PE" sz="2000" dirty="0"/>
          </a:p>
        </p:txBody>
      </p:sp>
      <p:pic>
        <p:nvPicPr>
          <p:cNvPr id="4098" name="Picture 2" descr="C:\Users\Rvega\Desktop\Varios\image240.jpg"/>
          <p:cNvPicPr>
            <a:picLocks noGrp="1" noChangeAspect="1" noChangeArrowheads="1"/>
          </p:cNvPicPr>
          <p:nvPr>
            <p:ph idx="1"/>
          </p:nvPr>
        </p:nvPicPr>
        <p:blipFill>
          <a:blip r:embed="rId2" cstate="print"/>
          <a:srcRect/>
          <a:stretch>
            <a:fillRect/>
          </a:stretch>
        </p:blipFill>
        <p:spPr bwMode="auto">
          <a:xfrm>
            <a:off x="4572001" y="1"/>
            <a:ext cx="4571999" cy="3428999"/>
          </a:xfrm>
          <a:prstGeom prst="rect">
            <a:avLst/>
          </a:prstGeom>
          <a:noFill/>
        </p:spPr>
      </p:pic>
      <p:pic>
        <p:nvPicPr>
          <p:cNvPr id="5" name="Picture 2" descr="C:\Users\Rvega\Desktop\Varios\image244.jpg">
            <a:extLst>
              <a:ext uri="{FF2B5EF4-FFF2-40B4-BE49-F238E27FC236}">
                <a16:creationId xmlns:a16="http://schemas.microsoft.com/office/drawing/2014/main" id="{ECD0C9AC-9A94-4F0B-AA21-84E1A7A263F3}"/>
              </a:ext>
            </a:extLst>
          </p:cNvPr>
          <p:cNvPicPr>
            <a:picLocks noChangeAspect="1" noChangeArrowheads="1"/>
          </p:cNvPicPr>
          <p:nvPr/>
        </p:nvPicPr>
        <p:blipFill>
          <a:blip r:embed="rId3" cstate="print"/>
          <a:srcRect/>
          <a:stretch>
            <a:fillRect/>
          </a:stretch>
        </p:blipFill>
        <p:spPr bwMode="auto">
          <a:xfrm>
            <a:off x="0" y="3429000"/>
            <a:ext cx="4571999" cy="3428999"/>
          </a:xfrm>
          <a:prstGeom prst="rect">
            <a:avLst/>
          </a:prstGeom>
          <a:noFill/>
        </p:spPr>
      </p:pic>
      <p:sp>
        <p:nvSpPr>
          <p:cNvPr id="6" name="1 Título">
            <a:extLst>
              <a:ext uri="{FF2B5EF4-FFF2-40B4-BE49-F238E27FC236}">
                <a16:creationId xmlns:a16="http://schemas.microsoft.com/office/drawing/2014/main" id="{D03816CF-196A-4373-AC43-983F1BBD6336}"/>
              </a:ext>
            </a:extLst>
          </p:cNvPr>
          <p:cNvSpPr txBox="1">
            <a:spLocks/>
          </p:cNvSpPr>
          <p:nvPr/>
        </p:nvSpPr>
        <p:spPr>
          <a:xfrm>
            <a:off x="4860032" y="4077072"/>
            <a:ext cx="4032448" cy="19442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PE" sz="2400" dirty="0">
                <a:solidFill>
                  <a:schemeClr val="accent1"/>
                </a:solidFill>
              </a:rPr>
              <a:t>DIAGNOSIS: SCLEROSING EPITHELIOID FIBROSARCOMA</a:t>
            </a:r>
          </a:p>
        </p:txBody>
      </p:sp>
      <p:sp>
        <p:nvSpPr>
          <p:cNvPr id="7" name="Retângulo 6"/>
          <p:cNvSpPr/>
          <p:nvPr/>
        </p:nvSpPr>
        <p:spPr>
          <a:xfrm>
            <a:off x="453154" y="0"/>
            <a:ext cx="2476163" cy="768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75848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Google Shape;47;p1" descr="Capa Clara"/>
          <p:cNvPicPr preferRelativeResize="0"/>
          <p:nvPr/>
        </p:nvPicPr>
        <p:blipFill rotWithShape="1">
          <a:blip r:embed="rId3">
            <a:alphaModFix/>
          </a:blip>
          <a:srcRect/>
          <a:stretch/>
        </p:blipFill>
        <p:spPr>
          <a:xfrm>
            <a:off x="-20638" y="-17463"/>
            <a:ext cx="9186863" cy="6894513"/>
          </a:xfrm>
          <a:prstGeom prst="rect">
            <a:avLst/>
          </a:prstGeom>
          <a:noFill/>
          <a:ln>
            <a:noFill/>
          </a:ln>
        </p:spPr>
      </p:pic>
      <p:sp>
        <p:nvSpPr>
          <p:cNvPr id="48" name="Google Shape;48;p1"/>
          <p:cNvSpPr txBox="1"/>
          <p:nvPr/>
        </p:nvSpPr>
        <p:spPr>
          <a:xfrm>
            <a:off x="3635775" y="1530900"/>
            <a:ext cx="5257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2800" b="1" i="0" u="none" strike="noStrike" cap="none" dirty="0">
              <a:solidFill>
                <a:srgbClr val="046A3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006600"/>
                </a:solidFill>
                <a:latin typeface="Arial"/>
                <a:ea typeface="Arial"/>
                <a:cs typeface="Arial"/>
                <a:sym typeface="Arial"/>
              </a:rPr>
              <a:t>VIRTUAL </a:t>
            </a:r>
            <a:endParaRPr sz="4000" b="1" i="0" u="none" strike="noStrike" cap="none" dirty="0">
              <a:solidFill>
                <a:srgbClr val="0066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006600"/>
                </a:solidFill>
                <a:latin typeface="Arial"/>
                <a:ea typeface="Arial"/>
                <a:cs typeface="Arial"/>
                <a:sym typeface="Arial"/>
              </a:rPr>
              <a:t>MDT BOARD</a:t>
            </a:r>
            <a:endParaRPr sz="4000" b="1" i="0" u="none" strike="noStrike" cap="none" dirty="0">
              <a:solidFill>
                <a:srgbClr val="006600"/>
              </a:solidFill>
              <a:latin typeface="Arial"/>
              <a:ea typeface="Arial"/>
              <a:cs typeface="Arial"/>
              <a:sym typeface="Arial"/>
            </a:endParaRPr>
          </a:p>
        </p:txBody>
      </p:sp>
      <p:sp>
        <p:nvSpPr>
          <p:cNvPr id="49" name="Google Shape;49;p1"/>
          <p:cNvSpPr txBox="1"/>
          <p:nvPr/>
        </p:nvSpPr>
        <p:spPr>
          <a:xfrm>
            <a:off x="4487416" y="4750296"/>
            <a:ext cx="4313400" cy="585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pic>
        <p:nvPicPr>
          <p:cNvPr id="50" name="Google Shape;50;p1"/>
          <p:cNvPicPr preferRelativeResize="0"/>
          <p:nvPr/>
        </p:nvPicPr>
        <p:blipFill rotWithShape="1">
          <a:blip r:embed="rId4">
            <a:alphaModFix/>
          </a:blip>
          <a:srcRect b="54130"/>
          <a:stretch/>
        </p:blipFill>
        <p:spPr>
          <a:xfrm>
            <a:off x="1456613" y="5637975"/>
            <a:ext cx="6232350" cy="1189125"/>
          </a:xfrm>
          <a:prstGeom prst="rect">
            <a:avLst/>
          </a:prstGeom>
          <a:noFill/>
          <a:ln>
            <a:noFill/>
          </a:ln>
        </p:spPr>
      </p:pic>
      <p:sp>
        <p:nvSpPr>
          <p:cNvPr id="51" name="Google Shape;51;p1"/>
          <p:cNvSpPr txBox="1"/>
          <p:nvPr/>
        </p:nvSpPr>
        <p:spPr>
          <a:xfrm>
            <a:off x="161100" y="5428275"/>
            <a:ext cx="8755800" cy="133500"/>
          </a:xfrm>
          <a:prstGeom prst="rect">
            <a:avLst/>
          </a:prstGeom>
          <a:noFill/>
          <a:ln>
            <a:noFill/>
          </a:ln>
        </p:spPr>
        <p:txBody>
          <a:bodyPr spcFirstLastPara="1" wrap="square" lIns="24200" tIns="24200" rIns="24200" bIns="242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Jacqueline Nunes de Menezes, MD</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Surgical Oncology Residency Program at A.C.Camargo Cancer Center - São Paulo / Brazil</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body" idx="1"/>
          </p:nvPr>
        </p:nvSpPr>
        <p:spPr>
          <a:xfrm>
            <a:off x="204574" y="5445224"/>
            <a:ext cx="8687906" cy="1258439"/>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300"/>
              <a:buNone/>
            </a:pPr>
            <a:r>
              <a:rPr lang="en-US" sz="1300">
                <a:latin typeface="Arial"/>
                <a:ea typeface="Arial"/>
                <a:cs typeface="Arial"/>
                <a:sym typeface="Arial"/>
              </a:rPr>
              <a:t>MRI with contrast in the axial (A, C, D, E, F and G), sagittal (B and H) planes, Extensive heterogeneous solid lesion with areas of </a:t>
            </a:r>
            <a:r>
              <a:rPr lang="en-US" sz="1300">
                <a:solidFill>
                  <a:srgbClr val="00B0F0"/>
                </a:solidFill>
                <a:latin typeface="Arial"/>
                <a:ea typeface="Arial"/>
                <a:cs typeface="Arial"/>
                <a:sym typeface="Arial"/>
              </a:rPr>
              <a:t>low signal </a:t>
            </a:r>
            <a:r>
              <a:rPr lang="en-US" sz="1300">
                <a:latin typeface="Arial"/>
                <a:ea typeface="Arial"/>
                <a:cs typeface="Arial"/>
                <a:sym typeface="Arial"/>
              </a:rPr>
              <a:t>in T2 (A, B, G and H) and sequences T1 (C), with </a:t>
            </a:r>
            <a:r>
              <a:rPr lang="en-US" sz="1300">
                <a:solidFill>
                  <a:srgbClr val="FFC000"/>
                </a:solidFill>
                <a:latin typeface="Arial"/>
                <a:ea typeface="Arial"/>
                <a:cs typeface="Arial"/>
                <a:sym typeface="Arial"/>
              </a:rPr>
              <a:t>enhancement</a:t>
            </a:r>
            <a:r>
              <a:rPr lang="en-US" sz="1300">
                <a:latin typeface="Arial"/>
                <a:ea typeface="Arial"/>
                <a:cs typeface="Arial"/>
                <a:sym typeface="Arial"/>
              </a:rPr>
              <a:t> (D) and </a:t>
            </a:r>
            <a:r>
              <a:rPr lang="en-US" sz="1300">
                <a:solidFill>
                  <a:srgbClr val="FF0000"/>
                </a:solidFill>
                <a:latin typeface="Arial"/>
                <a:ea typeface="Arial"/>
                <a:cs typeface="Arial"/>
                <a:sym typeface="Arial"/>
              </a:rPr>
              <a:t>restriction</a:t>
            </a:r>
            <a:r>
              <a:rPr lang="en-US" sz="1300">
                <a:latin typeface="Arial"/>
                <a:ea typeface="Arial"/>
                <a:cs typeface="Arial"/>
                <a:sym typeface="Arial"/>
              </a:rPr>
              <a:t> in the diffusion sequence -ADC map (E and F) located in the inguinal region that extends to the lower lateral wall of the pelvis and the proximal region of the thigh contacts with the common femoral artery at 180 degrees, as well as encompassing the superficial femoral artery, contacts the sartorius muscle without categorical signs of infiltration. Displacement of the rest of adjacent muscular structures.</a:t>
            </a:r>
            <a:endParaRPr sz="1300">
              <a:latin typeface="Arial"/>
              <a:ea typeface="Arial"/>
              <a:cs typeface="Arial"/>
              <a:sym typeface="Arial"/>
            </a:endParaRPr>
          </a:p>
        </p:txBody>
      </p:sp>
      <p:pic>
        <p:nvPicPr>
          <p:cNvPr id="109" name="Google Shape;109;p17"/>
          <p:cNvPicPr preferRelativeResize="0"/>
          <p:nvPr/>
        </p:nvPicPr>
        <p:blipFill rotWithShape="1">
          <a:blip r:embed="rId3">
            <a:alphaModFix/>
          </a:blip>
          <a:srcRect l="64325" t="14866" r="21459" b="46939"/>
          <a:stretch/>
        </p:blipFill>
        <p:spPr>
          <a:xfrm>
            <a:off x="179512" y="651379"/>
            <a:ext cx="2290273" cy="1977994"/>
          </a:xfrm>
          <a:prstGeom prst="rect">
            <a:avLst/>
          </a:prstGeom>
          <a:noFill/>
          <a:ln>
            <a:noFill/>
          </a:ln>
        </p:spPr>
      </p:pic>
      <p:pic>
        <p:nvPicPr>
          <p:cNvPr id="110" name="Google Shape;110;p17" descr="C:\Users\VVELEZMORO\Desktop\REYES PAREDES, IRAIDA KAREM\REYES PAREDES, IRAIDA KAREM.Seq5.Ser3.Img108.jpg"/>
          <p:cNvPicPr preferRelativeResize="0"/>
          <p:nvPr/>
        </p:nvPicPr>
        <p:blipFill rotWithShape="1">
          <a:blip r:embed="rId4">
            <a:alphaModFix/>
          </a:blip>
          <a:srcRect l="22482" t="21766" r="25883" b="28404"/>
          <a:stretch/>
        </p:blipFill>
        <p:spPr>
          <a:xfrm>
            <a:off x="166635" y="2907080"/>
            <a:ext cx="2068082" cy="1683649"/>
          </a:xfrm>
          <a:prstGeom prst="rect">
            <a:avLst/>
          </a:prstGeom>
          <a:noFill/>
          <a:ln>
            <a:noFill/>
          </a:ln>
        </p:spPr>
      </p:pic>
      <p:pic>
        <p:nvPicPr>
          <p:cNvPr id="111" name="Google Shape;111;p17" descr="C:\Users\VVELEZMORO\Desktop\REYES PAREDES, IRAIDA KAREM\REYES PAREDES, IRAIDA KAREM.Seq15.Ser3.Img17.jpg"/>
          <p:cNvPicPr preferRelativeResize="0"/>
          <p:nvPr/>
        </p:nvPicPr>
        <p:blipFill rotWithShape="1">
          <a:blip r:embed="rId5">
            <a:alphaModFix/>
          </a:blip>
          <a:srcRect l="18419" t="19824" r="13615"/>
          <a:stretch/>
        </p:blipFill>
        <p:spPr>
          <a:xfrm>
            <a:off x="4211960" y="629980"/>
            <a:ext cx="2139361" cy="2094465"/>
          </a:xfrm>
          <a:prstGeom prst="rect">
            <a:avLst/>
          </a:prstGeom>
          <a:noFill/>
          <a:ln>
            <a:noFill/>
          </a:ln>
        </p:spPr>
      </p:pic>
      <p:pic>
        <p:nvPicPr>
          <p:cNvPr id="112" name="Google Shape;112;p17" descr="C:\Users\VVELEZMORO\Desktop\REYES PAREDES, IRAIDA KAREM\REYES PAREDES, IRAIDA KAREM.Seq16.Ser2.Img26.jpg"/>
          <p:cNvPicPr preferRelativeResize="0"/>
          <p:nvPr/>
        </p:nvPicPr>
        <p:blipFill rotWithShape="1">
          <a:blip r:embed="rId6">
            <a:alphaModFix/>
          </a:blip>
          <a:srcRect l="13492" t="24292" r="12524"/>
          <a:stretch/>
        </p:blipFill>
        <p:spPr>
          <a:xfrm>
            <a:off x="6444208" y="648350"/>
            <a:ext cx="2466252" cy="2076095"/>
          </a:xfrm>
          <a:prstGeom prst="rect">
            <a:avLst/>
          </a:prstGeom>
          <a:noFill/>
          <a:ln>
            <a:noFill/>
          </a:ln>
        </p:spPr>
      </p:pic>
      <p:pic>
        <p:nvPicPr>
          <p:cNvPr id="113" name="Google Shape;113;p17" descr="C:\Users\VVELEZMORO\Desktop\REYES PAREDES, IRAIDA KAREM\REYES PAREDES, IRAIDA KAREM.Seq550.Ser2.Img105.jpg"/>
          <p:cNvPicPr preferRelativeResize="0"/>
          <p:nvPr/>
        </p:nvPicPr>
        <p:blipFill rotWithShape="1">
          <a:blip r:embed="rId7">
            <a:alphaModFix/>
          </a:blip>
          <a:srcRect l="19303" t="20170" r="13436" b="21837"/>
          <a:stretch/>
        </p:blipFill>
        <p:spPr>
          <a:xfrm>
            <a:off x="2267744" y="2965409"/>
            <a:ext cx="2469735" cy="1736014"/>
          </a:xfrm>
          <a:prstGeom prst="rect">
            <a:avLst/>
          </a:prstGeom>
          <a:noFill/>
          <a:ln>
            <a:noFill/>
          </a:ln>
        </p:spPr>
      </p:pic>
      <p:pic>
        <p:nvPicPr>
          <p:cNvPr id="114" name="Google Shape;114;p17"/>
          <p:cNvPicPr preferRelativeResize="0"/>
          <p:nvPr/>
        </p:nvPicPr>
        <p:blipFill rotWithShape="1">
          <a:blip r:embed="rId3">
            <a:alphaModFix/>
          </a:blip>
          <a:srcRect l="85436" t="13428" r="3856" b="48378"/>
          <a:stretch/>
        </p:blipFill>
        <p:spPr>
          <a:xfrm>
            <a:off x="2486934" y="651378"/>
            <a:ext cx="1725026" cy="1977995"/>
          </a:xfrm>
          <a:prstGeom prst="rect">
            <a:avLst/>
          </a:prstGeom>
          <a:noFill/>
          <a:ln>
            <a:noFill/>
          </a:ln>
        </p:spPr>
      </p:pic>
      <p:pic>
        <p:nvPicPr>
          <p:cNvPr id="115" name="Google Shape;115;p17"/>
          <p:cNvPicPr preferRelativeResize="0"/>
          <p:nvPr/>
        </p:nvPicPr>
        <p:blipFill rotWithShape="1">
          <a:blip r:embed="rId3">
            <a:alphaModFix/>
          </a:blip>
          <a:srcRect l="64325" t="56470" r="21459" b="1924"/>
          <a:stretch/>
        </p:blipFill>
        <p:spPr>
          <a:xfrm>
            <a:off x="4729999" y="2835421"/>
            <a:ext cx="2290273" cy="2154540"/>
          </a:xfrm>
          <a:prstGeom prst="rect">
            <a:avLst/>
          </a:prstGeom>
          <a:solidFill>
            <a:schemeClr val="lt1"/>
          </a:solidFill>
          <a:ln w="12700" cap="flat" cmpd="sng">
            <a:solidFill>
              <a:schemeClr val="accent6"/>
            </a:solidFill>
            <a:prstDash val="solid"/>
            <a:miter lim="800000"/>
            <a:headEnd type="none" w="sm" len="sm"/>
            <a:tailEnd type="none" w="sm" len="sm"/>
          </a:ln>
        </p:spPr>
      </p:pic>
      <p:pic>
        <p:nvPicPr>
          <p:cNvPr id="116" name="Google Shape;116;p17"/>
          <p:cNvPicPr preferRelativeResize="0"/>
          <p:nvPr/>
        </p:nvPicPr>
        <p:blipFill rotWithShape="1">
          <a:blip r:embed="rId3">
            <a:alphaModFix/>
          </a:blip>
          <a:srcRect l="85436" t="57734" r="4419" b="1924"/>
          <a:stretch/>
        </p:blipFill>
        <p:spPr>
          <a:xfrm>
            <a:off x="7258241" y="2835421"/>
            <a:ext cx="1698274" cy="2170951"/>
          </a:xfrm>
          <a:prstGeom prst="rect">
            <a:avLst/>
          </a:prstGeom>
          <a:solidFill>
            <a:schemeClr val="lt1"/>
          </a:solidFill>
          <a:ln w="12700" cap="flat" cmpd="sng">
            <a:solidFill>
              <a:schemeClr val="accent6"/>
            </a:solidFill>
            <a:prstDash val="solid"/>
            <a:miter lim="800000"/>
            <a:headEnd type="none" w="sm" len="sm"/>
            <a:tailEnd type="none" w="sm" len="sm"/>
          </a:ln>
        </p:spPr>
      </p:pic>
      <p:cxnSp>
        <p:nvCxnSpPr>
          <p:cNvPr id="117" name="Google Shape;117;p17"/>
          <p:cNvCxnSpPr/>
          <p:nvPr/>
        </p:nvCxnSpPr>
        <p:spPr>
          <a:xfrm>
            <a:off x="971600" y="854885"/>
            <a:ext cx="144016" cy="362247"/>
          </a:xfrm>
          <a:prstGeom prst="straightConnector1">
            <a:avLst/>
          </a:prstGeom>
          <a:noFill/>
          <a:ln w="12700" cap="flat" cmpd="sng">
            <a:solidFill>
              <a:schemeClr val="accent5"/>
            </a:solidFill>
            <a:prstDash val="solid"/>
            <a:miter lim="800000"/>
            <a:headEnd type="none" w="sm" len="sm"/>
            <a:tailEnd type="stealth" w="med" len="med"/>
          </a:ln>
        </p:spPr>
      </p:cxnSp>
      <p:cxnSp>
        <p:nvCxnSpPr>
          <p:cNvPr id="118" name="Google Shape;118;p17"/>
          <p:cNvCxnSpPr/>
          <p:nvPr/>
        </p:nvCxnSpPr>
        <p:spPr>
          <a:xfrm>
            <a:off x="2699792" y="892343"/>
            <a:ext cx="144016" cy="362247"/>
          </a:xfrm>
          <a:prstGeom prst="straightConnector1">
            <a:avLst/>
          </a:prstGeom>
          <a:noFill/>
          <a:ln w="12700" cap="flat" cmpd="sng">
            <a:solidFill>
              <a:schemeClr val="accent5"/>
            </a:solidFill>
            <a:prstDash val="solid"/>
            <a:miter lim="800000"/>
            <a:headEnd type="none" w="sm" len="sm"/>
            <a:tailEnd type="stealth" w="med" len="med"/>
          </a:ln>
        </p:spPr>
      </p:cxnSp>
      <p:cxnSp>
        <p:nvCxnSpPr>
          <p:cNvPr id="119" name="Google Shape;119;p17"/>
          <p:cNvCxnSpPr/>
          <p:nvPr/>
        </p:nvCxnSpPr>
        <p:spPr>
          <a:xfrm>
            <a:off x="4932040" y="926893"/>
            <a:ext cx="144016" cy="362247"/>
          </a:xfrm>
          <a:prstGeom prst="straightConnector1">
            <a:avLst/>
          </a:prstGeom>
          <a:noFill/>
          <a:ln w="12700" cap="flat" cmpd="sng">
            <a:solidFill>
              <a:schemeClr val="accent5"/>
            </a:solidFill>
            <a:prstDash val="solid"/>
            <a:miter lim="800000"/>
            <a:headEnd type="none" w="sm" len="sm"/>
            <a:tailEnd type="stealth" w="med" len="med"/>
          </a:ln>
        </p:spPr>
      </p:cxnSp>
      <p:cxnSp>
        <p:nvCxnSpPr>
          <p:cNvPr id="120" name="Google Shape;120;p17"/>
          <p:cNvCxnSpPr/>
          <p:nvPr/>
        </p:nvCxnSpPr>
        <p:spPr>
          <a:xfrm rot="10800000" flipH="1">
            <a:off x="4860032" y="1789665"/>
            <a:ext cx="288032" cy="363571"/>
          </a:xfrm>
          <a:prstGeom prst="straightConnector1">
            <a:avLst/>
          </a:prstGeom>
          <a:noFill/>
          <a:ln w="12700" cap="flat" cmpd="sng">
            <a:solidFill>
              <a:schemeClr val="accent5"/>
            </a:solidFill>
            <a:prstDash val="solid"/>
            <a:miter lim="800000"/>
            <a:headEnd type="none" w="sm" len="sm"/>
            <a:tailEnd type="stealth" w="med" len="med"/>
          </a:ln>
        </p:spPr>
      </p:cxnSp>
      <p:cxnSp>
        <p:nvCxnSpPr>
          <p:cNvPr id="121" name="Google Shape;121;p17"/>
          <p:cNvCxnSpPr/>
          <p:nvPr/>
        </p:nvCxnSpPr>
        <p:spPr>
          <a:xfrm>
            <a:off x="5364088" y="688837"/>
            <a:ext cx="0" cy="384629"/>
          </a:xfrm>
          <a:prstGeom prst="straightConnector1">
            <a:avLst/>
          </a:prstGeom>
          <a:noFill/>
          <a:ln w="28575" cap="flat" cmpd="sng">
            <a:solidFill>
              <a:srgbClr val="FFC000"/>
            </a:solidFill>
            <a:prstDash val="solid"/>
            <a:miter lim="800000"/>
            <a:headEnd type="none" w="sm" len="sm"/>
            <a:tailEnd type="stealth" w="med" len="med"/>
          </a:ln>
        </p:spPr>
      </p:cxnSp>
      <p:cxnSp>
        <p:nvCxnSpPr>
          <p:cNvPr id="122" name="Google Shape;122;p17"/>
          <p:cNvCxnSpPr/>
          <p:nvPr/>
        </p:nvCxnSpPr>
        <p:spPr>
          <a:xfrm>
            <a:off x="7956376" y="648350"/>
            <a:ext cx="0" cy="384629"/>
          </a:xfrm>
          <a:prstGeom prst="straightConnector1">
            <a:avLst/>
          </a:prstGeom>
          <a:noFill/>
          <a:ln w="28575" cap="flat" cmpd="sng">
            <a:solidFill>
              <a:srgbClr val="FFFF00"/>
            </a:solidFill>
            <a:prstDash val="solid"/>
            <a:miter lim="800000"/>
            <a:headEnd type="none" w="sm" len="sm"/>
            <a:tailEnd type="stealth" w="med" len="med"/>
          </a:ln>
        </p:spPr>
      </p:cxnSp>
      <p:cxnSp>
        <p:nvCxnSpPr>
          <p:cNvPr id="123" name="Google Shape;123;p17"/>
          <p:cNvCxnSpPr/>
          <p:nvPr/>
        </p:nvCxnSpPr>
        <p:spPr>
          <a:xfrm flipH="1">
            <a:off x="1264149" y="3229884"/>
            <a:ext cx="288032" cy="121050"/>
          </a:xfrm>
          <a:prstGeom prst="straightConnector1">
            <a:avLst/>
          </a:prstGeom>
          <a:noFill/>
          <a:ln w="28575" cap="flat" cmpd="sng">
            <a:solidFill>
              <a:srgbClr val="FF0000"/>
            </a:solidFill>
            <a:prstDash val="solid"/>
            <a:miter lim="800000"/>
            <a:headEnd type="none" w="sm" len="sm"/>
            <a:tailEnd type="stealth" w="med" len="med"/>
          </a:ln>
        </p:spPr>
      </p:cxnSp>
      <p:cxnSp>
        <p:nvCxnSpPr>
          <p:cNvPr id="124" name="Google Shape;124;p17"/>
          <p:cNvCxnSpPr/>
          <p:nvPr/>
        </p:nvCxnSpPr>
        <p:spPr>
          <a:xfrm flipH="1">
            <a:off x="3409498" y="3191737"/>
            <a:ext cx="288032" cy="121050"/>
          </a:xfrm>
          <a:prstGeom prst="straightConnector1">
            <a:avLst/>
          </a:prstGeom>
          <a:noFill/>
          <a:ln w="28575" cap="flat" cmpd="sng">
            <a:solidFill>
              <a:srgbClr val="FF0000"/>
            </a:solidFill>
            <a:prstDash val="solid"/>
            <a:miter lim="800000"/>
            <a:headEnd type="none" w="sm" len="sm"/>
            <a:tailEnd type="stealth" w="med" len="med"/>
          </a:ln>
        </p:spPr>
      </p:cxnSp>
      <p:sp>
        <p:nvSpPr>
          <p:cNvPr id="125" name="Google Shape;125;p17"/>
          <p:cNvSpPr txBox="1"/>
          <p:nvPr/>
        </p:nvSpPr>
        <p:spPr>
          <a:xfrm>
            <a:off x="204574" y="629980"/>
            <a:ext cx="3241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A</a:t>
            </a:r>
            <a:endParaRPr/>
          </a:p>
        </p:txBody>
      </p:sp>
      <p:sp>
        <p:nvSpPr>
          <p:cNvPr id="126" name="Google Shape;126;p17"/>
          <p:cNvSpPr txBox="1"/>
          <p:nvPr/>
        </p:nvSpPr>
        <p:spPr>
          <a:xfrm>
            <a:off x="2457290" y="651379"/>
            <a:ext cx="3145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B</a:t>
            </a:r>
            <a:endParaRPr/>
          </a:p>
        </p:txBody>
      </p:sp>
      <p:sp>
        <p:nvSpPr>
          <p:cNvPr id="127" name="Google Shape;127;p17"/>
          <p:cNvSpPr txBox="1"/>
          <p:nvPr/>
        </p:nvSpPr>
        <p:spPr>
          <a:xfrm>
            <a:off x="4211960" y="651378"/>
            <a:ext cx="3145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C</a:t>
            </a:r>
            <a:endParaRPr/>
          </a:p>
        </p:txBody>
      </p:sp>
      <p:sp>
        <p:nvSpPr>
          <p:cNvPr id="128" name="Google Shape;128;p17"/>
          <p:cNvSpPr txBox="1"/>
          <p:nvPr/>
        </p:nvSpPr>
        <p:spPr>
          <a:xfrm>
            <a:off x="6407982" y="631776"/>
            <a:ext cx="3305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D</a:t>
            </a:r>
            <a:endParaRPr/>
          </a:p>
        </p:txBody>
      </p:sp>
      <p:sp>
        <p:nvSpPr>
          <p:cNvPr id="129" name="Google Shape;129;p17"/>
          <p:cNvSpPr txBox="1"/>
          <p:nvPr/>
        </p:nvSpPr>
        <p:spPr>
          <a:xfrm>
            <a:off x="179512" y="2907080"/>
            <a:ext cx="2968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E</a:t>
            </a:r>
            <a:endParaRPr/>
          </a:p>
        </p:txBody>
      </p:sp>
      <p:sp>
        <p:nvSpPr>
          <p:cNvPr id="130" name="Google Shape;130;p17"/>
          <p:cNvSpPr txBox="1"/>
          <p:nvPr/>
        </p:nvSpPr>
        <p:spPr>
          <a:xfrm>
            <a:off x="2486775" y="2873316"/>
            <a:ext cx="2968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t>
            </a:r>
            <a:endParaRPr/>
          </a:p>
        </p:txBody>
      </p:sp>
      <p:sp>
        <p:nvSpPr>
          <p:cNvPr id="131" name="Google Shape;131;p17"/>
          <p:cNvSpPr txBox="1"/>
          <p:nvPr/>
        </p:nvSpPr>
        <p:spPr>
          <a:xfrm>
            <a:off x="4671906" y="2882930"/>
            <a:ext cx="3321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G</a:t>
            </a:r>
            <a:endParaRPr/>
          </a:p>
        </p:txBody>
      </p:sp>
      <p:sp>
        <p:nvSpPr>
          <p:cNvPr id="132" name="Google Shape;132;p17"/>
          <p:cNvSpPr txBox="1"/>
          <p:nvPr/>
        </p:nvSpPr>
        <p:spPr>
          <a:xfrm>
            <a:off x="7192186" y="2864024"/>
            <a:ext cx="3321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H</a:t>
            </a:r>
            <a:endParaRPr/>
          </a:p>
        </p:txBody>
      </p:sp>
      <p:sp>
        <p:nvSpPr>
          <p:cNvPr id="133" name="Google Shape;133;p17"/>
          <p:cNvSpPr txBox="1"/>
          <p:nvPr/>
        </p:nvSpPr>
        <p:spPr>
          <a:xfrm>
            <a:off x="4751928" y="4989961"/>
            <a:ext cx="13195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02/05/2021</a:t>
            </a:r>
            <a:endParaRPr/>
          </a:p>
        </p:txBody>
      </p:sp>
      <p:sp>
        <p:nvSpPr>
          <p:cNvPr id="134" name="Google Shape;134;p17"/>
          <p:cNvSpPr txBox="1"/>
          <p:nvPr/>
        </p:nvSpPr>
        <p:spPr>
          <a:xfrm>
            <a:off x="3684456" y="163544"/>
            <a:ext cx="13195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tx1"/>
                </a:solidFill>
                <a:latin typeface="Calibri"/>
                <a:ea typeface="Calibri"/>
                <a:cs typeface="Calibri"/>
                <a:sym typeface="Calibri"/>
              </a:rPr>
              <a:t>20/11/2019</a:t>
            </a:r>
            <a:endParaRPr dirty="0">
              <a:solidFill>
                <a:schemeClr val="tx1"/>
              </a:solidFill>
            </a:endParaRPr>
          </a:p>
        </p:txBody>
      </p:sp>
      <p:sp>
        <p:nvSpPr>
          <p:cNvPr id="135" name="Google Shape;135;p17"/>
          <p:cNvSpPr/>
          <p:nvPr/>
        </p:nvSpPr>
        <p:spPr>
          <a:xfrm>
            <a:off x="7258241" y="2835421"/>
            <a:ext cx="1698274" cy="2170951"/>
          </a:xfrm>
          <a:prstGeom prst="rect">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17"/>
          <p:cNvSpPr/>
          <p:nvPr/>
        </p:nvSpPr>
        <p:spPr>
          <a:xfrm>
            <a:off x="4736442" y="2843042"/>
            <a:ext cx="2283829" cy="2170951"/>
          </a:xfrm>
          <a:prstGeom prst="rect">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Retângulo 30"/>
          <p:cNvSpPr/>
          <p:nvPr/>
        </p:nvSpPr>
        <p:spPr>
          <a:xfrm>
            <a:off x="528702" y="0"/>
            <a:ext cx="2400615" cy="629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97085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a:off x="604374" y="82637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a:latin typeface="Arial"/>
                <a:ea typeface="Arial"/>
                <a:cs typeface="Arial"/>
                <a:sym typeface="Arial"/>
              </a:rPr>
              <a:t>Diagnosis:</a:t>
            </a:r>
            <a:endParaRPr b="1" dirty="0">
              <a:latin typeface="Arial"/>
              <a:ea typeface="Arial"/>
              <a:cs typeface="Arial"/>
              <a:sym typeface="Arial"/>
            </a:endParaRPr>
          </a:p>
        </p:txBody>
      </p:sp>
      <p:sp>
        <p:nvSpPr>
          <p:cNvPr id="142" name="Google Shape;142;p18"/>
          <p:cNvSpPr txBox="1">
            <a:spLocks noGrp="1"/>
          </p:cNvSpPr>
          <p:nvPr>
            <p:ph type="body" idx="1"/>
          </p:nvPr>
        </p:nvSpPr>
        <p:spPr>
          <a:xfrm>
            <a:off x="467544" y="1628800"/>
            <a:ext cx="8208144" cy="4392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endParaRPr sz="4000" b="1"/>
          </a:p>
          <a:p>
            <a:pPr marL="0" lvl="0" indent="0" algn="l" rtl="0">
              <a:lnSpc>
                <a:spcPct val="90000"/>
              </a:lnSpc>
              <a:spcBef>
                <a:spcPts val="1000"/>
              </a:spcBef>
              <a:spcAft>
                <a:spcPts val="0"/>
              </a:spcAft>
              <a:buClr>
                <a:schemeClr val="dk1"/>
              </a:buClr>
              <a:buSzPts val="3200"/>
              <a:buNone/>
            </a:pPr>
            <a:endParaRPr sz="3200" b="1"/>
          </a:p>
          <a:p>
            <a:pPr marL="0" lvl="0" indent="0" algn="ctr" rtl="0">
              <a:lnSpc>
                <a:spcPct val="90000"/>
              </a:lnSpc>
              <a:spcBef>
                <a:spcPts val="1000"/>
              </a:spcBef>
              <a:spcAft>
                <a:spcPts val="0"/>
              </a:spcAft>
              <a:buClr>
                <a:schemeClr val="dk1"/>
              </a:buClr>
              <a:buSzPts val="3200"/>
              <a:buNone/>
            </a:pPr>
            <a:r>
              <a:rPr lang="en-US" sz="3200" b="1"/>
              <a:t>SCLEROSING EPITHELIOID FIBROSARCOMA OF RIGHT INGUINAL REGION EC III.</a:t>
            </a:r>
            <a:endParaRPr sz="3200" b="1"/>
          </a:p>
        </p:txBody>
      </p:sp>
      <p:sp>
        <p:nvSpPr>
          <p:cNvPr id="4" name="Retângulo 3"/>
          <p:cNvSpPr/>
          <p:nvPr/>
        </p:nvSpPr>
        <p:spPr>
          <a:xfrm>
            <a:off x="528702" y="0"/>
            <a:ext cx="2400615" cy="793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0364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a:spLocks noGrp="1"/>
          </p:cNvSpPr>
          <p:nvPr>
            <p:ph type="body" idx="1"/>
          </p:nvPr>
        </p:nvSpPr>
        <p:spPr>
          <a:xfrm>
            <a:off x="467544" y="692696"/>
            <a:ext cx="8208144" cy="576064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400"/>
              <a:buNone/>
            </a:pPr>
            <a:endParaRPr sz="2400" b="0">
              <a:latin typeface="Calibri"/>
              <a:ea typeface="Calibri"/>
              <a:cs typeface="Calibri"/>
              <a:sym typeface="Calibri"/>
            </a:endParaRPr>
          </a:p>
          <a:p>
            <a:pPr marL="0" lvl="0" indent="0" algn="just" rtl="0">
              <a:lnSpc>
                <a:spcPct val="90000"/>
              </a:lnSpc>
              <a:spcBef>
                <a:spcPts val="1000"/>
              </a:spcBef>
              <a:spcAft>
                <a:spcPts val="0"/>
              </a:spcAft>
              <a:buClr>
                <a:schemeClr val="dk1"/>
              </a:buClr>
              <a:buSzPts val="2400"/>
              <a:buNone/>
            </a:pPr>
            <a:r>
              <a:rPr lang="en-US" sz="2400" b="1">
                <a:latin typeface="Calibri"/>
                <a:ea typeface="Calibri"/>
                <a:cs typeface="Calibri"/>
                <a:sym typeface="Calibri"/>
              </a:rPr>
              <a:t>June 2020:</a:t>
            </a:r>
            <a:endParaRPr sz="2400" b="1">
              <a:latin typeface="Calibri"/>
              <a:ea typeface="Calibri"/>
              <a:cs typeface="Calibri"/>
              <a:sym typeface="Calibri"/>
            </a:endParaRPr>
          </a:p>
          <a:p>
            <a:pPr marL="228600" lvl="0" indent="-228600" algn="just" rtl="0">
              <a:lnSpc>
                <a:spcPct val="90000"/>
              </a:lnSpc>
              <a:spcBef>
                <a:spcPts val="1000"/>
              </a:spcBef>
              <a:spcAft>
                <a:spcPts val="0"/>
              </a:spcAft>
              <a:buClr>
                <a:schemeClr val="dk1"/>
              </a:buClr>
              <a:buSzPts val="2400"/>
              <a:buChar char="•"/>
            </a:pPr>
            <a:r>
              <a:rPr lang="en-US" sz="2400">
                <a:latin typeface="Calibri"/>
                <a:ea typeface="Calibri"/>
                <a:cs typeface="Calibri"/>
                <a:sym typeface="Calibri"/>
              </a:rPr>
              <a:t>External radiotherapy a dose of 3900 cGy in 13 sessions in the right hemipelvis in APPA. (June 2020).</a:t>
            </a:r>
            <a:endParaRPr/>
          </a:p>
          <a:p>
            <a:pPr marL="228600" lvl="0" indent="-228600" algn="just" rtl="0">
              <a:lnSpc>
                <a:spcPct val="90000"/>
              </a:lnSpc>
              <a:spcBef>
                <a:spcPts val="1000"/>
              </a:spcBef>
              <a:spcAft>
                <a:spcPts val="0"/>
              </a:spcAft>
              <a:buClr>
                <a:schemeClr val="dk1"/>
              </a:buClr>
              <a:buSzPts val="2400"/>
              <a:buChar char="•"/>
            </a:pPr>
            <a:r>
              <a:rPr lang="en-US" sz="2400">
                <a:latin typeface="Calibri"/>
                <a:ea typeface="Calibri"/>
                <a:cs typeface="Calibri"/>
                <a:sym typeface="Calibri"/>
              </a:rPr>
              <a:t>Chemotherapy with monodrug adriamycin x 6 courses (July 2020 – April 2021).</a:t>
            </a:r>
            <a:endParaRPr sz="2400" b="0">
              <a:latin typeface="Calibri"/>
              <a:ea typeface="Calibri"/>
              <a:cs typeface="Calibri"/>
              <a:sym typeface="Calibri"/>
            </a:endParaRPr>
          </a:p>
          <a:p>
            <a:pPr marL="0" lvl="0" indent="0" algn="just" rtl="0">
              <a:lnSpc>
                <a:spcPct val="90000"/>
              </a:lnSpc>
              <a:spcBef>
                <a:spcPts val="1000"/>
              </a:spcBef>
              <a:spcAft>
                <a:spcPts val="0"/>
              </a:spcAft>
              <a:buClr>
                <a:schemeClr val="dk1"/>
              </a:buClr>
              <a:buSzPts val="2100"/>
              <a:buNone/>
            </a:pPr>
            <a:endParaRPr sz="2100" b="1">
              <a:latin typeface="Calibri"/>
              <a:ea typeface="Calibri"/>
              <a:cs typeface="Calibri"/>
              <a:sym typeface="Calibri"/>
            </a:endParaRPr>
          </a:p>
          <a:p>
            <a:pPr marL="0" lvl="0" indent="0" algn="just" rtl="0">
              <a:lnSpc>
                <a:spcPct val="90000"/>
              </a:lnSpc>
              <a:spcBef>
                <a:spcPts val="1000"/>
              </a:spcBef>
              <a:spcAft>
                <a:spcPts val="0"/>
              </a:spcAft>
              <a:buClr>
                <a:schemeClr val="dk1"/>
              </a:buClr>
              <a:buSzPts val="2400"/>
              <a:buNone/>
            </a:pPr>
            <a:r>
              <a:rPr lang="en-US" sz="2400" b="1">
                <a:latin typeface="Calibri"/>
                <a:ea typeface="Calibri"/>
                <a:cs typeface="Calibri"/>
                <a:sym typeface="Calibri"/>
              </a:rPr>
              <a:t>March 2021:</a:t>
            </a:r>
            <a:endParaRPr sz="2400" b="1">
              <a:latin typeface="Calibri"/>
              <a:ea typeface="Calibri"/>
              <a:cs typeface="Calibri"/>
              <a:sym typeface="Calibri"/>
            </a:endParaRPr>
          </a:p>
          <a:p>
            <a:pPr marL="228600" lvl="0" indent="-228600" algn="just" rtl="0">
              <a:lnSpc>
                <a:spcPct val="90000"/>
              </a:lnSpc>
              <a:spcBef>
                <a:spcPts val="1000"/>
              </a:spcBef>
              <a:spcAft>
                <a:spcPts val="0"/>
              </a:spcAft>
              <a:buClr>
                <a:schemeClr val="dk1"/>
              </a:buClr>
              <a:buSzPts val="2400"/>
              <a:buChar char="•"/>
            </a:pPr>
            <a:r>
              <a:rPr lang="en-US" sz="2400">
                <a:latin typeface="Calibri"/>
                <a:ea typeface="Calibri"/>
                <a:cs typeface="Calibri"/>
                <a:sym typeface="Calibri"/>
              </a:rPr>
              <a:t>RM: Extensive solid lesion, dependent on soft tissues at the level of the right inguinal region, measuring 9 x 11 x 12 cm, completely encompassing the common femoral vessels and infiltrating subcutaneous cellular tissue.</a:t>
            </a:r>
            <a:endParaRPr>
              <a:latin typeface="Calibri"/>
              <a:ea typeface="Calibri"/>
              <a:cs typeface="Calibri"/>
              <a:sym typeface="Calibri"/>
            </a:endParaRPr>
          </a:p>
        </p:txBody>
      </p:sp>
      <p:sp>
        <p:nvSpPr>
          <p:cNvPr id="3" name="Retângulo 2"/>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73280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192368" y="752484"/>
            <a:ext cx="2299492" cy="994172"/>
          </a:xfrm>
          <a:prstGeom prst="rect">
            <a:avLst/>
          </a:prstGeom>
          <a:noFill/>
          <a:ln>
            <a:noFill/>
          </a:ln>
        </p:spPr>
        <p:txBody>
          <a:bodyPr spcFirstLastPara="1" wrap="square" lIns="68550" tIns="34275" rIns="68550" bIns="34275" anchor="ctr" anchorCtr="0">
            <a:normAutofit/>
          </a:bodyPr>
          <a:lstStyle/>
          <a:p>
            <a:pPr marL="0" lvl="0" indent="0" algn="l" rtl="0">
              <a:lnSpc>
                <a:spcPct val="90000"/>
              </a:lnSpc>
              <a:spcBef>
                <a:spcPts val="0"/>
              </a:spcBef>
              <a:spcAft>
                <a:spcPts val="0"/>
              </a:spcAft>
              <a:buClr>
                <a:schemeClr val="dk1"/>
              </a:buClr>
              <a:buSzPct val="135802"/>
              <a:buFont typeface="Calibri"/>
              <a:buNone/>
            </a:pPr>
            <a:r>
              <a:rPr lang="en-US" sz="2000" b="1" dirty="0"/>
              <a:t>March 2021</a:t>
            </a:r>
            <a:endParaRPr sz="2800" dirty="0"/>
          </a:p>
        </p:txBody>
      </p:sp>
      <p:pic>
        <p:nvPicPr>
          <p:cNvPr id="154" name="Google Shape;154;p20" descr="Recorte de pantalla"/>
          <p:cNvPicPr preferRelativeResize="0">
            <a:picLocks noGrp="1"/>
          </p:cNvPicPr>
          <p:nvPr>
            <p:ph type="body" idx="1"/>
          </p:nvPr>
        </p:nvPicPr>
        <p:blipFill rotWithShape="1">
          <a:blip r:embed="rId3">
            <a:alphaModFix/>
          </a:blip>
          <a:srcRect/>
          <a:stretch/>
        </p:blipFill>
        <p:spPr>
          <a:xfrm>
            <a:off x="171717" y="1929844"/>
            <a:ext cx="2767042" cy="3263504"/>
          </a:xfrm>
          <a:prstGeom prst="rect">
            <a:avLst/>
          </a:prstGeom>
          <a:noFill/>
          <a:ln>
            <a:noFill/>
          </a:ln>
        </p:spPr>
      </p:pic>
      <p:pic>
        <p:nvPicPr>
          <p:cNvPr id="155" name="Google Shape;155;p20" descr="Recorte de pantalla"/>
          <p:cNvPicPr preferRelativeResize="0"/>
          <p:nvPr/>
        </p:nvPicPr>
        <p:blipFill rotWithShape="1">
          <a:blip r:embed="rId4">
            <a:alphaModFix/>
          </a:blip>
          <a:srcRect/>
          <a:stretch/>
        </p:blipFill>
        <p:spPr>
          <a:xfrm>
            <a:off x="5364088" y="2361892"/>
            <a:ext cx="3438199" cy="2664296"/>
          </a:xfrm>
          <a:prstGeom prst="rect">
            <a:avLst/>
          </a:prstGeom>
          <a:noFill/>
          <a:ln>
            <a:noFill/>
          </a:ln>
        </p:spPr>
      </p:pic>
      <p:pic>
        <p:nvPicPr>
          <p:cNvPr id="156" name="Google Shape;156;p20" descr="Recorte de pantalla"/>
          <p:cNvPicPr preferRelativeResize="0"/>
          <p:nvPr/>
        </p:nvPicPr>
        <p:blipFill rotWithShape="1">
          <a:blip r:embed="rId5">
            <a:alphaModFix/>
          </a:blip>
          <a:srcRect/>
          <a:stretch/>
        </p:blipFill>
        <p:spPr>
          <a:xfrm>
            <a:off x="2938759" y="2003511"/>
            <a:ext cx="2552578" cy="3189837"/>
          </a:xfrm>
          <a:prstGeom prst="rect">
            <a:avLst/>
          </a:prstGeom>
          <a:noFill/>
          <a:ln>
            <a:noFill/>
          </a:ln>
        </p:spPr>
      </p:pic>
      <p:sp>
        <p:nvSpPr>
          <p:cNvPr id="6" name="Retângulo 5"/>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28336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62" name="Google Shape;162;p2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None/>
            </a:pPr>
            <a:r>
              <a:rPr lang="en-US" sz="3600" dirty="0"/>
              <a:t>TYPE OF RESPONSE ACHIEVED?</a:t>
            </a:r>
            <a:endParaRPr sz="2400" dirty="0"/>
          </a:p>
          <a:p>
            <a:pPr marL="228600" lvl="0" indent="0" algn="l" rtl="0">
              <a:lnSpc>
                <a:spcPct val="90000"/>
              </a:lnSpc>
              <a:spcBef>
                <a:spcPts val="1000"/>
              </a:spcBef>
              <a:spcAft>
                <a:spcPts val="0"/>
              </a:spcAft>
              <a:buClr>
                <a:schemeClr val="dk1"/>
              </a:buClr>
              <a:buSzPts val="4400"/>
              <a:buNone/>
            </a:pPr>
            <a:endParaRPr sz="3600" dirty="0"/>
          </a:p>
          <a:p>
            <a:pPr marL="228600" lvl="0" indent="0" algn="l" rtl="0">
              <a:lnSpc>
                <a:spcPct val="90000"/>
              </a:lnSpc>
              <a:spcBef>
                <a:spcPts val="1000"/>
              </a:spcBef>
              <a:spcAft>
                <a:spcPts val="0"/>
              </a:spcAft>
              <a:buClr>
                <a:schemeClr val="dk1"/>
              </a:buClr>
              <a:buSzPts val="6000"/>
              <a:buNone/>
            </a:pPr>
            <a:endParaRPr sz="4800" dirty="0"/>
          </a:p>
          <a:p>
            <a:pPr marL="0" lvl="0" indent="0" algn="l" rtl="0">
              <a:lnSpc>
                <a:spcPct val="90000"/>
              </a:lnSpc>
              <a:spcBef>
                <a:spcPts val="1000"/>
              </a:spcBef>
              <a:spcAft>
                <a:spcPts val="0"/>
              </a:spcAft>
              <a:buClr>
                <a:schemeClr val="dk1"/>
              </a:buClr>
              <a:buSzPts val="6000"/>
              <a:buNone/>
            </a:pPr>
            <a:r>
              <a:rPr lang="en-US" sz="4800" dirty="0"/>
              <a:t>STABLE DISEASE</a:t>
            </a:r>
            <a:endParaRPr sz="4800" dirty="0"/>
          </a:p>
        </p:txBody>
      </p:sp>
      <p:sp>
        <p:nvSpPr>
          <p:cNvPr id="4" name="Retângulo 3"/>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17452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531546" y="91538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1800" b="1" dirty="0">
                <a:latin typeface="Arial"/>
                <a:ea typeface="Arial"/>
                <a:cs typeface="Arial"/>
                <a:sym typeface="Arial"/>
              </a:rPr>
              <a:t>Questions:</a:t>
            </a:r>
            <a:endParaRPr sz="1800" dirty="0"/>
          </a:p>
        </p:txBody>
      </p:sp>
      <p:sp>
        <p:nvSpPr>
          <p:cNvPr id="168" name="Google Shape;168;p22"/>
          <p:cNvSpPr txBox="1">
            <a:spLocks noGrp="1"/>
          </p:cNvSpPr>
          <p:nvPr>
            <p:ph type="body" idx="1"/>
          </p:nvPr>
        </p:nvSpPr>
        <p:spPr>
          <a:xfrm>
            <a:off x="467544" y="1916732"/>
            <a:ext cx="8208144" cy="4392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2800" b="1" dirty="0"/>
          </a:p>
          <a:p>
            <a:pPr marL="228600" lvl="0" indent="-228600" algn="l" rtl="0">
              <a:lnSpc>
                <a:spcPct val="90000"/>
              </a:lnSpc>
              <a:spcBef>
                <a:spcPts val="1000"/>
              </a:spcBef>
              <a:spcAft>
                <a:spcPts val="0"/>
              </a:spcAft>
              <a:buClr>
                <a:schemeClr val="dk1"/>
              </a:buClr>
              <a:buSzPts val="3200"/>
              <a:buChar char="•"/>
            </a:pPr>
            <a:r>
              <a:rPr lang="en-US" sz="2800" b="1" dirty="0"/>
              <a:t>What’s the role of chemotherapy in the treatment of FS?</a:t>
            </a:r>
            <a:endParaRPr sz="1200" dirty="0"/>
          </a:p>
          <a:p>
            <a:pPr marL="228600" lvl="0" indent="-25400" algn="l" rtl="0">
              <a:lnSpc>
                <a:spcPct val="90000"/>
              </a:lnSpc>
              <a:spcBef>
                <a:spcPts val="1000"/>
              </a:spcBef>
              <a:spcAft>
                <a:spcPts val="0"/>
              </a:spcAft>
              <a:buClr>
                <a:schemeClr val="dk1"/>
              </a:buClr>
              <a:buSzPts val="3200"/>
              <a:buNone/>
            </a:pPr>
            <a:endParaRPr sz="2800" b="1" dirty="0"/>
          </a:p>
          <a:p>
            <a:pPr marL="228600" lvl="0" indent="-228600" algn="l" rtl="0">
              <a:lnSpc>
                <a:spcPct val="90000"/>
              </a:lnSpc>
              <a:spcBef>
                <a:spcPts val="1000"/>
              </a:spcBef>
              <a:spcAft>
                <a:spcPts val="0"/>
              </a:spcAft>
              <a:buClr>
                <a:schemeClr val="dk1"/>
              </a:buClr>
              <a:buSzPts val="3200"/>
              <a:buChar char="•"/>
            </a:pPr>
            <a:r>
              <a:rPr lang="en-US" sz="2800" b="1" dirty="0"/>
              <a:t>What’s the role of radiotherapy in the treatment of FS?</a:t>
            </a:r>
            <a:endParaRPr sz="1200" dirty="0"/>
          </a:p>
          <a:p>
            <a:pPr marL="228600" lvl="0" indent="-25400" algn="l" rtl="0">
              <a:lnSpc>
                <a:spcPct val="90000"/>
              </a:lnSpc>
              <a:spcBef>
                <a:spcPts val="1000"/>
              </a:spcBef>
              <a:spcAft>
                <a:spcPts val="0"/>
              </a:spcAft>
              <a:buClr>
                <a:schemeClr val="dk1"/>
              </a:buClr>
              <a:buSzPts val="3200"/>
              <a:buNone/>
            </a:pPr>
            <a:endParaRPr sz="2800" b="1" dirty="0"/>
          </a:p>
          <a:p>
            <a:pPr marL="228600" lvl="0" indent="-228600" algn="l" rtl="0">
              <a:lnSpc>
                <a:spcPct val="90000"/>
              </a:lnSpc>
              <a:spcBef>
                <a:spcPts val="1000"/>
              </a:spcBef>
              <a:spcAft>
                <a:spcPts val="0"/>
              </a:spcAft>
              <a:buClr>
                <a:schemeClr val="dk1"/>
              </a:buClr>
              <a:buSzPts val="3200"/>
              <a:buChar char="•"/>
            </a:pPr>
            <a:r>
              <a:rPr lang="en-US" sz="2800" b="1" dirty="0"/>
              <a:t>What’s the best treatment in FS?</a:t>
            </a:r>
            <a:endParaRPr sz="2800" b="1" dirty="0"/>
          </a:p>
          <a:p>
            <a:pPr marL="228600" lvl="0" indent="-25400" algn="l" rtl="0">
              <a:lnSpc>
                <a:spcPct val="90000"/>
              </a:lnSpc>
              <a:spcBef>
                <a:spcPts val="1000"/>
              </a:spcBef>
              <a:spcAft>
                <a:spcPts val="0"/>
              </a:spcAft>
              <a:buClr>
                <a:schemeClr val="dk1"/>
              </a:buClr>
              <a:buSzPts val="3200"/>
              <a:buNone/>
            </a:pPr>
            <a:endParaRPr sz="2800" b="1" dirty="0"/>
          </a:p>
        </p:txBody>
      </p:sp>
      <p:sp>
        <p:nvSpPr>
          <p:cNvPr id="4" name="Retângulo 3"/>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42911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DE747-7C7E-4996-AFBB-5151E5310A34}"/>
              </a:ext>
            </a:extLst>
          </p:cNvPr>
          <p:cNvSpPr>
            <a:spLocks noGrp="1"/>
          </p:cNvSpPr>
          <p:nvPr>
            <p:ph type="ctrTitle"/>
          </p:nvPr>
        </p:nvSpPr>
        <p:spPr/>
        <p:txBody>
          <a:bodyPr/>
          <a:lstStyle/>
          <a:p>
            <a:r>
              <a:rPr lang="pt-BR" dirty="0"/>
              <a:t>SELNET TUMOR BOARD</a:t>
            </a:r>
          </a:p>
        </p:txBody>
      </p:sp>
      <p:sp>
        <p:nvSpPr>
          <p:cNvPr id="3" name="Subtítulo 2">
            <a:extLst>
              <a:ext uri="{FF2B5EF4-FFF2-40B4-BE49-F238E27FC236}">
                <a16:creationId xmlns:a16="http://schemas.microsoft.com/office/drawing/2014/main" id="{ACF819D5-0817-4CB0-B677-9463793FB992}"/>
              </a:ext>
            </a:extLst>
          </p:cNvPr>
          <p:cNvSpPr>
            <a:spLocks noGrp="1"/>
          </p:cNvSpPr>
          <p:nvPr>
            <p:ph type="subTitle" idx="1"/>
          </p:nvPr>
        </p:nvSpPr>
        <p:spPr/>
        <p:txBody>
          <a:bodyPr/>
          <a:lstStyle/>
          <a:p>
            <a:r>
              <a:rPr lang="pt-BR" dirty="0"/>
              <a:t>Bruna David e Carolina Cardoso – Grupo </a:t>
            </a:r>
            <a:r>
              <a:rPr lang="pt-BR" dirty="0" err="1"/>
              <a:t>Oncoclinicas</a:t>
            </a:r>
            <a:endParaRPr lang="pt-BR" dirty="0"/>
          </a:p>
        </p:txBody>
      </p:sp>
      <p:sp>
        <p:nvSpPr>
          <p:cNvPr id="4" name="Retângulo 3"/>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25733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8AF87-394A-4C89-9F67-AFA3C0884A10}"/>
              </a:ext>
            </a:extLst>
          </p:cNvPr>
          <p:cNvSpPr>
            <a:spLocks noGrp="1"/>
          </p:cNvSpPr>
          <p:nvPr>
            <p:ph type="title"/>
          </p:nvPr>
        </p:nvSpPr>
        <p:spPr/>
        <p:txBody>
          <a:bodyPr/>
          <a:lstStyle/>
          <a:p>
            <a:r>
              <a:rPr lang="pt-BR" sz="3200" dirty="0" err="1"/>
              <a:t>Clinical</a:t>
            </a:r>
            <a:r>
              <a:rPr lang="pt-BR" sz="3200" dirty="0"/>
              <a:t> </a:t>
            </a:r>
            <a:r>
              <a:rPr lang="pt-BR" sz="3200" dirty="0" err="1"/>
              <a:t>history</a:t>
            </a:r>
            <a:r>
              <a:rPr lang="pt-BR" sz="3200" dirty="0"/>
              <a:t> </a:t>
            </a:r>
          </a:p>
        </p:txBody>
      </p:sp>
      <p:sp>
        <p:nvSpPr>
          <p:cNvPr id="3" name="Espaço Reservado para Conteúdo 2">
            <a:extLst>
              <a:ext uri="{FF2B5EF4-FFF2-40B4-BE49-F238E27FC236}">
                <a16:creationId xmlns:a16="http://schemas.microsoft.com/office/drawing/2014/main" id="{9A5A75F2-F009-40BC-8AC7-11E23BC66756}"/>
              </a:ext>
            </a:extLst>
          </p:cNvPr>
          <p:cNvSpPr>
            <a:spLocks noGrp="1"/>
          </p:cNvSpPr>
          <p:nvPr>
            <p:ph idx="1"/>
          </p:nvPr>
        </p:nvSpPr>
        <p:spPr/>
        <p:txBody>
          <a:bodyPr>
            <a:normAutofit fontScale="92500"/>
          </a:bodyPr>
          <a:lstStyle/>
          <a:p>
            <a:pPr algn="l"/>
            <a:r>
              <a:rPr lang="pt-BR" sz="2200" b="0" i="0" dirty="0">
                <a:solidFill>
                  <a:srgbClr val="000000"/>
                </a:solidFill>
                <a:effectLst/>
                <a:latin typeface="Times New Roman" panose="02020603050405020304" pitchFamily="18" charset="0"/>
              </a:rPr>
              <a:t>Male, 40yo</a:t>
            </a:r>
          </a:p>
          <a:p>
            <a:pPr marL="0" indent="0" algn="l">
              <a:buNone/>
            </a:pPr>
            <a:endParaRPr lang="pt-BR" sz="2200" b="0" i="0" dirty="0">
              <a:solidFill>
                <a:srgbClr val="000000"/>
              </a:solidFill>
              <a:effectLst/>
              <a:latin typeface="Times New Roman" panose="02020603050405020304" pitchFamily="18" charset="0"/>
            </a:endParaRPr>
          </a:p>
          <a:p>
            <a:pPr algn="l"/>
            <a:r>
              <a:rPr lang="pt-BR" sz="2200" b="0" i="0" dirty="0" err="1">
                <a:solidFill>
                  <a:srgbClr val="000000"/>
                </a:solidFill>
                <a:effectLst/>
                <a:latin typeface="Times New Roman" panose="02020603050405020304" pitchFamily="18" charset="0"/>
              </a:rPr>
              <a:t>Aug</a:t>
            </a:r>
            <a:r>
              <a:rPr lang="pt-BR" sz="2200" b="0" i="0" dirty="0">
                <a:solidFill>
                  <a:srgbClr val="000000"/>
                </a:solidFill>
                <a:effectLst/>
                <a:latin typeface="Times New Roman" panose="02020603050405020304" pitchFamily="18" charset="0"/>
              </a:rPr>
              <a:t>/19: nodular </a:t>
            </a:r>
            <a:r>
              <a:rPr lang="pt-BR" sz="2200" b="0" i="0" dirty="0" err="1">
                <a:solidFill>
                  <a:srgbClr val="000000"/>
                </a:solidFill>
                <a:effectLst/>
                <a:latin typeface="Times New Roman" panose="02020603050405020304" pitchFamily="18" charset="0"/>
              </a:rPr>
              <a:t>lesion</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on</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the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left</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neck</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region</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with</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progressive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growth</a:t>
            </a:r>
            <a:r>
              <a:rPr lang="pt-BR" sz="2200" b="0" i="0" dirty="0">
                <a:solidFill>
                  <a:srgbClr val="000000"/>
                </a:solidFill>
                <a:effectLst/>
                <a:latin typeface="Times New Roman" panose="02020603050405020304" pitchFamily="18" charset="0"/>
              </a:rPr>
              <a:t>. </a:t>
            </a:r>
          </a:p>
          <a:p>
            <a:pPr algn="l"/>
            <a:endParaRPr lang="pt-BR" sz="2200" b="0" i="0" dirty="0">
              <a:solidFill>
                <a:srgbClr val="000000"/>
              </a:solidFill>
              <a:effectLst/>
              <a:latin typeface="Times New Roman" panose="02020603050405020304" pitchFamily="18" charset="0"/>
            </a:endParaRPr>
          </a:p>
          <a:p>
            <a:pPr algn="l"/>
            <a:r>
              <a:rPr lang="pt-BR" sz="2200" dirty="0" err="1">
                <a:solidFill>
                  <a:srgbClr val="000000"/>
                </a:solidFill>
                <a:latin typeface="Times New Roman" panose="02020603050405020304" pitchFamily="18" charset="0"/>
              </a:rPr>
              <a:t>Sep</a:t>
            </a:r>
            <a:r>
              <a:rPr lang="pt-BR" sz="2200" b="0" i="0" dirty="0">
                <a:solidFill>
                  <a:srgbClr val="000000"/>
                </a:solidFill>
                <a:effectLst/>
                <a:latin typeface="Times New Roman" panose="02020603050405020304" pitchFamily="18" charset="0"/>
              </a:rPr>
              <a:t>/19 - CT </a:t>
            </a:r>
            <a:r>
              <a:rPr lang="pt-BR" sz="2200" b="0" i="0" dirty="0" err="1">
                <a:solidFill>
                  <a:srgbClr val="000000"/>
                </a:solidFill>
                <a:effectLst/>
                <a:latin typeface="Times New Roman" panose="02020603050405020304" pitchFamily="18" charset="0"/>
              </a:rPr>
              <a:t>head</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and</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neck</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expansive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lesion</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affecting</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the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deep</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musculature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from</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the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lower</a:t>
            </a:r>
            <a:r>
              <a:rPr lang="pt-BR" sz="2200" b="0" i="0" dirty="0">
                <a:solidFill>
                  <a:srgbClr val="000000"/>
                </a:solidFill>
                <a:effectLst/>
                <a:latin typeface="Times New Roman" panose="02020603050405020304" pitchFamily="18" charset="0"/>
              </a:rPr>
              <a:t> 1/3 </a:t>
            </a:r>
            <a:r>
              <a:rPr lang="pt-BR" sz="2200" b="0" i="0" dirty="0" err="1">
                <a:solidFill>
                  <a:srgbClr val="000000"/>
                </a:solidFill>
                <a:effectLst/>
                <a:latin typeface="Times New Roman" panose="02020603050405020304" pitchFamily="18" charset="0"/>
              </a:rPr>
              <a:t>of</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the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neck</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to</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the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left</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insinuating</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the</a:t>
            </a:r>
            <a:r>
              <a:rPr lang="pt-BR" sz="2200" b="0" i="0" dirty="0">
                <a:solidFill>
                  <a:srgbClr val="000000"/>
                </a:solidFill>
                <a:effectLst/>
                <a:latin typeface="Times New Roman" panose="02020603050405020304" pitchFamily="18" charset="0"/>
              </a:rPr>
              <a:t> supraclavicular fossa, </a:t>
            </a:r>
            <a:r>
              <a:rPr lang="pt-BR" sz="2200" b="0" i="0" dirty="0" err="1">
                <a:solidFill>
                  <a:srgbClr val="000000"/>
                </a:solidFill>
                <a:effectLst/>
                <a:latin typeface="Times New Roman" panose="02020603050405020304" pitchFamily="18" charset="0"/>
              </a:rPr>
              <a:t>without</a:t>
            </a:r>
            <a:r>
              <a:rPr lang="pt-BR" sz="2200" b="0" i="0" dirty="0">
                <a:solidFill>
                  <a:srgbClr val="000000"/>
                </a:solidFill>
                <a:effectLst/>
                <a:latin typeface="Times New Roman" panose="02020603050405020304" pitchFamily="18" charset="0"/>
              </a:rPr>
              <a:t> a </a:t>
            </a:r>
            <a:r>
              <a:rPr lang="pt-BR" sz="2200" b="0" i="0" dirty="0" err="1">
                <a:solidFill>
                  <a:srgbClr val="000000"/>
                </a:solidFill>
                <a:effectLst/>
                <a:latin typeface="Times New Roman" panose="02020603050405020304" pitchFamily="18" charset="0"/>
              </a:rPr>
              <a:t>cleavage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plan</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with</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the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scalene</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muscle</a:t>
            </a:r>
            <a:r>
              <a:rPr lang="pt-BR" sz="2200" b="0" i="0" dirty="0">
                <a:solidFill>
                  <a:srgbClr val="000000"/>
                </a:solidFill>
                <a:effectLst/>
                <a:latin typeface="Times New Roman" panose="02020603050405020304" pitchFamily="18" charset="0"/>
              </a:rPr>
              <a:t>.</a:t>
            </a:r>
          </a:p>
          <a:p>
            <a:pPr marL="0" indent="0" algn="l">
              <a:buNone/>
            </a:pPr>
            <a:endParaRPr lang="pt-BR" sz="2200" b="0" i="0" dirty="0">
              <a:solidFill>
                <a:srgbClr val="000000"/>
              </a:solidFill>
              <a:effectLst/>
              <a:latin typeface="Times New Roman" panose="02020603050405020304" pitchFamily="18" charset="0"/>
            </a:endParaRPr>
          </a:p>
          <a:p>
            <a:pPr algn="l"/>
            <a:r>
              <a:rPr lang="pt-BR" sz="2200" dirty="0" err="1">
                <a:solidFill>
                  <a:srgbClr val="000000"/>
                </a:solidFill>
                <a:latin typeface="Times New Roman" panose="02020603050405020304" pitchFamily="18" charset="0"/>
              </a:rPr>
              <a:t>Sep</a:t>
            </a:r>
            <a:r>
              <a:rPr lang="pt-BR" sz="2200" b="0" i="0" dirty="0">
                <a:solidFill>
                  <a:srgbClr val="000000"/>
                </a:solidFill>
                <a:effectLst/>
                <a:latin typeface="Times New Roman" panose="02020603050405020304" pitchFamily="18" charset="0"/>
              </a:rPr>
              <a:t>/19 - Core </a:t>
            </a:r>
            <a:r>
              <a:rPr lang="pt-BR" sz="2200" b="0" i="0" dirty="0" err="1">
                <a:solidFill>
                  <a:srgbClr val="000000"/>
                </a:solidFill>
                <a:effectLst/>
                <a:latin typeface="Times New Roman" panose="02020603050405020304" pitchFamily="18" charset="0"/>
              </a:rPr>
              <a:t>Biopsy</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desmoid</a:t>
            </a:r>
            <a:r>
              <a:rPr lang="pt-BR" sz="2200" b="0" i="0" dirty="0">
                <a:solidFill>
                  <a:srgbClr val="000000"/>
                </a:solidFill>
                <a:effectLst/>
                <a:latin typeface="Times New Roman" panose="02020603050405020304" pitchFamily="18" charset="0"/>
              </a:rPr>
              <a:t> </a:t>
            </a:r>
            <a:r>
              <a:rPr lang="pt-BR" sz="2200" b="0" i="0" dirty="0" err="1">
                <a:solidFill>
                  <a:srgbClr val="000000"/>
                </a:solidFill>
                <a:effectLst/>
                <a:latin typeface="Times New Roman" panose="02020603050405020304" pitchFamily="18" charset="0"/>
              </a:rPr>
              <a:t>fibromatosis</a:t>
            </a:r>
            <a:r>
              <a:rPr lang="pt-BR" sz="2200" b="0" i="0" dirty="0">
                <a:solidFill>
                  <a:srgbClr val="000000"/>
                </a:solidFill>
                <a:effectLst/>
                <a:latin typeface="Times New Roman" panose="02020603050405020304" pitchFamily="18" charset="0"/>
              </a:rPr>
              <a:t> (SMA +, </a:t>
            </a:r>
            <a:r>
              <a:rPr lang="pt-BR" sz="2200" b="0" i="0" dirty="0" err="1">
                <a:solidFill>
                  <a:srgbClr val="000000"/>
                </a:solidFill>
                <a:effectLst/>
                <a:latin typeface="Times New Roman" panose="02020603050405020304" pitchFamily="18" charset="0"/>
              </a:rPr>
              <a:t>Betacatenin</a:t>
            </a:r>
            <a:r>
              <a:rPr lang="pt-BR" sz="2200" b="0" i="0" dirty="0">
                <a:solidFill>
                  <a:srgbClr val="000000"/>
                </a:solidFill>
                <a:effectLst/>
                <a:latin typeface="Times New Roman" panose="02020603050405020304" pitchFamily="18" charset="0"/>
              </a:rPr>
              <a:t> +, CD20 +, CD3 +)</a:t>
            </a:r>
          </a:p>
          <a:p>
            <a:pPr marL="0" indent="0" algn="l">
              <a:buNone/>
            </a:pPr>
            <a:endParaRPr lang="pt-BR" sz="2200" b="0" i="0" dirty="0">
              <a:solidFill>
                <a:srgbClr val="000000"/>
              </a:solidFill>
              <a:effectLst/>
              <a:latin typeface="Times New Roman" panose="02020603050405020304" pitchFamily="18" charset="0"/>
            </a:endParaRPr>
          </a:p>
          <a:p>
            <a:pPr algn="l"/>
            <a:r>
              <a:rPr lang="pt-BR" sz="2200" dirty="0">
                <a:solidFill>
                  <a:srgbClr val="000000"/>
                </a:solidFill>
                <a:latin typeface="Times New Roman" panose="02020603050405020304" pitchFamily="18" charset="0"/>
              </a:rPr>
              <a:t>No </a:t>
            </a:r>
            <a:r>
              <a:rPr lang="pt-BR" sz="2200" dirty="0" err="1">
                <a:solidFill>
                  <a:srgbClr val="000000"/>
                </a:solidFill>
                <a:latin typeface="Times New Roman" panose="02020603050405020304" pitchFamily="18" charset="0"/>
              </a:rPr>
              <a:t>room</a:t>
            </a:r>
            <a:r>
              <a:rPr lang="pt-BR" sz="2200" dirty="0">
                <a:solidFill>
                  <a:srgbClr val="000000"/>
                </a:solidFill>
                <a:latin typeface="Times New Roman" panose="02020603050405020304" pitchFamily="18" charset="0"/>
              </a:rPr>
              <a:t> for </a:t>
            </a:r>
            <a:r>
              <a:rPr lang="pt-BR" sz="2200" dirty="0" err="1">
                <a:solidFill>
                  <a:srgbClr val="000000"/>
                </a:solidFill>
                <a:latin typeface="Times New Roman" panose="02020603050405020304" pitchFamily="18" charset="0"/>
              </a:rPr>
              <a:t>surgery</a:t>
            </a:r>
            <a:endParaRPr lang="pt-BR" sz="2200" dirty="0"/>
          </a:p>
        </p:txBody>
      </p:sp>
      <p:sp>
        <p:nvSpPr>
          <p:cNvPr id="4" name="Retângulo 3"/>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47369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B71448A-1885-4509-B1BB-3A3A888B3135}"/>
              </a:ext>
            </a:extLst>
          </p:cNvPr>
          <p:cNvSpPr>
            <a:spLocks noGrp="1"/>
          </p:cNvSpPr>
          <p:nvPr>
            <p:ph idx="1"/>
          </p:nvPr>
        </p:nvSpPr>
        <p:spPr/>
        <p:txBody>
          <a:bodyPr>
            <a:normAutofit/>
          </a:bodyPr>
          <a:lstStyle/>
          <a:p>
            <a:r>
              <a:rPr lang="pt-BR" sz="2600" dirty="0" err="1">
                <a:latin typeface="Times New Roman" panose="02020603050405020304" pitchFamily="18" charset="0"/>
                <a:cs typeface="Times New Roman" panose="02020603050405020304" pitchFamily="18" charset="0"/>
              </a:rPr>
              <a:t>Nov</a:t>
            </a:r>
            <a:r>
              <a:rPr lang="pt-BR" sz="2600" dirty="0">
                <a:latin typeface="Times New Roman" panose="02020603050405020304" pitchFamily="18" charset="0"/>
                <a:cs typeface="Times New Roman" panose="02020603050405020304" pitchFamily="18" charset="0"/>
              </a:rPr>
              <a:t>/19 – Mar/21: </a:t>
            </a:r>
            <a:r>
              <a:rPr lang="pt-BR" sz="2600" dirty="0" err="1">
                <a:latin typeface="Times New Roman" panose="02020603050405020304" pitchFamily="18" charset="0"/>
                <a:cs typeface="Times New Roman" panose="02020603050405020304" pitchFamily="18" charset="0"/>
              </a:rPr>
              <a:t>Pazopanib</a:t>
            </a:r>
            <a:r>
              <a:rPr lang="pt-BR" sz="2600" dirty="0">
                <a:latin typeface="Times New Roman" panose="02020603050405020304" pitchFamily="18" charset="0"/>
                <a:cs typeface="Times New Roman" panose="02020603050405020304" pitchFamily="18" charset="0"/>
              </a:rPr>
              <a:t> 800mg </a:t>
            </a:r>
            <a:r>
              <a:rPr lang="pt-BR" sz="2600" dirty="0" err="1">
                <a:latin typeface="Times New Roman" panose="02020603050405020304" pitchFamily="18" charset="0"/>
                <a:cs typeface="Times New Roman" panose="02020603050405020304" pitchFamily="18" charset="0"/>
              </a:rPr>
              <a:t>daily</a:t>
            </a:r>
            <a:r>
              <a:rPr lang="pt-BR" sz="2600" dirty="0">
                <a:latin typeface="Times New Roman" panose="02020603050405020304" pitchFamily="18" charset="0"/>
                <a:cs typeface="Times New Roman" panose="02020603050405020304" pitchFamily="18" charset="0"/>
              </a:rPr>
              <a:t> – </a:t>
            </a:r>
            <a:r>
              <a:rPr lang="pt-BR" sz="2600" dirty="0" err="1">
                <a:latin typeface="Times New Roman" panose="02020603050405020304" pitchFamily="18" charset="0"/>
                <a:cs typeface="Times New Roman" panose="02020603050405020304" pitchFamily="18" charset="0"/>
              </a:rPr>
              <a:t>well</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tolerated</a:t>
            </a:r>
            <a:endParaRPr lang="pt-BR" sz="2600" dirty="0">
              <a:latin typeface="Times New Roman" panose="02020603050405020304" pitchFamily="18" charset="0"/>
              <a:cs typeface="Times New Roman" panose="02020603050405020304" pitchFamily="18" charset="0"/>
            </a:endParaRPr>
          </a:p>
          <a:p>
            <a:pPr marL="0" indent="0">
              <a:buNone/>
            </a:pPr>
            <a:endParaRPr lang="pt-BR" sz="2600" dirty="0">
              <a:latin typeface="Times New Roman" panose="02020603050405020304" pitchFamily="18" charset="0"/>
              <a:cs typeface="Times New Roman" panose="02020603050405020304" pitchFamily="18" charset="0"/>
            </a:endParaRPr>
          </a:p>
          <a:p>
            <a:r>
              <a:rPr lang="pt-BR" sz="2600" dirty="0" err="1">
                <a:latin typeface="Times New Roman" panose="02020603050405020304" pitchFamily="18" charset="0"/>
                <a:cs typeface="Times New Roman" panose="02020603050405020304" pitchFamily="18" charset="0"/>
              </a:rPr>
              <a:t>Apr</a:t>
            </a:r>
            <a:r>
              <a:rPr lang="pt-BR" sz="2600" dirty="0">
                <a:latin typeface="Times New Roman" panose="02020603050405020304" pitchFamily="18" charset="0"/>
                <a:cs typeface="Times New Roman" panose="02020603050405020304" pitchFamily="18" charset="0"/>
              </a:rPr>
              <a:t>/21: </a:t>
            </a:r>
            <a:r>
              <a:rPr lang="pt-BR" sz="2600" dirty="0" err="1">
                <a:latin typeface="Times New Roman" panose="02020603050405020304" pitchFamily="18" charset="0"/>
                <a:cs typeface="Times New Roman" panose="02020603050405020304" pitchFamily="18" charset="0"/>
              </a:rPr>
              <a:t>clinical</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progression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arm</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pain</a:t>
            </a:r>
            <a:endParaRPr lang="pt-BR" sz="2600" dirty="0">
              <a:latin typeface="Times New Roman" panose="02020603050405020304" pitchFamily="18" charset="0"/>
              <a:cs typeface="Times New Roman" panose="02020603050405020304" pitchFamily="18" charset="0"/>
            </a:endParaRPr>
          </a:p>
          <a:p>
            <a:pPr marL="0" indent="0">
              <a:buNone/>
            </a:pPr>
            <a:r>
              <a:rPr lang="pt-BR" sz="2600" dirty="0">
                <a:latin typeface="Times New Roman" panose="02020603050405020304" pitchFamily="18" charset="0"/>
                <a:cs typeface="Times New Roman" panose="02020603050405020304" pitchFamily="18" charset="0"/>
              </a:rPr>
              <a:t>MRI: </a:t>
            </a:r>
            <a:r>
              <a:rPr lang="pt-BR" sz="2600" dirty="0" err="1">
                <a:latin typeface="Times New Roman" panose="02020603050405020304" pitchFamily="18" charset="0"/>
                <a:cs typeface="Times New Roman" panose="02020603050405020304" pitchFamily="18" charset="0"/>
              </a:rPr>
              <a:t>slight</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dimension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increase</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comparing</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to</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october</a:t>
            </a:r>
            <a:r>
              <a:rPr lang="pt-BR" sz="2600" dirty="0">
                <a:latin typeface="Times New Roman" panose="02020603050405020304" pitchFamily="18" charset="0"/>
                <a:cs typeface="Times New Roman" panose="02020603050405020304" pitchFamily="18" charset="0"/>
              </a:rPr>
              <a:t>/20</a:t>
            </a:r>
          </a:p>
        </p:txBody>
      </p:sp>
      <p:sp>
        <p:nvSpPr>
          <p:cNvPr id="4" name="Título 3"/>
          <p:cNvSpPr>
            <a:spLocks noGrp="1"/>
          </p:cNvSpPr>
          <p:nvPr>
            <p:ph type="title"/>
          </p:nvPr>
        </p:nvSpPr>
        <p:spPr/>
        <p:txBody>
          <a:bodyPr/>
          <a:lstStyle/>
          <a:p>
            <a:endParaRPr lang="pt-BR"/>
          </a:p>
        </p:txBody>
      </p:sp>
      <p:sp>
        <p:nvSpPr>
          <p:cNvPr id="5" name="Retângulo 4"/>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94957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55D15BE-36B9-412D-9EE2-16DAA02991C3}"/>
              </a:ext>
            </a:extLst>
          </p:cNvPr>
          <p:cNvPicPr>
            <a:picLocks noChangeAspect="1"/>
          </p:cNvPicPr>
          <p:nvPr/>
        </p:nvPicPr>
        <p:blipFill rotWithShape="1">
          <a:blip r:embed="rId2"/>
          <a:srcRect l="19615" t="24653" r="56731" b="23419"/>
          <a:stretch/>
        </p:blipFill>
        <p:spPr>
          <a:xfrm>
            <a:off x="8795" y="820585"/>
            <a:ext cx="2954216" cy="4864146"/>
          </a:xfrm>
          <a:prstGeom prst="rect">
            <a:avLst/>
          </a:prstGeom>
        </p:spPr>
      </p:pic>
      <p:pic>
        <p:nvPicPr>
          <p:cNvPr id="7" name="Imagem 6">
            <a:extLst>
              <a:ext uri="{FF2B5EF4-FFF2-40B4-BE49-F238E27FC236}">
                <a16:creationId xmlns:a16="http://schemas.microsoft.com/office/drawing/2014/main" id="{5054E4C1-00C6-4AD4-9AAC-87415BEC8D5A}"/>
              </a:ext>
            </a:extLst>
          </p:cNvPr>
          <p:cNvPicPr>
            <a:picLocks noChangeAspect="1"/>
          </p:cNvPicPr>
          <p:nvPr/>
        </p:nvPicPr>
        <p:blipFill rotWithShape="1">
          <a:blip r:embed="rId3"/>
          <a:srcRect l="19327" t="30940" r="56923" b="19487"/>
          <a:stretch/>
        </p:blipFill>
        <p:spPr>
          <a:xfrm>
            <a:off x="3059440" y="763942"/>
            <a:ext cx="3107183" cy="4864146"/>
          </a:xfrm>
          <a:prstGeom prst="rect">
            <a:avLst/>
          </a:prstGeom>
        </p:spPr>
      </p:pic>
      <p:pic>
        <p:nvPicPr>
          <p:cNvPr id="9" name="Imagem 8">
            <a:extLst>
              <a:ext uri="{FF2B5EF4-FFF2-40B4-BE49-F238E27FC236}">
                <a16:creationId xmlns:a16="http://schemas.microsoft.com/office/drawing/2014/main" id="{D40759B1-4573-4F99-873B-8E5E266E2D37}"/>
              </a:ext>
            </a:extLst>
          </p:cNvPr>
          <p:cNvPicPr>
            <a:picLocks noChangeAspect="1"/>
          </p:cNvPicPr>
          <p:nvPr/>
        </p:nvPicPr>
        <p:blipFill rotWithShape="1">
          <a:blip r:embed="rId4"/>
          <a:srcRect l="19231" t="19487" r="57212" b="31624"/>
          <a:stretch/>
        </p:blipFill>
        <p:spPr>
          <a:xfrm>
            <a:off x="6280637" y="755849"/>
            <a:ext cx="2868230" cy="4864146"/>
          </a:xfrm>
          <a:prstGeom prst="rect">
            <a:avLst/>
          </a:prstGeom>
        </p:spPr>
      </p:pic>
      <p:sp>
        <p:nvSpPr>
          <p:cNvPr id="10" name="CaixaDeTexto 9">
            <a:extLst>
              <a:ext uri="{FF2B5EF4-FFF2-40B4-BE49-F238E27FC236}">
                <a16:creationId xmlns:a16="http://schemas.microsoft.com/office/drawing/2014/main" id="{9E0A4C69-2086-4ADF-8CE4-8118F84EB20E}"/>
              </a:ext>
            </a:extLst>
          </p:cNvPr>
          <p:cNvSpPr txBox="1"/>
          <p:nvPr/>
        </p:nvSpPr>
        <p:spPr>
          <a:xfrm>
            <a:off x="3332285" y="5861538"/>
            <a:ext cx="4018085" cy="553998"/>
          </a:xfrm>
          <a:prstGeom prst="rect">
            <a:avLst/>
          </a:prstGeom>
          <a:noFill/>
        </p:spPr>
        <p:txBody>
          <a:bodyPr wrap="square" rtlCol="0">
            <a:spAutoFit/>
          </a:bodyPr>
          <a:lstStyle/>
          <a:p>
            <a:r>
              <a:rPr lang="pt-BR" sz="3000" dirty="0"/>
              <a:t>MRI April/2021</a:t>
            </a:r>
          </a:p>
        </p:txBody>
      </p:sp>
      <p:sp>
        <p:nvSpPr>
          <p:cNvPr id="6" name="Retângulo 5"/>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461040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2"/>
          <p:cNvSpPr txBox="1"/>
          <p:nvPr/>
        </p:nvSpPr>
        <p:spPr>
          <a:xfrm>
            <a:off x="637625" y="1098538"/>
            <a:ext cx="8137500" cy="4764341"/>
          </a:xfrm>
          <a:prstGeom prst="rect">
            <a:avLst/>
          </a:prstGeom>
          <a:noFill/>
          <a:ln>
            <a:noFill/>
          </a:ln>
        </p:spPr>
        <p:txBody>
          <a:bodyPr spcFirstLastPara="1" wrap="square" lIns="91425" tIns="45700" rIns="91425" bIns="45700" anchor="t" anchorCtr="0">
            <a:spAutoFit/>
          </a:bodyPr>
          <a:lstStyle/>
          <a:p>
            <a:pPr marL="457200" marR="0" lvl="0" indent="-342900" algn="just" rtl="0">
              <a:lnSpc>
                <a:spcPct val="115000"/>
              </a:lnSpc>
              <a:spcBef>
                <a:spcPts val="0"/>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Previous Medical History:</a:t>
            </a:r>
          </a:p>
          <a:p>
            <a:pPr marL="457200" marR="0" lvl="0" indent="-342900" algn="just" rtl="0">
              <a:lnSpc>
                <a:spcPct val="115000"/>
              </a:lnSpc>
              <a:spcBef>
                <a:spcPts val="0"/>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papillary thyroid carcinoma     </a:t>
            </a:r>
            <a:endParaRPr sz="1800" b="1" i="0" u="none" strike="noStrike" cap="none" dirty="0">
              <a:solidFill>
                <a:schemeClr val="dk1"/>
              </a:solidFill>
              <a:latin typeface="Arial"/>
              <a:ea typeface="Arial"/>
              <a:cs typeface="Arial"/>
              <a:sym typeface="Arial"/>
            </a:endParaRPr>
          </a:p>
          <a:p>
            <a:pPr marL="457200" marR="0" lvl="0" indent="457200" algn="just" rtl="0">
              <a:lnSpc>
                <a:spcPct val="115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Total Thyroidectomy on </a:t>
            </a:r>
            <a:r>
              <a:rPr lang="en-US" sz="1800" b="0" i="0" u="none" strike="noStrike" cap="none" dirty="0" err="1">
                <a:solidFill>
                  <a:schemeClr val="dk1"/>
                </a:solidFill>
                <a:latin typeface="Arial"/>
                <a:ea typeface="Arial"/>
                <a:cs typeface="Arial"/>
                <a:sym typeface="Arial"/>
              </a:rPr>
              <a:t>july</a:t>
            </a:r>
            <a:r>
              <a:rPr lang="en-US" sz="1800" b="0" i="0" u="none" strike="noStrike" cap="none" dirty="0">
                <a:solidFill>
                  <a:schemeClr val="dk1"/>
                </a:solidFill>
                <a:latin typeface="Arial"/>
                <a:ea typeface="Arial"/>
                <a:cs typeface="Arial"/>
                <a:sym typeface="Arial"/>
              </a:rPr>
              <a:t> 2019 + </a:t>
            </a:r>
            <a:r>
              <a:rPr lang="en-US" sz="1800" b="0" i="0" u="none" strike="noStrike" cap="none" dirty="0" err="1">
                <a:solidFill>
                  <a:schemeClr val="dk1"/>
                </a:solidFill>
                <a:latin typeface="Arial"/>
                <a:ea typeface="Arial"/>
                <a:cs typeface="Arial"/>
                <a:sym typeface="Arial"/>
              </a:rPr>
              <a:t>iodotherapy</a:t>
            </a:r>
            <a:r>
              <a:rPr lang="en-US"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a:p>
            <a:pPr marL="457200" marR="0" lvl="0" indent="-342900" algn="just" rtl="0">
              <a:lnSpc>
                <a:spcPct val="115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Ex-smoker; social alcoholism</a:t>
            </a:r>
            <a:endParaRPr sz="1800" b="0" i="0" u="none" strike="noStrike" cap="none" dirty="0">
              <a:solidFill>
                <a:schemeClr val="dk1"/>
              </a:solidFill>
              <a:latin typeface="Arial"/>
              <a:ea typeface="Arial"/>
              <a:cs typeface="Arial"/>
              <a:sym typeface="Arial"/>
            </a:endParaRPr>
          </a:p>
          <a:p>
            <a:pPr marL="457200" marR="0" lvl="0" indent="-342900" algn="just" rtl="0">
              <a:lnSpc>
                <a:spcPct val="115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previous abdominal surgery</a:t>
            </a:r>
            <a:endParaRPr sz="1800" b="0" i="0" u="none" strike="noStrike" cap="none" dirty="0">
              <a:solidFill>
                <a:schemeClr val="dk1"/>
              </a:solidFill>
              <a:latin typeface="Arial"/>
              <a:ea typeface="Arial"/>
              <a:cs typeface="Arial"/>
              <a:sym typeface="Arial"/>
            </a:endParaRPr>
          </a:p>
          <a:p>
            <a:pPr marL="457200" marR="0" lvl="0" indent="-342900" algn="just" rtl="0">
              <a:lnSpc>
                <a:spcPct val="115000"/>
              </a:lnSpc>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family history of cancer </a:t>
            </a:r>
            <a:endParaRPr sz="1800" b="0" i="0" u="none" strike="noStrike" cap="none" dirty="0">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a:p>
            <a:pPr marL="457200" marR="0" lvl="0" indent="-381000" algn="just" rtl="0">
              <a:lnSpc>
                <a:spcPct val="115000"/>
              </a:lnSpc>
              <a:spcBef>
                <a:spcPts val="0"/>
              </a:spcBef>
              <a:spcAft>
                <a:spcPts val="0"/>
              </a:spcAft>
              <a:buClr>
                <a:schemeClr val="dk1"/>
              </a:buClr>
              <a:buSzPts val="2400"/>
              <a:buFont typeface="Arial"/>
              <a:buChar char="-"/>
            </a:pPr>
            <a:r>
              <a:rPr lang="en-US" sz="2000" b="1" i="0" u="none" strike="noStrike" cap="none" dirty="0">
                <a:solidFill>
                  <a:schemeClr val="dk1"/>
                </a:solidFill>
                <a:latin typeface="Arial"/>
                <a:ea typeface="Arial"/>
                <a:cs typeface="Arial"/>
                <a:sym typeface="Arial"/>
              </a:rPr>
              <a:t>Oct 2020: </a:t>
            </a:r>
            <a:r>
              <a:rPr lang="en-US" sz="2000" b="0" i="0" u="none" strike="noStrike" cap="none" dirty="0">
                <a:solidFill>
                  <a:schemeClr val="dk1"/>
                </a:solidFill>
                <a:latin typeface="Arial"/>
                <a:ea typeface="Arial"/>
                <a:cs typeface="Arial"/>
                <a:sym typeface="Arial"/>
              </a:rPr>
              <a:t>Abdominal pain     CT scan showed bulky retroperitoneal mass + </a:t>
            </a:r>
            <a:r>
              <a:rPr lang="en-US" sz="2000" b="0" i="0" u="none" strike="noStrike" cap="none" dirty="0" err="1">
                <a:solidFill>
                  <a:schemeClr val="dk1"/>
                </a:solidFill>
                <a:latin typeface="Arial"/>
                <a:ea typeface="Arial"/>
                <a:cs typeface="Arial"/>
                <a:sym typeface="Arial"/>
              </a:rPr>
              <a:t>inespecific</a:t>
            </a:r>
            <a:r>
              <a:rPr lang="en-US" sz="2000" b="0" i="0" u="none" strike="noStrike" cap="none" dirty="0">
                <a:solidFill>
                  <a:schemeClr val="dk1"/>
                </a:solidFill>
                <a:latin typeface="Arial"/>
                <a:ea typeface="Arial"/>
                <a:cs typeface="Arial"/>
                <a:sym typeface="Arial"/>
              </a:rPr>
              <a:t> hepatic nodule.</a:t>
            </a:r>
            <a:endParaRPr sz="2000" b="0" i="0" u="none" strike="noStrike" cap="none" dirty="0">
              <a:solidFill>
                <a:schemeClr val="dk1"/>
              </a:solidFill>
              <a:latin typeface="Arial"/>
              <a:ea typeface="Arial"/>
              <a:cs typeface="Arial"/>
              <a:sym typeface="Arial"/>
            </a:endParaRPr>
          </a:p>
          <a:p>
            <a:pPr marL="457200" marR="0" lvl="0" indent="-381000" algn="just" rtl="0">
              <a:lnSpc>
                <a:spcPct val="115000"/>
              </a:lnSpc>
              <a:spcBef>
                <a:spcPts val="0"/>
              </a:spcBef>
              <a:spcAft>
                <a:spcPts val="0"/>
              </a:spcAft>
              <a:buClr>
                <a:schemeClr val="dk1"/>
              </a:buClr>
              <a:buSzPts val="2400"/>
              <a:buFont typeface="Arial"/>
              <a:buChar char="-"/>
            </a:pPr>
            <a:r>
              <a:rPr lang="en-US" sz="2000" b="1" i="0" u="none" strike="noStrike" cap="none" dirty="0">
                <a:solidFill>
                  <a:schemeClr val="dk1"/>
                </a:solidFill>
                <a:latin typeface="Arial"/>
                <a:ea typeface="Arial"/>
                <a:cs typeface="Arial"/>
                <a:sym typeface="Arial"/>
              </a:rPr>
              <a:t>Dec 2020:</a:t>
            </a:r>
            <a:r>
              <a:rPr lang="en-US" sz="2000" b="0" i="0" u="none" strike="noStrike" cap="none" dirty="0">
                <a:solidFill>
                  <a:schemeClr val="dk1"/>
                </a:solidFill>
                <a:latin typeface="Arial"/>
                <a:ea typeface="Arial"/>
                <a:cs typeface="Arial"/>
                <a:sym typeface="Arial"/>
              </a:rPr>
              <a:t> Palpable abdominal mass measuring ~30 cm</a:t>
            </a:r>
            <a:endParaRPr sz="2000" b="0" i="0" u="none" strike="noStrike" cap="none" dirty="0">
              <a:solidFill>
                <a:schemeClr val="dk1"/>
              </a:solidFill>
              <a:latin typeface="Arial"/>
              <a:ea typeface="Arial"/>
              <a:cs typeface="Arial"/>
              <a:sym typeface="Arial"/>
            </a:endParaRPr>
          </a:p>
          <a:p>
            <a:pPr marL="457200" marR="0" lvl="0" indent="0" algn="just" rtl="0">
              <a:lnSpc>
                <a:spcPct val="115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               </a:t>
            </a:r>
            <a:r>
              <a:rPr lang="en-US" sz="2000" b="0" i="0" u="none" strike="noStrike" cap="none" dirty="0">
                <a:solidFill>
                  <a:schemeClr val="dk1"/>
                </a:solidFill>
                <a:latin typeface="Arial"/>
                <a:ea typeface="Arial"/>
                <a:cs typeface="Arial"/>
                <a:sym typeface="Arial"/>
              </a:rPr>
              <a:t>Chest CT with no evidence of disease</a:t>
            </a:r>
            <a:r>
              <a:rPr lang="en-US" sz="2400" b="0" i="0" u="none" strike="noStrike" cap="none" dirty="0">
                <a:solidFill>
                  <a:schemeClr val="dk1"/>
                </a:solidFill>
                <a:latin typeface="Arial"/>
                <a:ea typeface="Arial"/>
                <a:cs typeface="Arial"/>
                <a:sym typeface="Arial"/>
              </a:rPr>
              <a:t>.</a:t>
            </a:r>
            <a:endParaRPr lang="en-US" sz="2400" dirty="0">
              <a:solidFill>
                <a:schemeClr val="dk1"/>
              </a:solidFill>
            </a:endParaRPr>
          </a:p>
          <a:p>
            <a:pPr marL="457200" marR="0" lvl="0" indent="0" algn="ctr" rtl="0">
              <a:lnSpc>
                <a:spcPct val="115000"/>
              </a:lnSpc>
              <a:spcBef>
                <a:spcPts val="0"/>
              </a:spcBef>
              <a:spcAft>
                <a:spcPts val="0"/>
              </a:spcAft>
              <a:buClr>
                <a:srgbClr val="000000"/>
              </a:buClr>
              <a:buSzPts val="2400"/>
              <a:buFont typeface="Arial"/>
              <a:buNone/>
            </a:pPr>
            <a:r>
              <a:rPr lang="en-US" sz="2400" b="1" i="0" u="none" strike="noStrike" cap="none" dirty="0" err="1">
                <a:solidFill>
                  <a:schemeClr val="dk1"/>
                </a:solidFill>
                <a:latin typeface="Arial"/>
                <a:ea typeface="Arial"/>
                <a:cs typeface="Arial"/>
                <a:sym typeface="Arial"/>
              </a:rPr>
              <a:t>Percutaneus</a:t>
            </a:r>
            <a:r>
              <a:rPr lang="en-US" sz="2400" b="1" i="0" u="none" strike="noStrike" cap="none" dirty="0">
                <a:solidFill>
                  <a:schemeClr val="dk1"/>
                </a:solidFill>
                <a:latin typeface="Arial"/>
                <a:ea typeface="Arial"/>
                <a:cs typeface="Arial"/>
                <a:sym typeface="Arial"/>
              </a:rPr>
              <a:t> core Biopsy = High Grade </a:t>
            </a:r>
            <a:r>
              <a:rPr lang="en-US" sz="2400" b="1" i="0" u="none" strike="noStrike" cap="none" dirty="0" err="1">
                <a:solidFill>
                  <a:schemeClr val="dk1"/>
                </a:solidFill>
                <a:latin typeface="Arial"/>
                <a:ea typeface="Arial"/>
                <a:cs typeface="Arial"/>
                <a:sym typeface="Arial"/>
              </a:rPr>
              <a:t>Leiom</a:t>
            </a:r>
            <a:r>
              <a:rPr lang="en-US" sz="2400" b="1" dirty="0" err="1">
                <a:solidFill>
                  <a:schemeClr val="dk1"/>
                </a:solidFill>
              </a:rPr>
              <a:t>y</a:t>
            </a:r>
            <a:r>
              <a:rPr lang="en-US" sz="2400" b="1" i="0" u="none" strike="noStrike" cap="none" dirty="0" err="1">
                <a:solidFill>
                  <a:schemeClr val="dk1"/>
                </a:solidFill>
                <a:latin typeface="Arial"/>
                <a:ea typeface="Arial"/>
                <a:cs typeface="Arial"/>
                <a:sym typeface="Arial"/>
              </a:rPr>
              <a:t>osarcoma</a:t>
            </a:r>
            <a:endParaRPr sz="2400" b="1" i="0" u="none" strike="noStrike" cap="none" dirty="0">
              <a:solidFill>
                <a:schemeClr val="dk1"/>
              </a:solidFill>
              <a:latin typeface="Arial"/>
              <a:ea typeface="Arial"/>
              <a:cs typeface="Arial"/>
              <a:sym typeface="Arial"/>
            </a:endParaRPr>
          </a:p>
        </p:txBody>
      </p:sp>
      <p:sp>
        <p:nvSpPr>
          <p:cNvPr id="57" name="Google Shape;57;p2"/>
          <p:cNvSpPr txBox="1"/>
          <p:nvPr/>
        </p:nvSpPr>
        <p:spPr>
          <a:xfrm>
            <a:off x="3381710" y="260650"/>
            <a:ext cx="5619300" cy="4617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a:ea typeface="Arial"/>
                <a:cs typeface="Arial"/>
                <a:sym typeface="Arial"/>
              </a:rPr>
              <a:t>67 </a:t>
            </a:r>
            <a:r>
              <a:rPr lang="en-US" sz="2400" b="1" i="0" u="none" strike="noStrike" cap="none" dirty="0" err="1">
                <a:solidFill>
                  <a:schemeClr val="dk1"/>
                </a:solidFill>
                <a:latin typeface="Arial"/>
                <a:ea typeface="Arial"/>
                <a:cs typeface="Arial"/>
                <a:sym typeface="Arial"/>
              </a:rPr>
              <a:t>yo</a:t>
            </a:r>
            <a:r>
              <a:rPr lang="en-US" sz="2400" b="1" i="0" u="none" strike="noStrike" cap="none" dirty="0">
                <a:solidFill>
                  <a:schemeClr val="dk1"/>
                </a:solidFill>
                <a:latin typeface="Arial"/>
                <a:ea typeface="Arial"/>
                <a:cs typeface="Arial"/>
                <a:sym typeface="Arial"/>
              </a:rPr>
              <a:t>, female,  ECOG 0</a:t>
            </a:r>
            <a:endParaRPr sz="2400" b="1" i="0" u="none" strike="noStrike" cap="none" dirty="0">
              <a:solidFill>
                <a:schemeClr val="dk1"/>
              </a:solidFill>
              <a:latin typeface="Arial"/>
              <a:ea typeface="Arial"/>
              <a:cs typeface="Arial"/>
              <a:sym typeface="Arial"/>
            </a:endParaRPr>
          </a:p>
        </p:txBody>
      </p:sp>
      <p:sp>
        <p:nvSpPr>
          <p:cNvPr id="58" name="Google Shape;58;p2"/>
          <p:cNvSpPr txBox="1"/>
          <p:nvPr/>
        </p:nvSpPr>
        <p:spPr>
          <a:xfrm>
            <a:off x="12925" y="6499976"/>
            <a:ext cx="9144000" cy="390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34638"/>
                </a:solidFill>
                <a:latin typeface="Calibri"/>
                <a:ea typeface="Calibri"/>
                <a:cs typeface="Calibri"/>
                <a:sym typeface="Calibri"/>
              </a:rPr>
              <a:t>SELNET Virtual MDT Board  </a:t>
            </a:r>
            <a:r>
              <a:rPr lang="en-US" sz="1400" b="1" i="0" u="none" strike="noStrike" cap="none">
                <a:solidFill>
                  <a:srgbClr val="034638"/>
                </a:solidFill>
                <a:latin typeface="Calibri"/>
                <a:ea typeface="Calibri"/>
                <a:cs typeface="Calibri"/>
                <a:sym typeface="Calibri"/>
              </a:rPr>
              <a:t>                                                                                                                            São Paulo, 27th May 2021</a:t>
            </a:r>
            <a:endParaRPr sz="1400" b="1" i="0" u="none" strike="noStrike" cap="none">
              <a:solidFill>
                <a:srgbClr val="034638"/>
              </a:solidFill>
              <a:latin typeface="Calibri"/>
              <a:ea typeface="Calibri"/>
              <a:cs typeface="Calibri"/>
              <a:sym typeface="Calibri"/>
            </a:endParaRPr>
          </a:p>
        </p:txBody>
      </p:sp>
      <p:sp>
        <p:nvSpPr>
          <p:cNvPr id="59" name="Google Shape;59;p2"/>
          <p:cNvSpPr/>
          <p:nvPr/>
        </p:nvSpPr>
        <p:spPr>
          <a:xfrm>
            <a:off x="637625" y="1318700"/>
            <a:ext cx="7879500" cy="16845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a:off x="1278850" y="1879726"/>
            <a:ext cx="228300" cy="152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4984992" y="3570957"/>
            <a:ext cx="369600" cy="2283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2" name="Google Shape;62;p2"/>
          <p:cNvCxnSpPr/>
          <p:nvPr/>
        </p:nvCxnSpPr>
        <p:spPr>
          <a:xfrm rot="10800000" flipH="1">
            <a:off x="-57975" y="6513913"/>
            <a:ext cx="9336000" cy="7800"/>
          </a:xfrm>
          <a:prstGeom prst="straightConnector1">
            <a:avLst/>
          </a:prstGeom>
          <a:noFill/>
          <a:ln w="19050" cap="flat" cmpd="sng">
            <a:solidFill>
              <a:srgbClr val="006600"/>
            </a:solidFill>
            <a:prstDash val="solid"/>
            <a:round/>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E0D4FE-DCB6-4075-B68E-E8313FF4D446}"/>
              </a:ext>
            </a:extLst>
          </p:cNvPr>
          <p:cNvSpPr>
            <a:spLocks noGrp="1"/>
          </p:cNvSpPr>
          <p:nvPr>
            <p:ph type="title"/>
          </p:nvPr>
        </p:nvSpPr>
        <p:spPr>
          <a:xfrm>
            <a:off x="424832" y="1116210"/>
            <a:ext cx="8229600" cy="1143000"/>
          </a:xfrm>
        </p:spPr>
        <p:txBody>
          <a:bodyPr/>
          <a:lstStyle/>
          <a:p>
            <a:r>
              <a:rPr lang="pt-BR" dirty="0" err="1"/>
              <a:t>Questions</a:t>
            </a:r>
            <a:r>
              <a:rPr lang="pt-BR" dirty="0"/>
              <a:t>:</a:t>
            </a:r>
          </a:p>
        </p:txBody>
      </p:sp>
      <p:sp>
        <p:nvSpPr>
          <p:cNvPr id="3" name="Espaço Reservado para Conteúdo 2">
            <a:extLst>
              <a:ext uri="{FF2B5EF4-FFF2-40B4-BE49-F238E27FC236}">
                <a16:creationId xmlns:a16="http://schemas.microsoft.com/office/drawing/2014/main" id="{1F3130D9-EDE5-4110-BCD4-E137B65D5A3E}"/>
              </a:ext>
            </a:extLst>
          </p:cNvPr>
          <p:cNvSpPr>
            <a:spLocks noGrp="1"/>
          </p:cNvSpPr>
          <p:nvPr>
            <p:ph idx="1"/>
          </p:nvPr>
        </p:nvSpPr>
        <p:spPr>
          <a:xfrm>
            <a:off x="408648" y="2255655"/>
            <a:ext cx="8229600" cy="4525963"/>
          </a:xfrm>
        </p:spPr>
        <p:txBody>
          <a:bodyPr/>
          <a:lstStyle/>
          <a:p>
            <a:r>
              <a:rPr lang="pt-BR" dirty="0"/>
              <a:t>Local </a:t>
            </a:r>
            <a:r>
              <a:rPr lang="pt-BR" dirty="0" err="1"/>
              <a:t>treatment</a:t>
            </a:r>
            <a:r>
              <a:rPr lang="pt-BR" dirty="0"/>
              <a:t>   X  </a:t>
            </a:r>
            <a:r>
              <a:rPr lang="pt-BR" dirty="0" err="1"/>
              <a:t>Systemic</a:t>
            </a:r>
            <a:r>
              <a:rPr lang="pt-BR" dirty="0"/>
              <a:t> </a:t>
            </a:r>
            <a:r>
              <a:rPr lang="pt-BR" dirty="0" err="1"/>
              <a:t>therapy</a:t>
            </a:r>
            <a:r>
              <a:rPr lang="pt-BR" dirty="0"/>
              <a:t>?</a:t>
            </a:r>
          </a:p>
          <a:p>
            <a:endParaRPr lang="pt-BR" dirty="0"/>
          </a:p>
          <a:p>
            <a:endParaRPr lang="pt-BR" dirty="0"/>
          </a:p>
          <a:p>
            <a:endParaRPr lang="pt-BR" dirty="0"/>
          </a:p>
        </p:txBody>
      </p:sp>
      <p:sp>
        <p:nvSpPr>
          <p:cNvPr id="4" name="Retângulo 3"/>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73442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230779" y="1151554"/>
            <a:ext cx="8520600" cy="615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t-BR" b="1" dirty="0">
                <a:latin typeface="Calibri"/>
                <a:ea typeface="Calibri"/>
                <a:cs typeface="Calibri"/>
                <a:sym typeface="Calibri"/>
              </a:rPr>
              <a:t>ID: Male, 46 </a:t>
            </a:r>
            <a:r>
              <a:rPr lang="pt-BR" b="1" dirty="0" err="1">
                <a:latin typeface="Calibri"/>
                <a:ea typeface="Calibri"/>
                <a:cs typeface="Calibri"/>
                <a:sym typeface="Calibri"/>
              </a:rPr>
              <a:t>yo</a:t>
            </a:r>
            <a:r>
              <a:rPr lang="pt-BR" b="1" dirty="0">
                <a:latin typeface="Calibri"/>
                <a:ea typeface="Calibri"/>
                <a:cs typeface="Calibri"/>
                <a:sym typeface="Calibri"/>
              </a:rPr>
              <a:t>, </a:t>
            </a:r>
            <a:r>
              <a:rPr lang="pt-BR" b="1" dirty="0" err="1">
                <a:latin typeface="Calibri"/>
                <a:ea typeface="Calibri"/>
                <a:cs typeface="Calibri"/>
                <a:sym typeface="Calibri"/>
              </a:rPr>
              <a:t>from</a:t>
            </a:r>
            <a:r>
              <a:rPr lang="pt-BR" b="1" dirty="0">
                <a:latin typeface="Calibri"/>
                <a:ea typeface="Calibri"/>
                <a:cs typeface="Calibri"/>
                <a:sym typeface="Calibri"/>
              </a:rPr>
              <a:t> São Paulo</a:t>
            </a:r>
            <a:endParaRPr b="1" dirty="0">
              <a:latin typeface="Calibri"/>
              <a:ea typeface="Calibri"/>
              <a:cs typeface="Calibri"/>
              <a:sym typeface="Calibri"/>
            </a:endParaRPr>
          </a:p>
          <a:p>
            <a:pPr marL="0" lvl="0" indent="0" algn="l" rtl="0">
              <a:spcBef>
                <a:spcPts val="1200"/>
              </a:spcBef>
              <a:spcAft>
                <a:spcPts val="0"/>
              </a:spcAft>
              <a:buNone/>
            </a:pPr>
            <a:r>
              <a:rPr lang="pt-BR" b="1" dirty="0">
                <a:latin typeface="Calibri"/>
                <a:ea typeface="Calibri"/>
                <a:cs typeface="Calibri"/>
                <a:sym typeface="Calibri"/>
              </a:rPr>
              <a:t>Medical </a:t>
            </a:r>
            <a:r>
              <a:rPr lang="pt-BR" b="1" dirty="0" err="1">
                <a:latin typeface="Calibri"/>
                <a:ea typeface="Calibri"/>
                <a:cs typeface="Calibri"/>
                <a:sym typeface="Calibri"/>
              </a:rPr>
              <a:t>History</a:t>
            </a:r>
            <a:endParaRPr b="1" dirty="0">
              <a:latin typeface="Calibri"/>
              <a:ea typeface="Calibri"/>
              <a:cs typeface="Calibri"/>
              <a:sym typeface="Calibri"/>
            </a:endParaRPr>
          </a:p>
          <a:p>
            <a:pPr marL="457200" lvl="0" indent="-308610" algn="l" rtl="0">
              <a:lnSpc>
                <a:spcPct val="150000"/>
              </a:lnSpc>
              <a:spcBef>
                <a:spcPts val="1200"/>
              </a:spcBef>
              <a:spcAft>
                <a:spcPts val="0"/>
              </a:spcAft>
              <a:buSzPct val="100000"/>
              <a:buFont typeface="Calibri"/>
              <a:buChar char="-"/>
            </a:pPr>
            <a:r>
              <a:rPr lang="pt-BR" dirty="0">
                <a:latin typeface="Calibri"/>
                <a:ea typeface="Calibri"/>
                <a:cs typeface="Calibri"/>
                <a:sym typeface="Calibri"/>
              </a:rPr>
              <a:t>2008: </a:t>
            </a:r>
            <a:r>
              <a:rPr lang="pt-BR" dirty="0" err="1">
                <a:latin typeface="Calibri"/>
                <a:ea typeface="Calibri"/>
                <a:cs typeface="Calibri"/>
                <a:sym typeface="Calibri"/>
              </a:rPr>
              <a:t>patient</a:t>
            </a:r>
            <a:r>
              <a:rPr lang="pt-BR" dirty="0">
                <a:latin typeface="Calibri"/>
                <a:ea typeface="Calibri"/>
                <a:cs typeface="Calibri"/>
                <a:sym typeface="Calibri"/>
              </a:rPr>
              <a:t> </a:t>
            </a:r>
            <a:r>
              <a:rPr lang="pt-BR" dirty="0" err="1">
                <a:latin typeface="Calibri"/>
                <a:ea typeface="Calibri"/>
                <a:cs typeface="Calibri"/>
                <a:sym typeface="Calibri"/>
              </a:rPr>
              <a:t>presented</a:t>
            </a:r>
            <a:r>
              <a:rPr lang="pt-BR" dirty="0">
                <a:latin typeface="Calibri"/>
                <a:ea typeface="Calibri"/>
                <a:cs typeface="Calibri"/>
                <a:sym typeface="Calibri"/>
              </a:rPr>
              <a:t> </a:t>
            </a:r>
            <a:r>
              <a:rPr lang="pt-BR" dirty="0" err="1">
                <a:latin typeface="Calibri"/>
                <a:ea typeface="Calibri"/>
                <a:cs typeface="Calibri"/>
                <a:sym typeface="Calibri"/>
              </a:rPr>
              <a:t>with</a:t>
            </a:r>
            <a:r>
              <a:rPr lang="pt-BR" dirty="0">
                <a:latin typeface="Calibri"/>
                <a:ea typeface="Calibri"/>
                <a:cs typeface="Calibri"/>
                <a:sym typeface="Calibri"/>
              </a:rPr>
              <a:t> </a:t>
            </a:r>
            <a:r>
              <a:rPr lang="pt-BR" dirty="0" err="1">
                <a:latin typeface="Calibri"/>
                <a:ea typeface="Calibri"/>
                <a:cs typeface="Calibri"/>
                <a:sym typeface="Calibri"/>
              </a:rPr>
              <a:t>pain</a:t>
            </a:r>
            <a:r>
              <a:rPr lang="pt-BR" dirty="0">
                <a:latin typeface="Calibri"/>
                <a:ea typeface="Calibri"/>
                <a:cs typeface="Calibri"/>
                <a:sym typeface="Calibri"/>
              </a:rPr>
              <a:t> </a:t>
            </a:r>
            <a:r>
              <a:rPr lang="pt-BR" dirty="0" err="1">
                <a:latin typeface="Calibri"/>
                <a:ea typeface="Calibri"/>
                <a:cs typeface="Calibri"/>
                <a:sym typeface="Calibri"/>
              </a:rPr>
              <a:t>and</a:t>
            </a:r>
            <a:r>
              <a:rPr lang="pt-BR" dirty="0">
                <a:latin typeface="Calibri"/>
                <a:ea typeface="Calibri"/>
                <a:cs typeface="Calibri"/>
                <a:sym typeface="Calibri"/>
              </a:rPr>
              <a:t> </a:t>
            </a:r>
            <a:r>
              <a:rPr lang="pt-BR" dirty="0" err="1">
                <a:latin typeface="Calibri"/>
                <a:ea typeface="Calibri"/>
                <a:cs typeface="Calibri"/>
                <a:sym typeface="Calibri"/>
              </a:rPr>
              <a:t>swelling</a:t>
            </a:r>
            <a:r>
              <a:rPr lang="pt-BR" dirty="0">
                <a:latin typeface="Calibri"/>
                <a:ea typeface="Calibri"/>
                <a:cs typeface="Calibri"/>
                <a:sym typeface="Calibri"/>
              </a:rPr>
              <a:t> in </a:t>
            </a:r>
            <a:r>
              <a:rPr lang="pt-BR" dirty="0" err="1">
                <a:latin typeface="Calibri"/>
                <a:ea typeface="Calibri"/>
                <a:cs typeface="Calibri"/>
                <a:sym typeface="Calibri"/>
              </a:rPr>
              <a:t>the</a:t>
            </a:r>
            <a:r>
              <a:rPr lang="pt-BR" dirty="0">
                <a:latin typeface="Calibri"/>
                <a:ea typeface="Calibri"/>
                <a:cs typeface="Calibri"/>
                <a:sym typeface="Calibri"/>
              </a:rPr>
              <a:t> </a:t>
            </a:r>
            <a:r>
              <a:rPr lang="pt-BR" dirty="0" err="1">
                <a:latin typeface="Calibri"/>
                <a:ea typeface="Calibri"/>
                <a:cs typeface="Calibri"/>
                <a:sym typeface="Calibri"/>
              </a:rPr>
              <a:t>left</a:t>
            </a:r>
            <a:r>
              <a:rPr lang="pt-BR" dirty="0">
                <a:latin typeface="Calibri"/>
                <a:ea typeface="Calibri"/>
                <a:cs typeface="Calibri"/>
                <a:sym typeface="Calibri"/>
              </a:rPr>
              <a:t> </a:t>
            </a:r>
            <a:r>
              <a:rPr lang="pt-BR" dirty="0" err="1">
                <a:latin typeface="Calibri"/>
                <a:ea typeface="Calibri"/>
                <a:cs typeface="Calibri"/>
                <a:sym typeface="Calibri"/>
              </a:rPr>
              <a:t>thigh</a:t>
            </a:r>
            <a:r>
              <a:rPr lang="pt-BR" dirty="0">
                <a:latin typeface="Calibri"/>
                <a:ea typeface="Calibri"/>
                <a:cs typeface="Calibri"/>
                <a:sym typeface="Calibri"/>
              </a:rPr>
              <a:t>. MRI </a:t>
            </a:r>
            <a:r>
              <a:rPr lang="pt-BR" dirty="0" err="1">
                <a:latin typeface="Calibri"/>
                <a:ea typeface="Calibri"/>
                <a:cs typeface="Calibri"/>
                <a:sym typeface="Calibri"/>
              </a:rPr>
              <a:t>showed</a:t>
            </a:r>
            <a:r>
              <a:rPr lang="pt-BR" dirty="0">
                <a:latin typeface="Calibri"/>
                <a:ea typeface="Calibri"/>
                <a:cs typeface="Calibri"/>
                <a:sym typeface="Calibri"/>
              </a:rPr>
              <a:t> a 3.4 x 3.8-cm </a:t>
            </a:r>
            <a:r>
              <a:rPr lang="pt-BR" dirty="0" err="1">
                <a:latin typeface="Calibri"/>
                <a:ea typeface="Calibri"/>
                <a:cs typeface="Calibri"/>
                <a:sym typeface="Calibri"/>
              </a:rPr>
              <a:t>mass</a:t>
            </a:r>
            <a:r>
              <a:rPr lang="pt-BR" dirty="0">
                <a:latin typeface="Calibri"/>
                <a:ea typeface="Calibri"/>
                <a:cs typeface="Calibri"/>
                <a:sym typeface="Calibri"/>
              </a:rPr>
              <a:t> in </a:t>
            </a:r>
            <a:r>
              <a:rPr lang="pt-BR" dirty="0" err="1">
                <a:latin typeface="Calibri"/>
                <a:ea typeface="Calibri"/>
                <a:cs typeface="Calibri"/>
                <a:sym typeface="Calibri"/>
              </a:rPr>
              <a:t>the</a:t>
            </a:r>
            <a:r>
              <a:rPr lang="pt-BR" dirty="0">
                <a:latin typeface="Calibri"/>
                <a:ea typeface="Calibri"/>
                <a:cs typeface="Calibri"/>
                <a:sym typeface="Calibri"/>
              </a:rPr>
              <a:t> </a:t>
            </a:r>
            <a:r>
              <a:rPr lang="pt-BR" dirty="0" err="1">
                <a:latin typeface="Calibri"/>
                <a:ea typeface="Calibri"/>
                <a:cs typeface="Calibri"/>
                <a:sym typeface="Calibri"/>
              </a:rPr>
              <a:t>deep</a:t>
            </a:r>
            <a:r>
              <a:rPr lang="pt-BR" dirty="0">
                <a:latin typeface="Calibri"/>
                <a:ea typeface="Calibri"/>
                <a:cs typeface="Calibri"/>
                <a:sym typeface="Calibri"/>
              </a:rPr>
              <a:t> soft </a:t>
            </a:r>
            <a:r>
              <a:rPr lang="pt-BR" dirty="0" err="1">
                <a:latin typeface="Calibri"/>
                <a:ea typeface="Calibri"/>
                <a:cs typeface="Calibri"/>
                <a:sym typeface="Calibri"/>
              </a:rPr>
              <a:t>tissues</a:t>
            </a:r>
            <a:r>
              <a:rPr lang="pt-BR" dirty="0">
                <a:latin typeface="Calibri"/>
                <a:ea typeface="Calibri"/>
                <a:cs typeface="Calibri"/>
                <a:sym typeface="Calibri"/>
              </a:rPr>
              <a:t> </a:t>
            </a:r>
            <a:r>
              <a:rPr lang="pt-BR" dirty="0" err="1">
                <a:latin typeface="Calibri"/>
                <a:ea typeface="Calibri"/>
                <a:cs typeface="Calibri"/>
                <a:sym typeface="Calibri"/>
              </a:rPr>
              <a:t>of</a:t>
            </a:r>
            <a:r>
              <a:rPr lang="pt-BR" dirty="0">
                <a:latin typeface="Calibri"/>
                <a:ea typeface="Calibri"/>
                <a:cs typeface="Calibri"/>
                <a:sym typeface="Calibri"/>
              </a:rPr>
              <a:t> </a:t>
            </a:r>
            <a:r>
              <a:rPr lang="pt-BR" dirty="0" err="1">
                <a:latin typeface="Calibri"/>
                <a:ea typeface="Calibri"/>
                <a:cs typeface="Calibri"/>
                <a:sym typeface="Calibri"/>
              </a:rPr>
              <a:t>his</a:t>
            </a:r>
            <a:r>
              <a:rPr lang="pt-BR" dirty="0">
                <a:latin typeface="Calibri"/>
                <a:ea typeface="Calibri"/>
                <a:cs typeface="Calibri"/>
                <a:sym typeface="Calibri"/>
              </a:rPr>
              <a:t> </a:t>
            </a:r>
            <a:r>
              <a:rPr lang="pt-BR" dirty="0" err="1">
                <a:latin typeface="Calibri"/>
                <a:ea typeface="Calibri"/>
                <a:cs typeface="Calibri"/>
                <a:sym typeface="Calibri"/>
              </a:rPr>
              <a:t>left</a:t>
            </a:r>
            <a:r>
              <a:rPr lang="pt-BR" dirty="0">
                <a:latin typeface="Calibri"/>
                <a:ea typeface="Calibri"/>
                <a:cs typeface="Calibri"/>
                <a:sym typeface="Calibri"/>
              </a:rPr>
              <a:t> </a:t>
            </a:r>
            <a:r>
              <a:rPr lang="pt-BR" dirty="0" err="1">
                <a:latin typeface="Calibri"/>
                <a:ea typeface="Calibri"/>
                <a:cs typeface="Calibri"/>
                <a:sym typeface="Calibri"/>
              </a:rPr>
              <a:t>thigh</a:t>
            </a:r>
            <a:r>
              <a:rPr lang="pt-BR" dirty="0">
                <a:latin typeface="Calibri"/>
                <a:ea typeface="Calibri"/>
                <a:cs typeface="Calibri"/>
                <a:sym typeface="Calibri"/>
              </a:rPr>
              <a:t>.</a:t>
            </a:r>
            <a:endParaRPr dirty="0">
              <a:latin typeface="Calibri"/>
              <a:ea typeface="Calibri"/>
              <a:cs typeface="Calibri"/>
              <a:sym typeface="Calibri"/>
            </a:endParaRPr>
          </a:p>
          <a:p>
            <a:pPr marL="457200" lvl="0" indent="-308610" algn="l" rtl="0">
              <a:lnSpc>
                <a:spcPct val="150000"/>
              </a:lnSpc>
              <a:spcBef>
                <a:spcPts val="0"/>
              </a:spcBef>
              <a:spcAft>
                <a:spcPts val="0"/>
              </a:spcAft>
              <a:buSzPct val="100000"/>
              <a:buFont typeface="Calibri"/>
              <a:buChar char="-"/>
            </a:pPr>
            <a:r>
              <a:rPr lang="pt-BR" dirty="0">
                <a:latin typeface="Calibri"/>
                <a:ea typeface="Calibri"/>
                <a:cs typeface="Calibri"/>
                <a:sym typeface="Calibri"/>
              </a:rPr>
              <a:t>2009: </a:t>
            </a:r>
            <a:r>
              <a:rPr lang="pt-BR" dirty="0" err="1">
                <a:latin typeface="Calibri"/>
                <a:ea typeface="Calibri"/>
                <a:cs typeface="Calibri"/>
                <a:sym typeface="Calibri"/>
              </a:rPr>
              <a:t>ressection</a:t>
            </a:r>
            <a:r>
              <a:rPr lang="pt-BR" dirty="0">
                <a:latin typeface="Calibri"/>
                <a:ea typeface="Calibri"/>
                <a:cs typeface="Calibri"/>
                <a:sym typeface="Calibri"/>
              </a:rPr>
              <a:t> </a:t>
            </a:r>
            <a:r>
              <a:rPr lang="pt-BR" dirty="0" err="1">
                <a:latin typeface="Calibri"/>
                <a:ea typeface="Calibri"/>
                <a:cs typeface="Calibri"/>
                <a:sym typeface="Calibri"/>
              </a:rPr>
              <a:t>of</a:t>
            </a:r>
            <a:r>
              <a:rPr lang="pt-BR" dirty="0">
                <a:latin typeface="Calibri"/>
                <a:ea typeface="Calibri"/>
                <a:cs typeface="Calibri"/>
                <a:sym typeface="Calibri"/>
              </a:rPr>
              <a:t> </a:t>
            </a:r>
            <a:r>
              <a:rPr lang="pt-BR" dirty="0" err="1">
                <a:latin typeface="Calibri"/>
                <a:ea typeface="Calibri"/>
                <a:cs typeface="Calibri"/>
                <a:sym typeface="Calibri"/>
              </a:rPr>
              <a:t>the</a:t>
            </a:r>
            <a:r>
              <a:rPr lang="pt-BR" dirty="0">
                <a:latin typeface="Calibri"/>
                <a:ea typeface="Calibri"/>
                <a:cs typeface="Calibri"/>
                <a:sym typeface="Calibri"/>
              </a:rPr>
              <a:t> </a:t>
            </a:r>
            <a:r>
              <a:rPr lang="pt-BR" dirty="0" err="1">
                <a:latin typeface="Calibri"/>
                <a:ea typeface="Calibri"/>
                <a:cs typeface="Calibri"/>
                <a:sym typeface="Calibri"/>
              </a:rPr>
              <a:t>lesion</a:t>
            </a:r>
            <a:r>
              <a:rPr lang="pt-BR" dirty="0">
                <a:latin typeface="Calibri"/>
                <a:ea typeface="Calibri"/>
                <a:cs typeface="Calibri"/>
                <a:sym typeface="Calibri"/>
              </a:rPr>
              <a:t>. </a:t>
            </a:r>
            <a:r>
              <a:rPr lang="pt-BR" dirty="0" err="1">
                <a:latin typeface="Calibri"/>
                <a:ea typeface="Calibri"/>
                <a:cs typeface="Calibri"/>
                <a:sym typeface="Calibri"/>
              </a:rPr>
              <a:t>Pathologic</a:t>
            </a:r>
            <a:r>
              <a:rPr lang="pt-BR" dirty="0">
                <a:latin typeface="Calibri"/>
                <a:ea typeface="Calibri"/>
                <a:cs typeface="Calibri"/>
                <a:sym typeface="Calibri"/>
              </a:rPr>
              <a:t> </a:t>
            </a:r>
            <a:r>
              <a:rPr lang="pt-BR" dirty="0" err="1">
                <a:latin typeface="Calibri"/>
                <a:ea typeface="Calibri"/>
                <a:cs typeface="Calibri"/>
                <a:sym typeface="Calibri"/>
              </a:rPr>
              <a:t>report</a:t>
            </a:r>
            <a:r>
              <a:rPr lang="pt-BR" dirty="0">
                <a:latin typeface="Calibri"/>
                <a:ea typeface="Calibri"/>
                <a:cs typeface="Calibri"/>
                <a:sym typeface="Calibri"/>
              </a:rPr>
              <a:t>: </a:t>
            </a:r>
            <a:r>
              <a:rPr lang="pt-BR" dirty="0" err="1">
                <a:latin typeface="Calibri"/>
                <a:ea typeface="Calibri"/>
                <a:cs typeface="Calibri"/>
                <a:sym typeface="Calibri"/>
              </a:rPr>
              <a:t>Endovascular</a:t>
            </a:r>
            <a:r>
              <a:rPr lang="pt-BR" dirty="0">
                <a:latin typeface="Calibri"/>
                <a:ea typeface="Calibri"/>
                <a:cs typeface="Calibri"/>
                <a:sym typeface="Calibri"/>
              </a:rPr>
              <a:t> </a:t>
            </a:r>
            <a:r>
              <a:rPr lang="pt-BR" dirty="0" err="1">
                <a:latin typeface="Calibri"/>
                <a:ea typeface="Calibri"/>
                <a:cs typeface="Calibri"/>
                <a:sym typeface="Calibri"/>
              </a:rPr>
              <a:t>papillary</a:t>
            </a:r>
            <a:r>
              <a:rPr lang="pt-BR" dirty="0">
                <a:latin typeface="Calibri"/>
                <a:ea typeface="Calibri"/>
                <a:cs typeface="Calibri"/>
                <a:sym typeface="Calibri"/>
              </a:rPr>
              <a:t> </a:t>
            </a:r>
            <a:r>
              <a:rPr lang="pt-BR" dirty="0" err="1">
                <a:latin typeface="Calibri"/>
                <a:ea typeface="Calibri"/>
                <a:cs typeface="Calibri"/>
                <a:sym typeface="Calibri"/>
              </a:rPr>
              <a:t>angioendothelioma</a:t>
            </a:r>
            <a:r>
              <a:rPr lang="pt-BR" dirty="0">
                <a:latin typeface="Calibri"/>
                <a:ea typeface="Calibri"/>
                <a:cs typeface="Calibri"/>
                <a:sym typeface="Calibri"/>
              </a:rPr>
              <a:t> (</a:t>
            </a:r>
            <a:r>
              <a:rPr lang="pt-BR" dirty="0" err="1">
                <a:latin typeface="Calibri"/>
                <a:ea typeface="Calibri"/>
                <a:cs typeface="Calibri"/>
                <a:sym typeface="Calibri"/>
              </a:rPr>
              <a:t>Dabska</a:t>
            </a:r>
            <a:r>
              <a:rPr lang="pt-BR" dirty="0">
                <a:latin typeface="Calibri"/>
                <a:ea typeface="Calibri"/>
                <a:cs typeface="Calibri"/>
                <a:sym typeface="Calibri"/>
              </a:rPr>
              <a:t> tumor). Negative </a:t>
            </a:r>
            <a:r>
              <a:rPr lang="pt-BR" dirty="0" err="1">
                <a:latin typeface="Calibri"/>
                <a:ea typeface="Calibri"/>
                <a:cs typeface="Calibri"/>
                <a:sym typeface="Calibri"/>
              </a:rPr>
              <a:t>surgical</a:t>
            </a:r>
            <a:r>
              <a:rPr lang="pt-BR" dirty="0">
                <a:latin typeface="Calibri"/>
                <a:ea typeface="Calibri"/>
                <a:cs typeface="Calibri"/>
                <a:sym typeface="Calibri"/>
              </a:rPr>
              <a:t> </a:t>
            </a:r>
            <a:r>
              <a:rPr lang="pt-BR" dirty="0" err="1">
                <a:latin typeface="Calibri"/>
                <a:ea typeface="Calibri"/>
                <a:cs typeface="Calibri"/>
                <a:sym typeface="Calibri"/>
              </a:rPr>
              <a:t>margins</a:t>
            </a:r>
            <a:r>
              <a:rPr lang="pt-BR" dirty="0">
                <a:latin typeface="Calibri"/>
                <a:ea typeface="Calibri"/>
                <a:cs typeface="Calibri"/>
                <a:sym typeface="Calibri"/>
              </a:rPr>
              <a:t>. </a:t>
            </a:r>
            <a:endParaRPr dirty="0">
              <a:latin typeface="Calibri"/>
              <a:ea typeface="Calibri"/>
              <a:cs typeface="Calibri"/>
              <a:sym typeface="Calibri"/>
            </a:endParaRPr>
          </a:p>
          <a:p>
            <a:pPr marL="457200" lvl="0" indent="-308610" algn="l" rtl="0">
              <a:lnSpc>
                <a:spcPct val="150000"/>
              </a:lnSpc>
              <a:spcBef>
                <a:spcPts val="0"/>
              </a:spcBef>
              <a:spcAft>
                <a:spcPts val="0"/>
              </a:spcAft>
              <a:buSzPct val="100000"/>
              <a:buFont typeface="Calibri"/>
              <a:buChar char="-"/>
            </a:pPr>
            <a:r>
              <a:rPr lang="pt-BR" dirty="0">
                <a:latin typeface="Calibri"/>
                <a:ea typeface="Calibri"/>
                <a:cs typeface="Calibri"/>
                <a:sym typeface="Calibri"/>
              </a:rPr>
              <a:t>2010: local </a:t>
            </a:r>
            <a:r>
              <a:rPr lang="pt-BR" dirty="0" err="1">
                <a:latin typeface="Calibri"/>
                <a:ea typeface="Calibri"/>
                <a:cs typeface="Calibri"/>
                <a:sym typeface="Calibri"/>
              </a:rPr>
              <a:t>recurrence</a:t>
            </a:r>
            <a:r>
              <a:rPr lang="pt-BR" dirty="0">
                <a:latin typeface="Calibri"/>
                <a:ea typeface="Calibri"/>
                <a:cs typeface="Calibri"/>
                <a:sym typeface="Calibri"/>
              </a:rPr>
              <a:t> </a:t>
            </a:r>
            <a:r>
              <a:rPr lang="pt-BR" dirty="0" err="1">
                <a:latin typeface="Calibri"/>
                <a:ea typeface="Calibri"/>
                <a:cs typeface="Calibri"/>
                <a:sym typeface="Calibri"/>
              </a:rPr>
              <a:t>with</a:t>
            </a:r>
            <a:r>
              <a:rPr lang="pt-BR" dirty="0">
                <a:latin typeface="Calibri"/>
                <a:ea typeface="Calibri"/>
                <a:cs typeface="Calibri"/>
                <a:sym typeface="Calibri"/>
              </a:rPr>
              <a:t> </a:t>
            </a:r>
            <a:r>
              <a:rPr lang="pt-BR" dirty="0" err="1">
                <a:latin typeface="Calibri"/>
                <a:ea typeface="Calibri"/>
                <a:cs typeface="Calibri"/>
                <a:sym typeface="Calibri"/>
              </a:rPr>
              <a:t>painful</a:t>
            </a:r>
            <a:r>
              <a:rPr lang="pt-BR" dirty="0">
                <a:latin typeface="Calibri"/>
                <a:ea typeface="Calibri"/>
                <a:cs typeface="Calibri"/>
                <a:sym typeface="Calibri"/>
              </a:rPr>
              <a:t> </a:t>
            </a:r>
            <a:r>
              <a:rPr lang="pt-BR" dirty="0" err="1">
                <a:latin typeface="Calibri"/>
                <a:ea typeface="Calibri"/>
                <a:cs typeface="Calibri"/>
                <a:sym typeface="Calibri"/>
              </a:rPr>
              <a:t>lesion</a:t>
            </a:r>
            <a:r>
              <a:rPr lang="pt-BR" dirty="0">
                <a:latin typeface="Calibri"/>
                <a:ea typeface="Calibri"/>
                <a:cs typeface="Calibri"/>
                <a:sym typeface="Calibri"/>
              </a:rPr>
              <a:t> </a:t>
            </a:r>
            <a:endParaRPr dirty="0">
              <a:latin typeface="Calibri"/>
              <a:ea typeface="Calibri"/>
              <a:cs typeface="Calibri"/>
              <a:sym typeface="Calibri"/>
            </a:endParaRPr>
          </a:p>
          <a:p>
            <a:pPr marL="457200" lvl="0" indent="-308610" algn="l" rtl="0">
              <a:lnSpc>
                <a:spcPct val="150000"/>
              </a:lnSpc>
              <a:spcBef>
                <a:spcPts val="0"/>
              </a:spcBef>
              <a:spcAft>
                <a:spcPts val="0"/>
              </a:spcAft>
              <a:buSzPct val="100000"/>
              <a:buFont typeface="Calibri"/>
              <a:buChar char="-"/>
            </a:pPr>
            <a:r>
              <a:rPr lang="pt-BR" dirty="0" err="1">
                <a:latin typeface="Calibri"/>
                <a:ea typeface="Calibri"/>
                <a:cs typeface="Calibri"/>
                <a:sym typeface="Calibri"/>
              </a:rPr>
              <a:t>From</a:t>
            </a:r>
            <a:r>
              <a:rPr lang="pt-BR" dirty="0">
                <a:latin typeface="Calibri"/>
                <a:ea typeface="Calibri"/>
                <a:cs typeface="Calibri"/>
                <a:sym typeface="Calibri"/>
              </a:rPr>
              <a:t> 2014 </a:t>
            </a:r>
            <a:r>
              <a:rPr lang="pt-BR" dirty="0" err="1">
                <a:latin typeface="Calibri"/>
                <a:ea typeface="Calibri"/>
                <a:cs typeface="Calibri"/>
                <a:sym typeface="Calibri"/>
              </a:rPr>
              <a:t>to</a:t>
            </a:r>
            <a:r>
              <a:rPr lang="pt-BR" dirty="0">
                <a:latin typeface="Calibri"/>
                <a:ea typeface="Calibri"/>
                <a:cs typeface="Calibri"/>
                <a:sym typeface="Calibri"/>
              </a:rPr>
              <a:t> 2020 </a:t>
            </a:r>
            <a:r>
              <a:rPr lang="pt-BR" dirty="0" err="1">
                <a:latin typeface="Calibri"/>
                <a:ea typeface="Calibri"/>
                <a:cs typeface="Calibri"/>
                <a:sym typeface="Calibri"/>
              </a:rPr>
              <a:t>several</a:t>
            </a:r>
            <a:r>
              <a:rPr lang="pt-BR" dirty="0">
                <a:latin typeface="Calibri"/>
                <a:ea typeface="Calibri"/>
                <a:cs typeface="Calibri"/>
                <a:sym typeface="Calibri"/>
              </a:rPr>
              <a:t> </a:t>
            </a:r>
            <a:r>
              <a:rPr lang="pt-BR" dirty="0" err="1">
                <a:latin typeface="Calibri"/>
                <a:ea typeface="Calibri"/>
                <a:cs typeface="Calibri"/>
                <a:sym typeface="Calibri"/>
              </a:rPr>
              <a:t>embolizations</a:t>
            </a:r>
            <a:r>
              <a:rPr lang="pt-BR" dirty="0">
                <a:latin typeface="Calibri"/>
                <a:ea typeface="Calibri"/>
                <a:cs typeface="Calibri"/>
                <a:sym typeface="Calibri"/>
              </a:rPr>
              <a:t> </a:t>
            </a:r>
            <a:r>
              <a:rPr lang="pt-BR" dirty="0" err="1">
                <a:latin typeface="Calibri"/>
                <a:ea typeface="Calibri"/>
                <a:cs typeface="Calibri"/>
                <a:sym typeface="Calibri"/>
              </a:rPr>
              <a:t>were</a:t>
            </a:r>
            <a:r>
              <a:rPr lang="pt-BR" dirty="0">
                <a:latin typeface="Calibri"/>
                <a:ea typeface="Calibri"/>
                <a:cs typeface="Calibri"/>
                <a:sym typeface="Calibri"/>
              </a:rPr>
              <a:t> </a:t>
            </a:r>
            <a:r>
              <a:rPr lang="pt-BR" dirty="0" err="1">
                <a:latin typeface="Calibri"/>
                <a:ea typeface="Calibri"/>
                <a:cs typeface="Calibri"/>
                <a:sym typeface="Calibri"/>
              </a:rPr>
              <a:t>performed</a:t>
            </a:r>
            <a:r>
              <a:rPr lang="pt-BR" dirty="0">
                <a:latin typeface="Calibri"/>
                <a:ea typeface="Calibri"/>
                <a:cs typeface="Calibri"/>
                <a:sym typeface="Calibri"/>
              </a:rPr>
              <a:t>. </a:t>
            </a:r>
            <a:endParaRPr dirty="0">
              <a:latin typeface="Calibri"/>
              <a:ea typeface="Calibri"/>
              <a:cs typeface="Calibri"/>
              <a:sym typeface="Calibri"/>
            </a:endParaRPr>
          </a:p>
          <a:p>
            <a:pPr marL="457200" lvl="0" indent="-308610" algn="l" rtl="0">
              <a:lnSpc>
                <a:spcPct val="150000"/>
              </a:lnSpc>
              <a:spcBef>
                <a:spcPts val="0"/>
              </a:spcBef>
              <a:spcAft>
                <a:spcPts val="0"/>
              </a:spcAft>
              <a:buSzPct val="100000"/>
              <a:buFont typeface="Calibri"/>
              <a:buChar char="-"/>
            </a:pPr>
            <a:r>
              <a:rPr lang="pt-BR" dirty="0" err="1">
                <a:latin typeface="Calibri"/>
                <a:ea typeface="Calibri"/>
                <a:cs typeface="Calibri"/>
                <a:sym typeface="Calibri"/>
              </a:rPr>
              <a:t>After</a:t>
            </a:r>
            <a:r>
              <a:rPr lang="pt-BR" dirty="0">
                <a:latin typeface="Calibri"/>
                <a:ea typeface="Calibri"/>
                <a:cs typeface="Calibri"/>
                <a:sym typeface="Calibri"/>
              </a:rPr>
              <a:t> </a:t>
            </a:r>
            <a:r>
              <a:rPr lang="pt-BR" dirty="0" err="1">
                <a:latin typeface="Calibri"/>
                <a:ea typeface="Calibri"/>
                <a:cs typeface="Calibri"/>
                <a:sym typeface="Calibri"/>
              </a:rPr>
              <a:t>the</a:t>
            </a:r>
            <a:r>
              <a:rPr lang="pt-BR" dirty="0">
                <a:latin typeface="Calibri"/>
                <a:ea typeface="Calibri"/>
                <a:cs typeface="Calibri"/>
                <a:sym typeface="Calibri"/>
              </a:rPr>
              <a:t> </a:t>
            </a:r>
            <a:r>
              <a:rPr lang="pt-BR" dirty="0" err="1">
                <a:latin typeface="Calibri"/>
                <a:ea typeface="Calibri"/>
                <a:cs typeface="Calibri"/>
                <a:sym typeface="Calibri"/>
              </a:rPr>
              <a:t>last</a:t>
            </a:r>
            <a:r>
              <a:rPr lang="pt-BR" dirty="0">
                <a:latin typeface="Calibri"/>
                <a:ea typeface="Calibri"/>
                <a:cs typeface="Calibri"/>
                <a:sym typeface="Calibri"/>
              </a:rPr>
              <a:t> procedure (</a:t>
            </a:r>
            <a:r>
              <a:rPr lang="pt-BR" dirty="0" err="1">
                <a:latin typeface="Calibri"/>
                <a:ea typeface="Calibri"/>
                <a:cs typeface="Calibri"/>
                <a:sym typeface="Calibri"/>
              </a:rPr>
              <a:t>transarterial</a:t>
            </a:r>
            <a:r>
              <a:rPr lang="pt-BR" dirty="0">
                <a:latin typeface="Calibri"/>
                <a:ea typeface="Calibri"/>
                <a:cs typeface="Calibri"/>
                <a:sym typeface="Calibri"/>
              </a:rPr>
              <a:t> </a:t>
            </a:r>
            <a:r>
              <a:rPr lang="pt-BR" dirty="0" err="1">
                <a:latin typeface="Calibri"/>
                <a:ea typeface="Calibri"/>
                <a:cs typeface="Calibri"/>
                <a:sym typeface="Calibri"/>
              </a:rPr>
              <a:t>bleomycin</a:t>
            </a:r>
            <a:r>
              <a:rPr lang="pt-BR" dirty="0">
                <a:latin typeface="Calibri"/>
                <a:ea typeface="Calibri"/>
                <a:cs typeface="Calibri"/>
                <a:sym typeface="Calibri"/>
              </a:rPr>
              <a:t> </a:t>
            </a:r>
            <a:r>
              <a:rPr lang="pt-BR" dirty="0" err="1">
                <a:latin typeface="Calibri"/>
                <a:ea typeface="Calibri"/>
                <a:cs typeface="Calibri"/>
                <a:sym typeface="Calibri"/>
              </a:rPr>
              <a:t>embolization</a:t>
            </a:r>
            <a:r>
              <a:rPr lang="pt-BR" dirty="0">
                <a:latin typeface="Calibri"/>
                <a:ea typeface="Calibri"/>
                <a:cs typeface="Calibri"/>
                <a:sym typeface="Calibri"/>
              </a:rPr>
              <a:t>) in </a:t>
            </a:r>
            <a:r>
              <a:rPr lang="pt-BR" dirty="0" err="1">
                <a:latin typeface="Calibri"/>
                <a:ea typeface="Calibri"/>
                <a:cs typeface="Calibri"/>
                <a:sym typeface="Calibri"/>
              </a:rPr>
              <a:t>february</a:t>
            </a:r>
            <a:r>
              <a:rPr lang="pt-BR" dirty="0">
                <a:latin typeface="Calibri"/>
                <a:ea typeface="Calibri"/>
                <a:cs typeface="Calibri"/>
                <a:sym typeface="Calibri"/>
              </a:rPr>
              <a:t>/2020, </a:t>
            </a:r>
            <a:r>
              <a:rPr lang="pt-BR" dirty="0" err="1">
                <a:latin typeface="Calibri"/>
                <a:ea typeface="Calibri"/>
                <a:cs typeface="Calibri"/>
                <a:sym typeface="Calibri"/>
              </a:rPr>
              <a:t>the</a:t>
            </a:r>
            <a:r>
              <a:rPr lang="pt-BR" dirty="0">
                <a:latin typeface="Calibri"/>
                <a:ea typeface="Calibri"/>
                <a:cs typeface="Calibri"/>
                <a:sym typeface="Calibri"/>
              </a:rPr>
              <a:t> </a:t>
            </a:r>
            <a:r>
              <a:rPr lang="pt-BR" dirty="0" err="1">
                <a:latin typeface="Calibri"/>
                <a:ea typeface="Calibri"/>
                <a:cs typeface="Calibri"/>
                <a:sym typeface="Calibri"/>
              </a:rPr>
              <a:t>patient</a:t>
            </a:r>
            <a:r>
              <a:rPr lang="pt-BR" dirty="0">
                <a:latin typeface="Calibri"/>
                <a:ea typeface="Calibri"/>
                <a:cs typeface="Calibri"/>
                <a:sym typeface="Calibri"/>
              </a:rPr>
              <a:t> </a:t>
            </a:r>
            <a:r>
              <a:rPr lang="pt-BR" dirty="0" err="1">
                <a:latin typeface="Calibri"/>
                <a:ea typeface="Calibri"/>
                <a:cs typeface="Calibri"/>
                <a:sym typeface="Calibri"/>
              </a:rPr>
              <a:t>presented</a:t>
            </a:r>
            <a:r>
              <a:rPr lang="pt-BR" dirty="0">
                <a:latin typeface="Calibri"/>
                <a:ea typeface="Calibri"/>
                <a:cs typeface="Calibri"/>
                <a:sym typeface="Calibri"/>
              </a:rPr>
              <a:t> a </a:t>
            </a:r>
            <a:r>
              <a:rPr lang="pt-BR" dirty="0" err="1">
                <a:latin typeface="Calibri"/>
                <a:ea typeface="Calibri"/>
                <a:cs typeface="Calibri"/>
                <a:sym typeface="Calibri"/>
              </a:rPr>
              <a:t>worsening</a:t>
            </a:r>
            <a:r>
              <a:rPr lang="pt-BR" dirty="0">
                <a:latin typeface="Calibri"/>
                <a:ea typeface="Calibri"/>
                <a:cs typeface="Calibri"/>
                <a:sym typeface="Calibri"/>
              </a:rPr>
              <a:t> </a:t>
            </a:r>
            <a:r>
              <a:rPr lang="pt-BR" dirty="0" err="1">
                <a:latin typeface="Calibri"/>
                <a:ea typeface="Calibri"/>
                <a:cs typeface="Calibri"/>
                <a:sym typeface="Calibri"/>
              </a:rPr>
              <a:t>painful</a:t>
            </a:r>
            <a:r>
              <a:rPr lang="pt-BR" dirty="0">
                <a:latin typeface="Calibri"/>
                <a:ea typeface="Calibri"/>
                <a:cs typeface="Calibri"/>
                <a:sym typeface="Calibri"/>
              </a:rPr>
              <a:t> </a:t>
            </a:r>
            <a:r>
              <a:rPr lang="pt-BR" dirty="0" err="1">
                <a:latin typeface="Calibri"/>
                <a:ea typeface="Calibri"/>
                <a:cs typeface="Calibri"/>
                <a:sym typeface="Calibri"/>
              </a:rPr>
              <a:t>swelling</a:t>
            </a:r>
            <a:r>
              <a:rPr lang="pt-BR" dirty="0">
                <a:latin typeface="Calibri"/>
                <a:ea typeface="Calibri"/>
                <a:cs typeface="Calibri"/>
                <a:sym typeface="Calibri"/>
              </a:rPr>
              <a:t> in </a:t>
            </a:r>
            <a:r>
              <a:rPr lang="pt-BR" dirty="0" err="1">
                <a:latin typeface="Calibri"/>
                <a:ea typeface="Calibri"/>
                <a:cs typeface="Calibri"/>
                <a:sym typeface="Calibri"/>
              </a:rPr>
              <a:t>the</a:t>
            </a:r>
            <a:r>
              <a:rPr lang="pt-BR" dirty="0">
                <a:latin typeface="Calibri"/>
                <a:ea typeface="Calibri"/>
                <a:cs typeface="Calibri"/>
                <a:sym typeface="Calibri"/>
              </a:rPr>
              <a:t> </a:t>
            </a:r>
            <a:r>
              <a:rPr lang="pt-BR" dirty="0" err="1">
                <a:latin typeface="Calibri"/>
                <a:ea typeface="Calibri"/>
                <a:cs typeface="Calibri"/>
                <a:sym typeface="Calibri"/>
              </a:rPr>
              <a:t>upper</a:t>
            </a:r>
            <a:r>
              <a:rPr lang="pt-BR" dirty="0">
                <a:latin typeface="Calibri"/>
                <a:ea typeface="Calibri"/>
                <a:cs typeface="Calibri"/>
                <a:sym typeface="Calibri"/>
              </a:rPr>
              <a:t> </a:t>
            </a:r>
            <a:r>
              <a:rPr lang="pt-BR" dirty="0" err="1">
                <a:latin typeface="Calibri"/>
                <a:ea typeface="Calibri"/>
                <a:cs typeface="Calibri"/>
                <a:sym typeface="Calibri"/>
              </a:rPr>
              <a:t>left</a:t>
            </a:r>
            <a:r>
              <a:rPr lang="pt-BR" dirty="0">
                <a:latin typeface="Calibri"/>
                <a:ea typeface="Calibri"/>
                <a:cs typeface="Calibri"/>
                <a:sym typeface="Calibri"/>
              </a:rPr>
              <a:t> </a:t>
            </a:r>
            <a:r>
              <a:rPr lang="pt-BR" dirty="0" err="1">
                <a:latin typeface="Calibri"/>
                <a:ea typeface="Calibri"/>
                <a:cs typeface="Calibri"/>
                <a:sym typeface="Calibri"/>
              </a:rPr>
              <a:t>leg</a:t>
            </a:r>
            <a:r>
              <a:rPr lang="pt-BR" dirty="0">
                <a:latin typeface="Calibri"/>
                <a:ea typeface="Calibri"/>
                <a:cs typeface="Calibri"/>
                <a:sym typeface="Calibri"/>
              </a:rPr>
              <a:t>, </a:t>
            </a:r>
            <a:r>
              <a:rPr lang="pt-BR" dirty="0" err="1">
                <a:latin typeface="Calibri"/>
                <a:ea typeface="Calibri"/>
                <a:cs typeface="Calibri"/>
                <a:sym typeface="Calibri"/>
              </a:rPr>
              <a:t>associated</a:t>
            </a:r>
            <a:r>
              <a:rPr lang="pt-BR" dirty="0">
                <a:latin typeface="Calibri"/>
                <a:ea typeface="Calibri"/>
                <a:cs typeface="Calibri"/>
                <a:sym typeface="Calibri"/>
              </a:rPr>
              <a:t> </a:t>
            </a:r>
            <a:r>
              <a:rPr lang="pt-BR" dirty="0" err="1">
                <a:latin typeface="Calibri"/>
                <a:ea typeface="Calibri"/>
                <a:cs typeface="Calibri"/>
                <a:sym typeface="Calibri"/>
              </a:rPr>
              <a:t>with</a:t>
            </a:r>
            <a:r>
              <a:rPr lang="pt-BR" dirty="0">
                <a:latin typeface="Calibri"/>
                <a:ea typeface="Calibri"/>
                <a:cs typeface="Calibri"/>
                <a:sym typeface="Calibri"/>
              </a:rPr>
              <a:t> local </a:t>
            </a:r>
            <a:r>
              <a:rPr lang="pt-BR" dirty="0" err="1">
                <a:latin typeface="Calibri"/>
                <a:ea typeface="Calibri"/>
                <a:cs typeface="Calibri"/>
                <a:sym typeface="Calibri"/>
              </a:rPr>
              <a:t>bleeding</a:t>
            </a:r>
            <a:r>
              <a:rPr lang="pt-BR" dirty="0">
                <a:latin typeface="Calibri"/>
                <a:ea typeface="Calibri"/>
                <a:cs typeface="Calibri"/>
                <a:sym typeface="Calibri"/>
              </a:rPr>
              <a:t> </a:t>
            </a:r>
            <a:r>
              <a:rPr lang="pt-BR" dirty="0" err="1">
                <a:latin typeface="Calibri"/>
                <a:ea typeface="Calibri"/>
                <a:cs typeface="Calibri"/>
                <a:sym typeface="Calibri"/>
              </a:rPr>
              <a:t>and</a:t>
            </a:r>
            <a:r>
              <a:rPr lang="pt-BR" dirty="0">
                <a:latin typeface="Calibri"/>
                <a:ea typeface="Calibri"/>
                <a:cs typeface="Calibri"/>
                <a:sym typeface="Calibri"/>
              </a:rPr>
              <a:t> </a:t>
            </a:r>
            <a:r>
              <a:rPr lang="pt-BR" dirty="0" err="1">
                <a:latin typeface="Calibri"/>
                <a:ea typeface="Calibri"/>
                <a:cs typeface="Calibri"/>
                <a:sym typeface="Calibri"/>
              </a:rPr>
              <a:t>ulceration</a:t>
            </a:r>
            <a:r>
              <a:rPr lang="pt-BR" dirty="0">
                <a:latin typeface="Calibri"/>
                <a:ea typeface="Calibri"/>
                <a:cs typeface="Calibri"/>
                <a:sym typeface="Calibri"/>
              </a:rPr>
              <a:t>. </a:t>
            </a:r>
            <a:r>
              <a:rPr lang="pt-BR" dirty="0" err="1">
                <a:latin typeface="Calibri"/>
                <a:ea typeface="Calibri"/>
                <a:cs typeface="Calibri"/>
                <a:sym typeface="Calibri"/>
              </a:rPr>
              <a:t>Moreover</a:t>
            </a:r>
            <a:r>
              <a:rPr lang="pt-BR" dirty="0">
                <a:latin typeface="Calibri"/>
                <a:ea typeface="Calibri"/>
                <a:cs typeface="Calibri"/>
                <a:sym typeface="Calibri"/>
              </a:rPr>
              <a:t>, </a:t>
            </a:r>
            <a:r>
              <a:rPr lang="pt-BR" dirty="0" err="1">
                <a:latin typeface="Calibri"/>
                <a:ea typeface="Calibri"/>
                <a:cs typeface="Calibri"/>
                <a:sym typeface="Calibri"/>
              </a:rPr>
              <a:t>he</a:t>
            </a:r>
            <a:r>
              <a:rPr lang="pt-BR" dirty="0">
                <a:latin typeface="Calibri"/>
                <a:ea typeface="Calibri"/>
                <a:cs typeface="Calibri"/>
                <a:sym typeface="Calibri"/>
              </a:rPr>
              <a:t> </a:t>
            </a:r>
            <a:r>
              <a:rPr lang="pt-BR" dirty="0" err="1">
                <a:latin typeface="Calibri"/>
                <a:ea typeface="Calibri"/>
                <a:cs typeface="Calibri"/>
                <a:sym typeface="Calibri"/>
              </a:rPr>
              <a:t>related</a:t>
            </a:r>
            <a:r>
              <a:rPr lang="pt-BR" dirty="0">
                <a:latin typeface="Calibri"/>
                <a:ea typeface="Calibri"/>
                <a:cs typeface="Calibri"/>
                <a:sym typeface="Calibri"/>
              </a:rPr>
              <a:t> </a:t>
            </a:r>
            <a:r>
              <a:rPr lang="pt-BR" dirty="0" err="1">
                <a:latin typeface="Calibri"/>
                <a:ea typeface="Calibri"/>
                <a:cs typeface="Calibri"/>
                <a:sym typeface="Calibri"/>
              </a:rPr>
              <a:t>relevant</a:t>
            </a:r>
            <a:r>
              <a:rPr lang="pt-BR" dirty="0">
                <a:latin typeface="Calibri"/>
                <a:ea typeface="Calibri"/>
                <a:cs typeface="Calibri"/>
                <a:sym typeface="Calibri"/>
              </a:rPr>
              <a:t> </a:t>
            </a:r>
            <a:r>
              <a:rPr lang="pt-BR" dirty="0" err="1">
                <a:latin typeface="Calibri"/>
                <a:ea typeface="Calibri"/>
                <a:cs typeface="Calibri"/>
                <a:sym typeface="Calibri"/>
              </a:rPr>
              <a:t>weight</a:t>
            </a:r>
            <a:r>
              <a:rPr lang="pt-BR" dirty="0">
                <a:latin typeface="Calibri"/>
                <a:ea typeface="Calibri"/>
                <a:cs typeface="Calibri"/>
                <a:sym typeface="Calibri"/>
              </a:rPr>
              <a:t> </a:t>
            </a:r>
            <a:r>
              <a:rPr lang="pt-BR" dirty="0" err="1">
                <a:latin typeface="Calibri"/>
                <a:ea typeface="Calibri"/>
                <a:cs typeface="Calibri"/>
                <a:sym typeface="Calibri"/>
              </a:rPr>
              <a:t>loss</a:t>
            </a:r>
            <a:r>
              <a:rPr lang="pt-BR" dirty="0">
                <a:latin typeface="Calibri"/>
                <a:ea typeface="Calibri"/>
                <a:cs typeface="Calibri"/>
                <a:sym typeface="Calibri"/>
              </a:rPr>
              <a:t> </a:t>
            </a:r>
            <a:r>
              <a:rPr lang="pt-BR" dirty="0" err="1">
                <a:latin typeface="Calibri"/>
                <a:ea typeface="Calibri"/>
                <a:cs typeface="Calibri"/>
                <a:sym typeface="Calibri"/>
              </a:rPr>
              <a:t>and</a:t>
            </a:r>
            <a:r>
              <a:rPr lang="pt-BR" dirty="0">
                <a:latin typeface="Calibri"/>
                <a:ea typeface="Calibri"/>
                <a:cs typeface="Calibri"/>
                <a:sym typeface="Calibri"/>
              </a:rPr>
              <a:t> </a:t>
            </a:r>
            <a:r>
              <a:rPr lang="pt-BR" dirty="0" err="1">
                <a:latin typeface="Calibri"/>
                <a:ea typeface="Calibri"/>
                <a:cs typeface="Calibri"/>
                <a:sym typeface="Calibri"/>
              </a:rPr>
              <a:t>hyporexia</a:t>
            </a:r>
            <a:r>
              <a:rPr lang="pt-BR" dirty="0">
                <a:latin typeface="Calibri"/>
                <a:ea typeface="Calibri"/>
                <a:cs typeface="Calibri"/>
                <a:sym typeface="Calibri"/>
              </a:rPr>
              <a:t> </a:t>
            </a:r>
            <a:r>
              <a:rPr lang="pt-BR" dirty="0" err="1">
                <a:latin typeface="Calibri"/>
                <a:ea typeface="Calibri"/>
                <a:cs typeface="Calibri"/>
                <a:sym typeface="Calibri"/>
              </a:rPr>
              <a:t>and</a:t>
            </a:r>
            <a:r>
              <a:rPr lang="pt-BR" dirty="0">
                <a:latin typeface="Calibri"/>
                <a:ea typeface="Calibri"/>
                <a:cs typeface="Calibri"/>
                <a:sym typeface="Calibri"/>
              </a:rPr>
              <a:t> </a:t>
            </a:r>
            <a:r>
              <a:rPr lang="pt-BR" dirty="0" err="1">
                <a:latin typeface="Calibri"/>
                <a:ea typeface="Calibri"/>
                <a:cs typeface="Calibri"/>
                <a:sym typeface="Calibri"/>
              </a:rPr>
              <a:t>persistent</a:t>
            </a:r>
            <a:r>
              <a:rPr lang="pt-BR" dirty="0">
                <a:latin typeface="Calibri"/>
                <a:ea typeface="Calibri"/>
                <a:cs typeface="Calibri"/>
                <a:sym typeface="Calibri"/>
              </a:rPr>
              <a:t> anemia. </a:t>
            </a:r>
            <a:endParaRPr dirty="0">
              <a:latin typeface="Calibri"/>
              <a:ea typeface="Calibri"/>
              <a:cs typeface="Calibri"/>
              <a:sym typeface="Calibri"/>
            </a:endParaRPr>
          </a:p>
          <a:p>
            <a:pPr marL="457200" lvl="0" indent="-308610" algn="l" rtl="0">
              <a:lnSpc>
                <a:spcPct val="150000"/>
              </a:lnSpc>
              <a:spcBef>
                <a:spcPts val="0"/>
              </a:spcBef>
              <a:spcAft>
                <a:spcPts val="0"/>
              </a:spcAft>
              <a:buSzPct val="100000"/>
              <a:buFont typeface="Calibri"/>
              <a:buChar char="-"/>
            </a:pPr>
            <a:r>
              <a:rPr lang="pt-BR" dirty="0">
                <a:latin typeface="Calibri"/>
                <a:ea typeface="Calibri"/>
                <a:cs typeface="Calibri"/>
                <a:sym typeface="Calibri"/>
              </a:rPr>
              <a:t>MRI </a:t>
            </a:r>
            <a:r>
              <a:rPr lang="pt-BR" dirty="0" err="1">
                <a:latin typeface="Calibri"/>
                <a:ea typeface="Calibri"/>
                <a:cs typeface="Calibri"/>
                <a:sym typeface="Calibri"/>
              </a:rPr>
              <a:t>performed</a:t>
            </a:r>
            <a:r>
              <a:rPr lang="pt-BR" dirty="0">
                <a:latin typeface="Calibri"/>
                <a:ea typeface="Calibri"/>
                <a:cs typeface="Calibri"/>
                <a:sym typeface="Calibri"/>
              </a:rPr>
              <a:t> in </a:t>
            </a:r>
            <a:r>
              <a:rPr lang="pt-BR" dirty="0" err="1">
                <a:latin typeface="Calibri"/>
                <a:ea typeface="Calibri"/>
                <a:cs typeface="Calibri"/>
                <a:sym typeface="Calibri"/>
              </a:rPr>
              <a:t>June</a:t>
            </a:r>
            <a:r>
              <a:rPr lang="pt-BR" dirty="0">
                <a:latin typeface="Calibri"/>
                <a:ea typeface="Calibri"/>
                <a:cs typeface="Calibri"/>
                <a:sym typeface="Calibri"/>
              </a:rPr>
              <a:t>/2020 </a:t>
            </a:r>
            <a:r>
              <a:rPr lang="pt-BR" dirty="0" err="1">
                <a:latin typeface="Calibri"/>
                <a:ea typeface="Calibri"/>
                <a:cs typeface="Calibri"/>
                <a:sym typeface="Calibri"/>
              </a:rPr>
              <a:t>showed</a:t>
            </a:r>
            <a:r>
              <a:rPr lang="pt-BR" dirty="0">
                <a:latin typeface="Calibri"/>
                <a:ea typeface="Calibri"/>
                <a:cs typeface="Calibri"/>
                <a:sym typeface="Calibri"/>
              </a:rPr>
              <a:t> a </a:t>
            </a:r>
            <a:r>
              <a:rPr lang="pt-BR" dirty="0" err="1">
                <a:latin typeface="Calibri"/>
                <a:ea typeface="Calibri"/>
                <a:cs typeface="Calibri"/>
                <a:sym typeface="Calibri"/>
              </a:rPr>
              <a:t>large</a:t>
            </a:r>
            <a:r>
              <a:rPr lang="pt-BR" dirty="0">
                <a:latin typeface="Calibri"/>
                <a:ea typeface="Calibri"/>
                <a:cs typeface="Calibri"/>
                <a:sym typeface="Calibri"/>
              </a:rPr>
              <a:t> 20 x 14 x 11-cm </a:t>
            </a:r>
            <a:r>
              <a:rPr lang="pt-BR" dirty="0" err="1">
                <a:latin typeface="Calibri"/>
                <a:ea typeface="Calibri"/>
                <a:cs typeface="Calibri"/>
                <a:sym typeface="Calibri"/>
              </a:rPr>
              <a:t>mass</a:t>
            </a:r>
            <a:r>
              <a:rPr lang="pt-BR" dirty="0">
                <a:latin typeface="Calibri"/>
                <a:ea typeface="Calibri"/>
                <a:cs typeface="Calibri"/>
                <a:sym typeface="Calibri"/>
              </a:rPr>
              <a:t>, </a:t>
            </a:r>
            <a:r>
              <a:rPr lang="pt-BR" dirty="0" err="1">
                <a:latin typeface="Calibri"/>
                <a:ea typeface="Calibri"/>
                <a:cs typeface="Calibri"/>
                <a:sym typeface="Calibri"/>
              </a:rPr>
              <a:t>with</a:t>
            </a:r>
            <a:r>
              <a:rPr lang="pt-BR" dirty="0">
                <a:latin typeface="Calibri"/>
                <a:ea typeface="Calibri"/>
                <a:cs typeface="Calibri"/>
                <a:sym typeface="Calibri"/>
              </a:rPr>
              <a:t> </a:t>
            </a:r>
            <a:r>
              <a:rPr lang="pt-BR" dirty="0" err="1">
                <a:latin typeface="Calibri"/>
                <a:ea typeface="Calibri"/>
                <a:cs typeface="Calibri"/>
                <a:sym typeface="Calibri"/>
              </a:rPr>
              <a:t>an</a:t>
            </a:r>
            <a:r>
              <a:rPr lang="pt-BR" dirty="0">
                <a:latin typeface="Calibri"/>
                <a:ea typeface="Calibri"/>
                <a:cs typeface="Calibri"/>
                <a:sym typeface="Calibri"/>
              </a:rPr>
              <a:t> </a:t>
            </a:r>
            <a:r>
              <a:rPr lang="pt-BR" dirty="0" err="1">
                <a:latin typeface="Calibri"/>
                <a:ea typeface="Calibri"/>
                <a:cs typeface="Calibri"/>
                <a:sym typeface="Calibri"/>
              </a:rPr>
              <a:t>exophytic</a:t>
            </a:r>
            <a:r>
              <a:rPr lang="pt-BR" dirty="0">
                <a:latin typeface="Calibri"/>
                <a:ea typeface="Calibri"/>
                <a:cs typeface="Calibri"/>
                <a:sym typeface="Calibri"/>
              </a:rPr>
              <a:t> </a:t>
            </a:r>
            <a:r>
              <a:rPr lang="pt-BR" dirty="0" err="1">
                <a:latin typeface="Calibri"/>
                <a:ea typeface="Calibri"/>
                <a:cs typeface="Calibri"/>
                <a:sym typeface="Calibri"/>
              </a:rPr>
              <a:t>component</a:t>
            </a:r>
            <a:r>
              <a:rPr lang="pt-BR" dirty="0">
                <a:latin typeface="Calibri"/>
                <a:ea typeface="Calibri"/>
                <a:cs typeface="Calibri"/>
                <a:sym typeface="Calibri"/>
              </a:rPr>
              <a:t> </a:t>
            </a:r>
            <a:r>
              <a:rPr lang="pt-BR" dirty="0" err="1">
                <a:latin typeface="Calibri"/>
                <a:ea typeface="Calibri"/>
                <a:cs typeface="Calibri"/>
                <a:sym typeface="Calibri"/>
              </a:rPr>
              <a:t>of</a:t>
            </a:r>
            <a:r>
              <a:rPr lang="pt-BR" dirty="0">
                <a:latin typeface="Calibri"/>
                <a:ea typeface="Calibri"/>
                <a:cs typeface="Calibri"/>
                <a:sym typeface="Calibri"/>
              </a:rPr>
              <a:t> 4 x 3-cm in </a:t>
            </a:r>
            <a:r>
              <a:rPr lang="pt-BR" dirty="0" err="1">
                <a:latin typeface="Calibri"/>
                <a:ea typeface="Calibri"/>
                <a:cs typeface="Calibri"/>
                <a:sym typeface="Calibri"/>
              </a:rPr>
              <a:t>the</a:t>
            </a:r>
            <a:r>
              <a:rPr lang="pt-BR" dirty="0">
                <a:latin typeface="Calibri"/>
                <a:ea typeface="Calibri"/>
                <a:cs typeface="Calibri"/>
                <a:sym typeface="Calibri"/>
              </a:rPr>
              <a:t> posterior </a:t>
            </a:r>
            <a:r>
              <a:rPr lang="pt-BR" dirty="0" err="1">
                <a:latin typeface="Calibri"/>
                <a:ea typeface="Calibri"/>
                <a:cs typeface="Calibri"/>
                <a:sym typeface="Calibri"/>
              </a:rPr>
              <a:t>and</a:t>
            </a:r>
            <a:r>
              <a:rPr lang="pt-BR" dirty="0">
                <a:latin typeface="Calibri"/>
                <a:ea typeface="Calibri"/>
                <a:cs typeface="Calibri"/>
                <a:sym typeface="Calibri"/>
              </a:rPr>
              <a:t> lateral </a:t>
            </a:r>
            <a:r>
              <a:rPr lang="pt-BR" dirty="0" err="1">
                <a:latin typeface="Calibri"/>
                <a:ea typeface="Calibri"/>
                <a:cs typeface="Calibri"/>
                <a:sym typeface="Calibri"/>
              </a:rPr>
              <a:t>compartment</a:t>
            </a:r>
            <a:r>
              <a:rPr lang="pt-BR" dirty="0">
                <a:latin typeface="Calibri"/>
                <a:ea typeface="Calibri"/>
                <a:cs typeface="Calibri"/>
                <a:sym typeface="Calibri"/>
              </a:rPr>
              <a:t> </a:t>
            </a:r>
            <a:r>
              <a:rPr lang="pt-BR" dirty="0" err="1">
                <a:latin typeface="Calibri"/>
                <a:ea typeface="Calibri"/>
                <a:cs typeface="Calibri"/>
                <a:sym typeface="Calibri"/>
              </a:rPr>
              <a:t>of</a:t>
            </a:r>
            <a:r>
              <a:rPr lang="pt-BR" dirty="0">
                <a:latin typeface="Calibri"/>
                <a:ea typeface="Calibri"/>
                <a:cs typeface="Calibri"/>
                <a:sym typeface="Calibri"/>
              </a:rPr>
              <a:t> </a:t>
            </a:r>
            <a:r>
              <a:rPr lang="pt-BR" dirty="0" err="1">
                <a:latin typeface="Calibri"/>
                <a:ea typeface="Calibri"/>
                <a:cs typeface="Calibri"/>
                <a:sym typeface="Calibri"/>
              </a:rPr>
              <a:t>the</a:t>
            </a:r>
            <a:r>
              <a:rPr lang="pt-BR" dirty="0">
                <a:latin typeface="Calibri"/>
                <a:ea typeface="Calibri"/>
                <a:cs typeface="Calibri"/>
                <a:sym typeface="Calibri"/>
              </a:rPr>
              <a:t> </a:t>
            </a:r>
            <a:r>
              <a:rPr lang="pt-BR" dirty="0" err="1">
                <a:latin typeface="Calibri"/>
                <a:ea typeface="Calibri"/>
                <a:cs typeface="Calibri"/>
                <a:sym typeface="Calibri"/>
              </a:rPr>
              <a:t>thigh</a:t>
            </a:r>
            <a:r>
              <a:rPr lang="pt-BR" dirty="0">
                <a:latin typeface="Calibri"/>
                <a:ea typeface="Calibri"/>
                <a:cs typeface="Calibri"/>
                <a:sym typeface="Calibri"/>
              </a:rPr>
              <a:t> (</a:t>
            </a:r>
            <a:r>
              <a:rPr lang="pt-BR" dirty="0" err="1">
                <a:latin typeface="Calibri"/>
                <a:ea typeface="Calibri"/>
                <a:cs typeface="Calibri"/>
                <a:sym typeface="Calibri"/>
              </a:rPr>
              <a:t>images</a:t>
            </a:r>
            <a:r>
              <a:rPr lang="pt-BR" dirty="0">
                <a:latin typeface="Calibri"/>
                <a:ea typeface="Calibri"/>
                <a:cs typeface="Calibri"/>
                <a:sym typeface="Calibri"/>
              </a:rPr>
              <a:t>)</a:t>
            </a:r>
            <a:endParaRPr dirty="0">
              <a:latin typeface="Calibri"/>
              <a:ea typeface="Calibri"/>
              <a:cs typeface="Calibri"/>
              <a:sym typeface="Calibri"/>
            </a:endParaRPr>
          </a:p>
        </p:txBody>
      </p:sp>
      <p:sp>
        <p:nvSpPr>
          <p:cNvPr id="3" name="Retângulo 2"/>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3344470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body" idx="1"/>
          </p:nvPr>
        </p:nvSpPr>
        <p:spPr>
          <a:xfrm>
            <a:off x="246963" y="1115840"/>
            <a:ext cx="8520600" cy="6159600"/>
          </a:xfrm>
          <a:prstGeom prst="rect">
            <a:avLst/>
          </a:prstGeom>
        </p:spPr>
        <p:txBody>
          <a:bodyPr spcFirstLastPara="1" wrap="square" lIns="91425" tIns="91425" rIns="91425" bIns="91425" anchor="t" anchorCtr="0">
            <a:normAutofit/>
          </a:bodyPr>
          <a:lstStyle/>
          <a:p>
            <a:pPr marL="457200" lvl="0" indent="-319405" algn="l" rtl="0">
              <a:lnSpc>
                <a:spcPct val="200000"/>
              </a:lnSpc>
              <a:spcBef>
                <a:spcPts val="0"/>
              </a:spcBef>
              <a:spcAft>
                <a:spcPts val="0"/>
              </a:spcAft>
              <a:buSzPts val="1430"/>
              <a:buFont typeface="Calibri"/>
              <a:buChar char="-"/>
            </a:pPr>
            <a:r>
              <a:rPr lang="pt-BR" sz="1430" dirty="0">
                <a:latin typeface="Calibri"/>
                <a:ea typeface="Calibri"/>
                <a:cs typeface="Calibri"/>
                <a:sym typeface="Calibri"/>
              </a:rPr>
              <a:t>MRI </a:t>
            </a:r>
            <a:r>
              <a:rPr lang="pt-BR" sz="1430" dirty="0" err="1">
                <a:latin typeface="Calibri"/>
                <a:ea typeface="Calibri"/>
                <a:cs typeface="Calibri"/>
                <a:sym typeface="Calibri"/>
              </a:rPr>
              <a:t>performed</a:t>
            </a:r>
            <a:r>
              <a:rPr lang="pt-BR" sz="1430" dirty="0">
                <a:latin typeface="Calibri"/>
                <a:ea typeface="Calibri"/>
                <a:cs typeface="Calibri"/>
                <a:sym typeface="Calibri"/>
              </a:rPr>
              <a:t> in </a:t>
            </a:r>
            <a:r>
              <a:rPr lang="pt-BR" sz="1430" dirty="0" err="1">
                <a:latin typeface="Calibri"/>
                <a:ea typeface="Calibri"/>
                <a:cs typeface="Calibri"/>
                <a:sym typeface="Calibri"/>
              </a:rPr>
              <a:t>June</a:t>
            </a:r>
            <a:r>
              <a:rPr lang="pt-BR" sz="1430" dirty="0">
                <a:latin typeface="Calibri"/>
                <a:ea typeface="Calibri"/>
                <a:cs typeface="Calibri"/>
                <a:sym typeface="Calibri"/>
              </a:rPr>
              <a:t>/2020 </a:t>
            </a:r>
            <a:r>
              <a:rPr lang="pt-BR" sz="1430" dirty="0" err="1">
                <a:latin typeface="Calibri"/>
                <a:ea typeface="Calibri"/>
                <a:cs typeface="Calibri"/>
                <a:sym typeface="Calibri"/>
              </a:rPr>
              <a:t>showed</a:t>
            </a:r>
            <a:r>
              <a:rPr lang="pt-BR" sz="1430" dirty="0">
                <a:latin typeface="Calibri"/>
                <a:ea typeface="Calibri"/>
                <a:cs typeface="Calibri"/>
                <a:sym typeface="Calibri"/>
              </a:rPr>
              <a:t> a </a:t>
            </a:r>
            <a:r>
              <a:rPr lang="pt-BR" sz="1430" dirty="0" err="1">
                <a:latin typeface="Calibri"/>
                <a:ea typeface="Calibri"/>
                <a:cs typeface="Calibri"/>
                <a:sym typeface="Calibri"/>
              </a:rPr>
              <a:t>large</a:t>
            </a:r>
            <a:r>
              <a:rPr lang="pt-BR" sz="1430" dirty="0">
                <a:latin typeface="Calibri"/>
                <a:ea typeface="Calibri"/>
                <a:cs typeface="Calibri"/>
                <a:sym typeface="Calibri"/>
              </a:rPr>
              <a:t> 20 x 14 x 11-cm </a:t>
            </a:r>
            <a:r>
              <a:rPr lang="pt-BR" sz="1430" dirty="0" err="1">
                <a:latin typeface="Calibri"/>
                <a:ea typeface="Calibri"/>
                <a:cs typeface="Calibri"/>
                <a:sym typeface="Calibri"/>
              </a:rPr>
              <a:t>mass</a:t>
            </a:r>
            <a:r>
              <a:rPr lang="pt-BR" sz="1430" dirty="0">
                <a:latin typeface="Calibri"/>
                <a:ea typeface="Calibri"/>
                <a:cs typeface="Calibri"/>
                <a:sym typeface="Calibri"/>
              </a:rPr>
              <a:t>, </a:t>
            </a:r>
            <a:r>
              <a:rPr lang="pt-BR" sz="1430" dirty="0" err="1">
                <a:latin typeface="Calibri"/>
                <a:ea typeface="Calibri"/>
                <a:cs typeface="Calibri"/>
                <a:sym typeface="Calibri"/>
              </a:rPr>
              <a:t>with</a:t>
            </a:r>
            <a:r>
              <a:rPr lang="pt-BR" sz="1430" dirty="0">
                <a:latin typeface="Calibri"/>
                <a:ea typeface="Calibri"/>
                <a:cs typeface="Calibri"/>
                <a:sym typeface="Calibri"/>
              </a:rPr>
              <a:t> </a:t>
            </a:r>
            <a:r>
              <a:rPr lang="pt-BR" sz="1430" dirty="0" err="1">
                <a:latin typeface="Calibri"/>
                <a:ea typeface="Calibri"/>
                <a:cs typeface="Calibri"/>
                <a:sym typeface="Calibri"/>
              </a:rPr>
              <a:t>an</a:t>
            </a:r>
            <a:r>
              <a:rPr lang="pt-BR" sz="1430" dirty="0">
                <a:latin typeface="Calibri"/>
                <a:ea typeface="Calibri"/>
                <a:cs typeface="Calibri"/>
                <a:sym typeface="Calibri"/>
              </a:rPr>
              <a:t> </a:t>
            </a:r>
            <a:r>
              <a:rPr lang="pt-BR" sz="1430" dirty="0" err="1">
                <a:latin typeface="Calibri"/>
                <a:ea typeface="Calibri"/>
                <a:cs typeface="Calibri"/>
                <a:sym typeface="Calibri"/>
              </a:rPr>
              <a:t>exophytic</a:t>
            </a:r>
            <a:r>
              <a:rPr lang="pt-BR" sz="1430" dirty="0">
                <a:latin typeface="Calibri"/>
                <a:ea typeface="Calibri"/>
                <a:cs typeface="Calibri"/>
                <a:sym typeface="Calibri"/>
              </a:rPr>
              <a:t> </a:t>
            </a:r>
            <a:r>
              <a:rPr lang="pt-BR" sz="1430" dirty="0" err="1">
                <a:latin typeface="Calibri"/>
                <a:ea typeface="Calibri"/>
                <a:cs typeface="Calibri"/>
                <a:sym typeface="Calibri"/>
              </a:rPr>
              <a:t>component</a:t>
            </a:r>
            <a:r>
              <a:rPr lang="pt-BR" sz="1430" dirty="0">
                <a:latin typeface="Calibri"/>
                <a:ea typeface="Calibri"/>
                <a:cs typeface="Calibri"/>
                <a:sym typeface="Calibri"/>
              </a:rPr>
              <a:t> </a:t>
            </a:r>
            <a:r>
              <a:rPr lang="pt-BR" sz="1430" dirty="0" err="1">
                <a:latin typeface="Calibri"/>
                <a:ea typeface="Calibri"/>
                <a:cs typeface="Calibri"/>
                <a:sym typeface="Calibri"/>
              </a:rPr>
              <a:t>of</a:t>
            </a:r>
            <a:r>
              <a:rPr lang="pt-BR" sz="1430" dirty="0">
                <a:latin typeface="Calibri"/>
                <a:ea typeface="Calibri"/>
                <a:cs typeface="Calibri"/>
                <a:sym typeface="Calibri"/>
              </a:rPr>
              <a:t> 4 x 3-cm in </a:t>
            </a:r>
            <a:r>
              <a:rPr lang="pt-BR" sz="1430" dirty="0" err="1">
                <a:latin typeface="Calibri"/>
                <a:ea typeface="Calibri"/>
                <a:cs typeface="Calibri"/>
                <a:sym typeface="Calibri"/>
              </a:rPr>
              <a:t>the</a:t>
            </a:r>
            <a:r>
              <a:rPr lang="pt-BR" sz="1430" dirty="0">
                <a:latin typeface="Calibri"/>
                <a:ea typeface="Calibri"/>
                <a:cs typeface="Calibri"/>
                <a:sym typeface="Calibri"/>
              </a:rPr>
              <a:t> posterior </a:t>
            </a:r>
            <a:r>
              <a:rPr lang="pt-BR" sz="1430" dirty="0" err="1">
                <a:latin typeface="Calibri"/>
                <a:ea typeface="Calibri"/>
                <a:cs typeface="Calibri"/>
                <a:sym typeface="Calibri"/>
              </a:rPr>
              <a:t>and</a:t>
            </a:r>
            <a:r>
              <a:rPr lang="pt-BR" sz="1430" dirty="0">
                <a:latin typeface="Calibri"/>
                <a:ea typeface="Calibri"/>
                <a:cs typeface="Calibri"/>
                <a:sym typeface="Calibri"/>
              </a:rPr>
              <a:t> lateral </a:t>
            </a:r>
            <a:r>
              <a:rPr lang="pt-BR" sz="1430" dirty="0" err="1">
                <a:latin typeface="Calibri"/>
                <a:ea typeface="Calibri"/>
                <a:cs typeface="Calibri"/>
                <a:sym typeface="Calibri"/>
              </a:rPr>
              <a:t>compartment</a:t>
            </a:r>
            <a:r>
              <a:rPr lang="pt-BR" sz="1430" dirty="0">
                <a:latin typeface="Calibri"/>
                <a:ea typeface="Calibri"/>
                <a:cs typeface="Calibri"/>
                <a:sym typeface="Calibri"/>
              </a:rPr>
              <a:t> </a:t>
            </a:r>
            <a:r>
              <a:rPr lang="pt-BR" sz="1430" dirty="0" err="1">
                <a:latin typeface="Calibri"/>
                <a:ea typeface="Calibri"/>
                <a:cs typeface="Calibri"/>
                <a:sym typeface="Calibri"/>
              </a:rPr>
              <a:t>of</a:t>
            </a:r>
            <a:r>
              <a:rPr lang="pt-BR" sz="1430" dirty="0">
                <a:latin typeface="Calibri"/>
                <a:ea typeface="Calibri"/>
                <a:cs typeface="Calibri"/>
                <a:sym typeface="Calibri"/>
              </a:rPr>
              <a:t> </a:t>
            </a:r>
            <a:r>
              <a:rPr lang="pt-BR" sz="1430" dirty="0" err="1">
                <a:latin typeface="Calibri"/>
                <a:ea typeface="Calibri"/>
                <a:cs typeface="Calibri"/>
                <a:sym typeface="Calibri"/>
              </a:rPr>
              <a:t>the</a:t>
            </a:r>
            <a:r>
              <a:rPr lang="pt-BR" sz="1430" dirty="0">
                <a:latin typeface="Calibri"/>
                <a:ea typeface="Calibri"/>
                <a:cs typeface="Calibri"/>
                <a:sym typeface="Calibri"/>
              </a:rPr>
              <a:t> </a:t>
            </a:r>
            <a:r>
              <a:rPr lang="pt-BR" sz="1430" dirty="0" err="1">
                <a:latin typeface="Calibri"/>
                <a:ea typeface="Calibri"/>
                <a:cs typeface="Calibri"/>
                <a:sym typeface="Calibri"/>
              </a:rPr>
              <a:t>thigh</a:t>
            </a:r>
            <a:r>
              <a:rPr lang="pt-BR" sz="1430" dirty="0">
                <a:latin typeface="Calibri"/>
                <a:ea typeface="Calibri"/>
                <a:cs typeface="Calibri"/>
                <a:sym typeface="Calibri"/>
              </a:rPr>
              <a:t> (</a:t>
            </a:r>
            <a:r>
              <a:rPr lang="pt-BR" sz="1430" dirty="0" err="1">
                <a:latin typeface="Calibri"/>
                <a:ea typeface="Calibri"/>
                <a:cs typeface="Calibri"/>
                <a:sym typeface="Calibri"/>
              </a:rPr>
              <a:t>images</a:t>
            </a:r>
            <a:r>
              <a:rPr lang="pt-BR" sz="1430" dirty="0">
                <a:latin typeface="Calibri"/>
                <a:ea typeface="Calibri"/>
                <a:cs typeface="Calibri"/>
                <a:sym typeface="Calibri"/>
              </a:rPr>
              <a:t>)</a:t>
            </a:r>
            <a:endParaRPr sz="1430" dirty="0">
              <a:latin typeface="Calibri"/>
              <a:ea typeface="Calibri"/>
              <a:cs typeface="Calibri"/>
              <a:sym typeface="Calibri"/>
            </a:endParaRPr>
          </a:p>
          <a:p>
            <a:pPr marL="457200" lvl="0" indent="-319405" algn="l" rtl="0">
              <a:lnSpc>
                <a:spcPct val="200000"/>
              </a:lnSpc>
              <a:spcBef>
                <a:spcPts val="0"/>
              </a:spcBef>
              <a:spcAft>
                <a:spcPts val="0"/>
              </a:spcAft>
              <a:buSzPts val="1430"/>
              <a:buFont typeface="Calibri"/>
              <a:buChar char="-"/>
            </a:pPr>
            <a:r>
              <a:rPr lang="pt-BR" sz="1430" dirty="0" err="1">
                <a:latin typeface="Calibri"/>
                <a:ea typeface="Calibri"/>
                <a:cs typeface="Calibri"/>
                <a:sym typeface="Calibri"/>
              </a:rPr>
              <a:t>December</a:t>
            </a:r>
            <a:r>
              <a:rPr lang="pt-BR" sz="1430" dirty="0">
                <a:latin typeface="Calibri"/>
                <a:ea typeface="Calibri"/>
                <a:cs typeface="Calibri"/>
                <a:sym typeface="Calibri"/>
              </a:rPr>
              <a:t>/2020: </a:t>
            </a:r>
            <a:r>
              <a:rPr lang="pt-BR" sz="1430" dirty="0" err="1">
                <a:latin typeface="Calibri"/>
                <a:ea typeface="Calibri"/>
                <a:cs typeface="Calibri"/>
                <a:sym typeface="Calibri"/>
              </a:rPr>
              <a:t>Considering</a:t>
            </a:r>
            <a:r>
              <a:rPr lang="pt-BR" sz="1430" dirty="0">
                <a:latin typeface="Calibri"/>
                <a:ea typeface="Calibri"/>
                <a:cs typeface="Calibri"/>
                <a:sym typeface="Calibri"/>
              </a:rPr>
              <a:t> </a:t>
            </a:r>
            <a:r>
              <a:rPr lang="pt-BR" sz="1430" dirty="0" err="1">
                <a:latin typeface="Calibri"/>
                <a:ea typeface="Calibri"/>
                <a:cs typeface="Calibri"/>
                <a:sym typeface="Calibri"/>
              </a:rPr>
              <a:t>recently</a:t>
            </a:r>
            <a:r>
              <a:rPr lang="pt-BR" sz="1430" dirty="0">
                <a:latin typeface="Calibri"/>
                <a:ea typeface="Calibri"/>
                <a:cs typeface="Calibri"/>
                <a:sym typeface="Calibri"/>
              </a:rPr>
              <a:t> </a:t>
            </a:r>
            <a:r>
              <a:rPr lang="pt-BR" sz="1430" dirty="0" err="1">
                <a:latin typeface="Calibri"/>
                <a:ea typeface="Calibri"/>
                <a:cs typeface="Calibri"/>
                <a:sym typeface="Calibri"/>
              </a:rPr>
              <a:t>growth</a:t>
            </a:r>
            <a:r>
              <a:rPr lang="pt-BR" sz="1430" dirty="0">
                <a:latin typeface="Calibri"/>
                <a:ea typeface="Calibri"/>
                <a:cs typeface="Calibri"/>
                <a:sym typeface="Calibri"/>
              </a:rPr>
              <a:t>, </a:t>
            </a:r>
            <a:r>
              <a:rPr lang="pt-BR" sz="1430" dirty="0" err="1">
                <a:latin typeface="Calibri"/>
                <a:ea typeface="Calibri"/>
                <a:cs typeface="Calibri"/>
                <a:sym typeface="Calibri"/>
              </a:rPr>
              <a:t>at</a:t>
            </a:r>
            <a:r>
              <a:rPr lang="pt-BR" sz="1430" dirty="0">
                <a:latin typeface="Calibri"/>
                <a:ea typeface="Calibri"/>
                <a:cs typeface="Calibri"/>
                <a:sym typeface="Calibri"/>
              </a:rPr>
              <a:t> a </a:t>
            </a:r>
            <a:r>
              <a:rPr lang="pt-BR" sz="1430" dirty="0" err="1">
                <a:latin typeface="Calibri"/>
                <a:ea typeface="Calibri"/>
                <a:cs typeface="Calibri"/>
                <a:sym typeface="Calibri"/>
              </a:rPr>
              <a:t>progressive</a:t>
            </a:r>
            <a:r>
              <a:rPr lang="pt-BR" sz="1430" dirty="0">
                <a:latin typeface="Calibri"/>
                <a:ea typeface="Calibri"/>
                <a:cs typeface="Calibri"/>
                <a:sym typeface="Calibri"/>
              </a:rPr>
              <a:t> rate, it </a:t>
            </a:r>
            <a:r>
              <a:rPr lang="pt-BR" sz="1430" dirty="0" err="1">
                <a:latin typeface="Calibri"/>
                <a:ea typeface="Calibri"/>
                <a:cs typeface="Calibri"/>
                <a:sym typeface="Calibri"/>
              </a:rPr>
              <a:t>suggested</a:t>
            </a:r>
            <a:r>
              <a:rPr lang="pt-BR" sz="1430" dirty="0">
                <a:latin typeface="Calibri"/>
                <a:ea typeface="Calibri"/>
                <a:cs typeface="Calibri"/>
                <a:sym typeface="Calibri"/>
              </a:rPr>
              <a:t> a </a:t>
            </a:r>
            <a:r>
              <a:rPr lang="pt-BR" sz="1430" dirty="0" err="1">
                <a:latin typeface="Calibri"/>
                <a:ea typeface="Calibri"/>
                <a:cs typeface="Calibri"/>
                <a:sym typeface="Calibri"/>
              </a:rPr>
              <a:t>component</a:t>
            </a:r>
            <a:r>
              <a:rPr lang="pt-BR" sz="1430" dirty="0">
                <a:latin typeface="Calibri"/>
                <a:ea typeface="Calibri"/>
                <a:cs typeface="Calibri"/>
                <a:sym typeface="Calibri"/>
              </a:rPr>
              <a:t> </a:t>
            </a:r>
            <a:r>
              <a:rPr lang="pt-BR" sz="1430" dirty="0" err="1">
                <a:latin typeface="Calibri"/>
                <a:ea typeface="Calibri"/>
                <a:cs typeface="Calibri"/>
                <a:sym typeface="Calibri"/>
              </a:rPr>
              <a:t>of</a:t>
            </a:r>
            <a:r>
              <a:rPr lang="pt-BR" sz="1430" dirty="0">
                <a:latin typeface="Calibri"/>
                <a:ea typeface="Calibri"/>
                <a:cs typeface="Calibri"/>
                <a:sym typeface="Calibri"/>
              </a:rPr>
              <a:t> </a:t>
            </a:r>
            <a:r>
              <a:rPr lang="pt-BR" sz="1430" dirty="0" err="1">
                <a:latin typeface="Calibri"/>
                <a:ea typeface="Calibri"/>
                <a:cs typeface="Calibri"/>
                <a:sym typeface="Calibri"/>
              </a:rPr>
              <a:t>malignant</a:t>
            </a:r>
            <a:r>
              <a:rPr lang="pt-BR" sz="1430" dirty="0">
                <a:latin typeface="Calibri"/>
                <a:ea typeface="Calibri"/>
                <a:cs typeface="Calibri"/>
                <a:sym typeface="Calibri"/>
              </a:rPr>
              <a:t> </a:t>
            </a:r>
            <a:r>
              <a:rPr lang="pt-BR" sz="1430" dirty="0" err="1">
                <a:latin typeface="Calibri"/>
                <a:ea typeface="Calibri"/>
                <a:cs typeface="Calibri"/>
                <a:sym typeface="Calibri"/>
              </a:rPr>
              <a:t>transformation</a:t>
            </a:r>
            <a:r>
              <a:rPr lang="pt-BR" sz="1430" dirty="0">
                <a:latin typeface="Calibri"/>
                <a:ea typeface="Calibri"/>
                <a:cs typeface="Calibri"/>
                <a:sym typeface="Calibri"/>
              </a:rPr>
              <a:t> - a new </a:t>
            </a:r>
            <a:r>
              <a:rPr lang="pt-BR" sz="1430" dirty="0" err="1">
                <a:latin typeface="Calibri"/>
                <a:ea typeface="Calibri"/>
                <a:cs typeface="Calibri"/>
                <a:sym typeface="Calibri"/>
              </a:rPr>
              <a:t>biopsy</a:t>
            </a:r>
            <a:r>
              <a:rPr lang="pt-BR" sz="1430" dirty="0">
                <a:latin typeface="Calibri"/>
                <a:ea typeface="Calibri"/>
                <a:cs typeface="Calibri"/>
                <a:sym typeface="Calibri"/>
              </a:rPr>
              <a:t> </a:t>
            </a:r>
            <a:r>
              <a:rPr lang="pt-BR" sz="1430" dirty="0" err="1">
                <a:latin typeface="Calibri"/>
                <a:ea typeface="Calibri"/>
                <a:cs typeface="Calibri"/>
                <a:sym typeface="Calibri"/>
              </a:rPr>
              <a:t>was</a:t>
            </a:r>
            <a:r>
              <a:rPr lang="pt-BR" sz="1430" dirty="0">
                <a:latin typeface="Calibri"/>
                <a:ea typeface="Calibri"/>
                <a:cs typeface="Calibri"/>
                <a:sym typeface="Calibri"/>
              </a:rPr>
              <a:t> </a:t>
            </a:r>
            <a:r>
              <a:rPr lang="pt-BR" sz="1430" dirty="0" err="1">
                <a:latin typeface="Calibri"/>
                <a:ea typeface="Calibri"/>
                <a:cs typeface="Calibri"/>
                <a:sym typeface="Calibri"/>
              </a:rPr>
              <a:t>indicated</a:t>
            </a:r>
            <a:r>
              <a:rPr lang="pt-BR" sz="1430" dirty="0">
                <a:latin typeface="Calibri"/>
                <a:ea typeface="Calibri"/>
                <a:cs typeface="Calibri"/>
                <a:sym typeface="Calibri"/>
              </a:rPr>
              <a:t> - </a:t>
            </a:r>
            <a:r>
              <a:rPr lang="pt-BR" sz="1430" dirty="0" err="1">
                <a:latin typeface="Calibri"/>
                <a:ea typeface="Calibri"/>
                <a:cs typeface="Calibri"/>
                <a:sym typeface="Calibri"/>
              </a:rPr>
              <a:t>confirmed</a:t>
            </a:r>
            <a:r>
              <a:rPr lang="pt-BR" sz="1430" dirty="0">
                <a:latin typeface="Calibri"/>
                <a:ea typeface="Calibri"/>
                <a:cs typeface="Calibri"/>
                <a:sym typeface="Calibri"/>
              </a:rPr>
              <a:t> </a:t>
            </a:r>
            <a:r>
              <a:rPr lang="pt-BR" sz="1430" dirty="0" err="1">
                <a:latin typeface="Calibri"/>
                <a:ea typeface="Calibri"/>
                <a:cs typeface="Calibri"/>
                <a:sym typeface="Calibri"/>
              </a:rPr>
              <a:t>Dabska</a:t>
            </a:r>
            <a:r>
              <a:rPr lang="pt-BR" sz="1430" dirty="0">
                <a:latin typeface="Calibri"/>
                <a:ea typeface="Calibri"/>
                <a:cs typeface="Calibri"/>
                <a:sym typeface="Calibri"/>
              </a:rPr>
              <a:t> tumor </a:t>
            </a:r>
            <a:endParaRPr sz="1430" dirty="0">
              <a:latin typeface="Calibri"/>
              <a:ea typeface="Calibri"/>
              <a:cs typeface="Calibri"/>
              <a:sym typeface="Calibri"/>
            </a:endParaRPr>
          </a:p>
          <a:p>
            <a:pPr marL="457200" lvl="0" indent="-319405" algn="l" rtl="0">
              <a:lnSpc>
                <a:spcPct val="200000"/>
              </a:lnSpc>
              <a:spcBef>
                <a:spcPts val="0"/>
              </a:spcBef>
              <a:spcAft>
                <a:spcPts val="0"/>
              </a:spcAft>
              <a:buSzPts val="1430"/>
              <a:buFont typeface="Calibri"/>
              <a:buChar char="-"/>
            </a:pPr>
            <a:r>
              <a:rPr lang="pt-BR" sz="1430" dirty="0" err="1">
                <a:latin typeface="Calibri"/>
                <a:ea typeface="Calibri"/>
                <a:cs typeface="Calibri"/>
                <a:sym typeface="Calibri"/>
              </a:rPr>
              <a:t>Initiated</a:t>
            </a:r>
            <a:r>
              <a:rPr lang="pt-BR" sz="1430" dirty="0">
                <a:latin typeface="Calibri"/>
                <a:ea typeface="Calibri"/>
                <a:cs typeface="Calibri"/>
                <a:sym typeface="Calibri"/>
              </a:rPr>
              <a:t> </a:t>
            </a:r>
            <a:r>
              <a:rPr lang="pt-BR" sz="1430" dirty="0" err="1">
                <a:latin typeface="Calibri"/>
                <a:ea typeface="Calibri"/>
                <a:cs typeface="Calibri"/>
                <a:sym typeface="Calibri"/>
              </a:rPr>
              <a:t>systemic</a:t>
            </a:r>
            <a:r>
              <a:rPr lang="pt-BR" sz="1430" dirty="0">
                <a:latin typeface="Calibri"/>
                <a:ea typeface="Calibri"/>
                <a:cs typeface="Calibri"/>
                <a:sym typeface="Calibri"/>
              </a:rPr>
              <a:t> </a:t>
            </a:r>
            <a:r>
              <a:rPr lang="pt-BR" sz="1430" dirty="0" err="1">
                <a:latin typeface="Calibri"/>
                <a:ea typeface="Calibri"/>
                <a:cs typeface="Calibri"/>
                <a:sym typeface="Calibri"/>
              </a:rPr>
              <a:t>chemotherapy</a:t>
            </a:r>
            <a:r>
              <a:rPr lang="pt-BR" sz="1430" dirty="0">
                <a:latin typeface="Calibri"/>
                <a:ea typeface="Calibri"/>
                <a:cs typeface="Calibri"/>
                <a:sym typeface="Calibri"/>
              </a:rPr>
              <a:t>: </a:t>
            </a:r>
            <a:r>
              <a:rPr lang="pt-BR" sz="1430" dirty="0" err="1">
                <a:latin typeface="Calibri"/>
                <a:ea typeface="Calibri"/>
                <a:cs typeface="Calibri"/>
                <a:sym typeface="Calibri"/>
              </a:rPr>
              <a:t>Weekly</a:t>
            </a:r>
            <a:r>
              <a:rPr lang="pt-BR" sz="1430" dirty="0">
                <a:latin typeface="Calibri"/>
                <a:ea typeface="Calibri"/>
                <a:cs typeface="Calibri"/>
                <a:sym typeface="Calibri"/>
              </a:rPr>
              <a:t> </a:t>
            </a:r>
            <a:r>
              <a:rPr lang="pt-BR" sz="1430" dirty="0" err="1">
                <a:latin typeface="Calibri"/>
                <a:ea typeface="Calibri"/>
                <a:cs typeface="Calibri"/>
                <a:sym typeface="Calibri"/>
              </a:rPr>
              <a:t>Paclitaxel</a:t>
            </a:r>
            <a:r>
              <a:rPr lang="pt-BR" sz="1430" dirty="0">
                <a:latin typeface="Calibri"/>
                <a:ea typeface="Calibri"/>
                <a:cs typeface="Calibri"/>
                <a:sym typeface="Calibri"/>
              </a:rPr>
              <a:t> 80 mg/m2 x 12 </a:t>
            </a:r>
            <a:r>
              <a:rPr lang="pt-BR" sz="1430" dirty="0" err="1">
                <a:latin typeface="Calibri"/>
                <a:ea typeface="Calibri"/>
                <a:cs typeface="Calibri"/>
                <a:sym typeface="Calibri"/>
              </a:rPr>
              <a:t>cycles</a:t>
            </a:r>
            <a:r>
              <a:rPr lang="pt-BR" sz="1430" dirty="0">
                <a:latin typeface="Calibri"/>
                <a:ea typeface="Calibri"/>
                <a:cs typeface="Calibri"/>
                <a:sym typeface="Calibri"/>
              </a:rPr>
              <a:t> </a:t>
            </a:r>
            <a:r>
              <a:rPr lang="pt-BR" sz="1430" dirty="0" err="1">
                <a:latin typeface="Calibri"/>
                <a:ea typeface="Calibri"/>
                <a:cs typeface="Calibri"/>
                <a:sym typeface="Calibri"/>
              </a:rPr>
              <a:t>with</a:t>
            </a:r>
            <a:r>
              <a:rPr lang="pt-BR" sz="1430" dirty="0">
                <a:latin typeface="Calibri"/>
                <a:ea typeface="Calibri"/>
                <a:cs typeface="Calibri"/>
                <a:sym typeface="Calibri"/>
              </a:rPr>
              <a:t> </a:t>
            </a:r>
            <a:r>
              <a:rPr lang="pt-BR" sz="1430" dirty="0" err="1">
                <a:latin typeface="Calibri"/>
                <a:ea typeface="Calibri"/>
                <a:cs typeface="Calibri"/>
                <a:sym typeface="Calibri"/>
              </a:rPr>
              <a:t>transient</a:t>
            </a:r>
            <a:r>
              <a:rPr lang="pt-BR" sz="1430" dirty="0">
                <a:latin typeface="Calibri"/>
                <a:ea typeface="Calibri"/>
                <a:cs typeface="Calibri"/>
                <a:sym typeface="Calibri"/>
              </a:rPr>
              <a:t> improve in </a:t>
            </a:r>
            <a:r>
              <a:rPr lang="pt-BR" sz="1430" dirty="0" err="1">
                <a:latin typeface="Calibri"/>
                <a:ea typeface="Calibri"/>
                <a:cs typeface="Calibri"/>
                <a:sym typeface="Calibri"/>
              </a:rPr>
              <a:t>bleeding</a:t>
            </a:r>
            <a:r>
              <a:rPr lang="pt-BR" sz="1430" dirty="0">
                <a:latin typeface="Calibri"/>
                <a:ea typeface="Calibri"/>
                <a:cs typeface="Calibri"/>
                <a:sym typeface="Calibri"/>
              </a:rPr>
              <a:t> </a:t>
            </a:r>
            <a:r>
              <a:rPr lang="pt-BR" sz="1430" dirty="0" err="1">
                <a:latin typeface="Calibri"/>
                <a:ea typeface="Calibri"/>
                <a:cs typeface="Calibri"/>
                <a:sym typeface="Calibri"/>
              </a:rPr>
              <a:t>and</a:t>
            </a:r>
            <a:r>
              <a:rPr lang="pt-BR" sz="1430" dirty="0">
                <a:latin typeface="Calibri"/>
                <a:ea typeface="Calibri"/>
                <a:cs typeface="Calibri"/>
                <a:sym typeface="Calibri"/>
              </a:rPr>
              <a:t> </a:t>
            </a:r>
            <a:r>
              <a:rPr lang="pt-BR" sz="1430" dirty="0" err="1">
                <a:latin typeface="Calibri"/>
                <a:ea typeface="Calibri"/>
                <a:cs typeface="Calibri"/>
                <a:sym typeface="Calibri"/>
              </a:rPr>
              <a:t>pain</a:t>
            </a:r>
            <a:r>
              <a:rPr lang="pt-BR" sz="1430" dirty="0">
                <a:latin typeface="Calibri"/>
                <a:ea typeface="Calibri"/>
                <a:cs typeface="Calibri"/>
                <a:sym typeface="Calibri"/>
              </a:rPr>
              <a:t> </a:t>
            </a:r>
            <a:endParaRPr sz="1430" dirty="0">
              <a:latin typeface="Calibri"/>
              <a:ea typeface="Calibri"/>
              <a:cs typeface="Calibri"/>
              <a:sym typeface="Calibri"/>
            </a:endParaRPr>
          </a:p>
          <a:p>
            <a:pPr marL="457200" lvl="0" indent="-319405" algn="l" rtl="0">
              <a:lnSpc>
                <a:spcPct val="200000"/>
              </a:lnSpc>
              <a:spcBef>
                <a:spcPts val="0"/>
              </a:spcBef>
              <a:spcAft>
                <a:spcPts val="0"/>
              </a:spcAft>
              <a:buSzPts val="1430"/>
              <a:buFont typeface="Calibri"/>
              <a:buChar char="-"/>
            </a:pPr>
            <a:r>
              <a:rPr lang="pt-BR" sz="1430" dirty="0" err="1">
                <a:latin typeface="Calibri"/>
                <a:ea typeface="Calibri"/>
                <a:cs typeface="Calibri"/>
                <a:sym typeface="Calibri"/>
              </a:rPr>
              <a:t>March</a:t>
            </a:r>
            <a:r>
              <a:rPr lang="pt-BR" sz="1430" dirty="0">
                <a:latin typeface="Calibri"/>
                <a:ea typeface="Calibri"/>
                <a:cs typeface="Calibri"/>
                <a:sym typeface="Calibri"/>
              </a:rPr>
              <a:t>/2021: </a:t>
            </a:r>
            <a:r>
              <a:rPr lang="pt-BR" sz="1430" dirty="0" err="1">
                <a:latin typeface="Calibri"/>
                <a:ea typeface="Calibri"/>
                <a:cs typeface="Calibri"/>
                <a:sym typeface="Calibri"/>
              </a:rPr>
              <a:t>Worsening</a:t>
            </a:r>
            <a:r>
              <a:rPr lang="pt-BR" sz="1430" dirty="0">
                <a:latin typeface="Calibri"/>
                <a:ea typeface="Calibri"/>
                <a:cs typeface="Calibri"/>
                <a:sym typeface="Calibri"/>
              </a:rPr>
              <a:t> local </a:t>
            </a:r>
            <a:r>
              <a:rPr lang="pt-BR" sz="1430" dirty="0" err="1">
                <a:latin typeface="Calibri"/>
                <a:ea typeface="Calibri"/>
                <a:cs typeface="Calibri"/>
                <a:sym typeface="Calibri"/>
              </a:rPr>
              <a:t>bleeding</a:t>
            </a:r>
            <a:r>
              <a:rPr lang="pt-BR" sz="1430" dirty="0">
                <a:latin typeface="Calibri"/>
                <a:ea typeface="Calibri"/>
                <a:cs typeface="Calibri"/>
                <a:sym typeface="Calibri"/>
              </a:rPr>
              <a:t> </a:t>
            </a:r>
            <a:r>
              <a:rPr lang="pt-BR" sz="1430" dirty="0" err="1">
                <a:latin typeface="Calibri"/>
                <a:ea typeface="Calibri"/>
                <a:cs typeface="Calibri"/>
                <a:sym typeface="Calibri"/>
              </a:rPr>
              <a:t>and</a:t>
            </a:r>
            <a:r>
              <a:rPr lang="pt-BR" sz="1430" dirty="0">
                <a:latin typeface="Calibri"/>
                <a:ea typeface="Calibri"/>
                <a:cs typeface="Calibri"/>
                <a:sym typeface="Calibri"/>
              </a:rPr>
              <a:t> </a:t>
            </a:r>
            <a:r>
              <a:rPr lang="pt-BR" sz="1430" dirty="0" err="1">
                <a:latin typeface="Calibri"/>
                <a:ea typeface="Calibri"/>
                <a:cs typeface="Calibri"/>
                <a:sym typeface="Calibri"/>
              </a:rPr>
              <a:t>pain</a:t>
            </a:r>
            <a:r>
              <a:rPr lang="pt-BR" sz="1430" dirty="0">
                <a:latin typeface="Calibri"/>
                <a:ea typeface="Calibri"/>
                <a:cs typeface="Calibri"/>
                <a:sym typeface="Calibri"/>
              </a:rPr>
              <a:t>. New MRI </a:t>
            </a:r>
            <a:r>
              <a:rPr lang="pt-BR" sz="1430" dirty="0" err="1">
                <a:latin typeface="Calibri"/>
                <a:ea typeface="Calibri"/>
                <a:cs typeface="Calibri"/>
                <a:sym typeface="Calibri"/>
              </a:rPr>
              <a:t>showed</a:t>
            </a:r>
            <a:r>
              <a:rPr lang="pt-BR" sz="1430" dirty="0">
                <a:latin typeface="Calibri"/>
                <a:ea typeface="Calibri"/>
                <a:cs typeface="Calibri"/>
                <a:sym typeface="Calibri"/>
              </a:rPr>
              <a:t> </a:t>
            </a:r>
            <a:r>
              <a:rPr lang="pt-BR" sz="1430" dirty="0" err="1">
                <a:latin typeface="Calibri"/>
                <a:ea typeface="Calibri"/>
                <a:cs typeface="Calibri"/>
                <a:sym typeface="Calibri"/>
              </a:rPr>
              <a:t>signs</a:t>
            </a:r>
            <a:r>
              <a:rPr lang="pt-BR" sz="1430" dirty="0">
                <a:latin typeface="Calibri"/>
                <a:ea typeface="Calibri"/>
                <a:cs typeface="Calibri"/>
                <a:sym typeface="Calibri"/>
              </a:rPr>
              <a:t> </a:t>
            </a:r>
            <a:r>
              <a:rPr lang="pt-BR" sz="1430" dirty="0" err="1">
                <a:latin typeface="Calibri"/>
                <a:ea typeface="Calibri"/>
                <a:cs typeface="Calibri"/>
                <a:sym typeface="Calibri"/>
              </a:rPr>
              <a:t>of</a:t>
            </a:r>
            <a:r>
              <a:rPr lang="pt-BR" sz="1430" dirty="0">
                <a:latin typeface="Calibri"/>
                <a:ea typeface="Calibri"/>
                <a:cs typeface="Calibri"/>
                <a:sym typeface="Calibri"/>
              </a:rPr>
              <a:t> local </a:t>
            </a:r>
            <a:r>
              <a:rPr lang="pt-BR" sz="1430" dirty="0" err="1">
                <a:latin typeface="Calibri"/>
                <a:ea typeface="Calibri"/>
                <a:cs typeface="Calibri"/>
                <a:sym typeface="Calibri"/>
              </a:rPr>
              <a:t>progression</a:t>
            </a:r>
            <a:r>
              <a:rPr lang="pt-BR" sz="1430" dirty="0">
                <a:latin typeface="Calibri"/>
                <a:ea typeface="Calibri"/>
                <a:cs typeface="Calibri"/>
                <a:sym typeface="Calibri"/>
              </a:rPr>
              <a:t> (</a:t>
            </a:r>
            <a:r>
              <a:rPr lang="pt-BR" sz="1430" dirty="0" err="1">
                <a:latin typeface="Calibri"/>
                <a:ea typeface="Calibri"/>
                <a:cs typeface="Calibri"/>
                <a:sym typeface="Calibri"/>
              </a:rPr>
              <a:t>images</a:t>
            </a:r>
            <a:r>
              <a:rPr lang="pt-BR" sz="1430" dirty="0">
                <a:latin typeface="Calibri"/>
                <a:ea typeface="Calibri"/>
                <a:cs typeface="Calibri"/>
                <a:sym typeface="Calibri"/>
              </a:rPr>
              <a:t>) </a:t>
            </a:r>
            <a:r>
              <a:rPr lang="pt-BR" sz="1430" dirty="0" err="1">
                <a:latin typeface="Calibri"/>
                <a:ea typeface="Calibri"/>
                <a:cs typeface="Calibri"/>
                <a:sym typeface="Calibri"/>
              </a:rPr>
              <a:t>with</a:t>
            </a:r>
            <a:r>
              <a:rPr lang="pt-BR" sz="1430" dirty="0">
                <a:latin typeface="Calibri"/>
                <a:ea typeface="Calibri"/>
                <a:cs typeface="Calibri"/>
                <a:sym typeface="Calibri"/>
              </a:rPr>
              <a:t> </a:t>
            </a:r>
            <a:r>
              <a:rPr lang="pt-BR" sz="1430" dirty="0" err="1">
                <a:latin typeface="Calibri"/>
                <a:ea typeface="Calibri"/>
                <a:cs typeface="Calibri"/>
                <a:sym typeface="Calibri"/>
              </a:rPr>
              <a:t>bone</a:t>
            </a:r>
            <a:r>
              <a:rPr lang="pt-BR" sz="1430" dirty="0">
                <a:latin typeface="Calibri"/>
                <a:ea typeface="Calibri"/>
                <a:cs typeface="Calibri"/>
                <a:sym typeface="Calibri"/>
              </a:rPr>
              <a:t> </a:t>
            </a:r>
            <a:r>
              <a:rPr lang="pt-BR" sz="1430" dirty="0" err="1">
                <a:latin typeface="Calibri"/>
                <a:ea typeface="Calibri"/>
                <a:cs typeface="Calibri"/>
                <a:sym typeface="Calibri"/>
              </a:rPr>
              <a:t>destruction</a:t>
            </a:r>
            <a:r>
              <a:rPr lang="pt-BR" sz="1430" dirty="0">
                <a:latin typeface="Calibri"/>
                <a:ea typeface="Calibri"/>
                <a:cs typeface="Calibri"/>
                <a:sym typeface="Calibri"/>
              </a:rPr>
              <a:t> (</a:t>
            </a:r>
            <a:r>
              <a:rPr lang="pt-BR" sz="1430" dirty="0" err="1">
                <a:latin typeface="Calibri"/>
                <a:ea typeface="Calibri"/>
                <a:cs typeface="Calibri"/>
                <a:sym typeface="Calibri"/>
              </a:rPr>
              <a:t>femur</a:t>
            </a:r>
            <a:r>
              <a:rPr lang="pt-BR" sz="1430" dirty="0">
                <a:latin typeface="Calibri"/>
                <a:ea typeface="Calibri"/>
                <a:cs typeface="Calibri"/>
                <a:sym typeface="Calibri"/>
              </a:rPr>
              <a:t>)</a:t>
            </a:r>
            <a:endParaRPr sz="1430" dirty="0">
              <a:latin typeface="Calibri"/>
              <a:ea typeface="Calibri"/>
              <a:cs typeface="Calibri"/>
              <a:sym typeface="Calibri"/>
            </a:endParaRPr>
          </a:p>
          <a:p>
            <a:pPr marL="457200" lvl="0" indent="-319405" algn="l" rtl="0">
              <a:lnSpc>
                <a:spcPct val="200000"/>
              </a:lnSpc>
              <a:spcBef>
                <a:spcPts val="0"/>
              </a:spcBef>
              <a:spcAft>
                <a:spcPts val="0"/>
              </a:spcAft>
              <a:buSzPts val="1430"/>
              <a:buFont typeface="Calibri"/>
              <a:buChar char="-"/>
            </a:pPr>
            <a:r>
              <a:rPr lang="pt-BR" sz="1430" dirty="0" err="1">
                <a:latin typeface="Calibri"/>
                <a:ea typeface="Calibri"/>
                <a:cs typeface="Calibri"/>
                <a:sym typeface="Calibri"/>
              </a:rPr>
              <a:t>April</a:t>
            </a:r>
            <a:r>
              <a:rPr lang="pt-BR" sz="1430" dirty="0">
                <a:latin typeface="Calibri"/>
                <a:ea typeface="Calibri"/>
                <a:cs typeface="Calibri"/>
                <a:sym typeface="Calibri"/>
              </a:rPr>
              <a:t>/2021: </a:t>
            </a:r>
            <a:r>
              <a:rPr lang="pt-BR" sz="1430" dirty="0" err="1">
                <a:latin typeface="Calibri"/>
                <a:ea typeface="Calibri"/>
                <a:cs typeface="Calibri"/>
                <a:sym typeface="Calibri"/>
              </a:rPr>
              <a:t>Initiated</a:t>
            </a:r>
            <a:r>
              <a:rPr lang="pt-BR" sz="1430" dirty="0">
                <a:latin typeface="Calibri"/>
                <a:ea typeface="Calibri"/>
                <a:cs typeface="Calibri"/>
                <a:sym typeface="Calibri"/>
              </a:rPr>
              <a:t> </a:t>
            </a:r>
            <a:r>
              <a:rPr lang="pt-BR" sz="1430" dirty="0" err="1">
                <a:latin typeface="Calibri"/>
                <a:ea typeface="Calibri"/>
                <a:cs typeface="Calibri"/>
                <a:sym typeface="Calibri"/>
              </a:rPr>
              <a:t>everolimus</a:t>
            </a:r>
            <a:r>
              <a:rPr lang="pt-BR" sz="1430" dirty="0">
                <a:latin typeface="Calibri"/>
                <a:ea typeface="Calibri"/>
                <a:cs typeface="Calibri"/>
                <a:sym typeface="Calibri"/>
              </a:rPr>
              <a:t>. </a:t>
            </a:r>
            <a:r>
              <a:rPr lang="pt-BR" sz="1430" dirty="0" err="1">
                <a:latin typeface="Calibri"/>
                <a:ea typeface="Calibri"/>
                <a:cs typeface="Calibri"/>
                <a:sym typeface="Calibri"/>
              </a:rPr>
              <a:t>Few</a:t>
            </a:r>
            <a:r>
              <a:rPr lang="pt-BR" sz="1430" dirty="0">
                <a:latin typeface="Calibri"/>
                <a:ea typeface="Calibri"/>
                <a:cs typeface="Calibri"/>
                <a:sym typeface="Calibri"/>
              </a:rPr>
              <a:t> </a:t>
            </a:r>
            <a:r>
              <a:rPr lang="pt-BR" sz="1430" dirty="0" err="1">
                <a:latin typeface="Calibri"/>
                <a:ea typeface="Calibri"/>
                <a:cs typeface="Calibri"/>
                <a:sym typeface="Calibri"/>
              </a:rPr>
              <a:t>days</a:t>
            </a:r>
            <a:r>
              <a:rPr lang="pt-BR" sz="1430" dirty="0">
                <a:latin typeface="Calibri"/>
                <a:ea typeface="Calibri"/>
                <a:cs typeface="Calibri"/>
                <a:sym typeface="Calibri"/>
              </a:rPr>
              <a:t> </a:t>
            </a:r>
            <a:r>
              <a:rPr lang="pt-BR" sz="1430" dirty="0" err="1">
                <a:latin typeface="Calibri"/>
                <a:ea typeface="Calibri"/>
                <a:cs typeface="Calibri"/>
                <a:sym typeface="Calibri"/>
              </a:rPr>
              <a:t>after</a:t>
            </a:r>
            <a:r>
              <a:rPr lang="pt-BR" sz="1430" dirty="0">
                <a:latin typeface="Calibri"/>
                <a:ea typeface="Calibri"/>
                <a:cs typeface="Calibri"/>
                <a:sym typeface="Calibri"/>
              </a:rPr>
              <a:t> </a:t>
            </a:r>
            <a:r>
              <a:rPr lang="pt-BR" sz="1430" dirty="0" err="1">
                <a:latin typeface="Calibri"/>
                <a:ea typeface="Calibri"/>
                <a:cs typeface="Calibri"/>
                <a:sym typeface="Calibri"/>
              </a:rPr>
              <a:t>he</a:t>
            </a:r>
            <a:r>
              <a:rPr lang="pt-BR" sz="1430" dirty="0">
                <a:latin typeface="Calibri"/>
                <a:ea typeface="Calibri"/>
                <a:cs typeface="Calibri"/>
                <a:sym typeface="Calibri"/>
              </a:rPr>
              <a:t> </a:t>
            </a:r>
            <a:r>
              <a:rPr lang="pt-BR" sz="1430" dirty="0" err="1">
                <a:latin typeface="Calibri"/>
                <a:ea typeface="Calibri"/>
                <a:cs typeface="Calibri"/>
                <a:sym typeface="Calibri"/>
              </a:rPr>
              <a:t>presented</a:t>
            </a:r>
            <a:r>
              <a:rPr lang="pt-BR" sz="1430" dirty="0">
                <a:latin typeface="Calibri"/>
                <a:ea typeface="Calibri"/>
                <a:cs typeface="Calibri"/>
                <a:sym typeface="Calibri"/>
              </a:rPr>
              <a:t> </a:t>
            </a:r>
            <a:r>
              <a:rPr lang="pt-BR" sz="1430" dirty="0" err="1">
                <a:latin typeface="Calibri"/>
                <a:ea typeface="Calibri"/>
                <a:cs typeface="Calibri"/>
                <a:sym typeface="Calibri"/>
              </a:rPr>
              <a:t>an</a:t>
            </a:r>
            <a:r>
              <a:rPr lang="pt-BR" sz="1430" dirty="0">
                <a:latin typeface="Calibri"/>
                <a:ea typeface="Calibri"/>
                <a:cs typeface="Calibri"/>
                <a:sym typeface="Calibri"/>
              </a:rPr>
              <a:t> </a:t>
            </a:r>
            <a:r>
              <a:rPr lang="pt-BR" sz="1430" dirty="0" err="1">
                <a:latin typeface="Calibri"/>
                <a:ea typeface="Calibri"/>
                <a:cs typeface="Calibri"/>
                <a:sym typeface="Calibri"/>
              </a:rPr>
              <a:t>episode</a:t>
            </a:r>
            <a:r>
              <a:rPr lang="pt-BR" sz="1430" dirty="0">
                <a:latin typeface="Calibri"/>
                <a:ea typeface="Calibri"/>
                <a:cs typeface="Calibri"/>
                <a:sym typeface="Calibri"/>
              </a:rPr>
              <a:t> </a:t>
            </a:r>
            <a:r>
              <a:rPr lang="pt-BR" sz="1430" dirty="0" err="1">
                <a:latin typeface="Calibri"/>
                <a:ea typeface="Calibri"/>
                <a:cs typeface="Calibri"/>
                <a:sym typeface="Calibri"/>
              </a:rPr>
              <a:t>of</a:t>
            </a:r>
            <a:r>
              <a:rPr lang="pt-BR" sz="1430" dirty="0">
                <a:latin typeface="Calibri"/>
                <a:ea typeface="Calibri"/>
                <a:cs typeface="Calibri"/>
                <a:sym typeface="Calibri"/>
              </a:rPr>
              <a:t> tumoral </a:t>
            </a:r>
            <a:r>
              <a:rPr lang="pt-BR" sz="1430" dirty="0" err="1">
                <a:latin typeface="Calibri"/>
                <a:ea typeface="Calibri"/>
                <a:cs typeface="Calibri"/>
                <a:sym typeface="Calibri"/>
              </a:rPr>
              <a:t>infection</a:t>
            </a:r>
            <a:r>
              <a:rPr lang="pt-BR" sz="1430" dirty="0">
                <a:latin typeface="Calibri"/>
                <a:ea typeface="Calibri"/>
                <a:cs typeface="Calibri"/>
                <a:sym typeface="Calibri"/>
              </a:rPr>
              <a:t> </a:t>
            </a:r>
            <a:r>
              <a:rPr lang="pt-BR" sz="1430" dirty="0" err="1">
                <a:latin typeface="Calibri"/>
                <a:ea typeface="Calibri"/>
                <a:cs typeface="Calibri"/>
                <a:sym typeface="Calibri"/>
              </a:rPr>
              <a:t>requiring</a:t>
            </a:r>
            <a:r>
              <a:rPr lang="pt-BR" sz="1430" dirty="0">
                <a:latin typeface="Calibri"/>
                <a:ea typeface="Calibri"/>
                <a:cs typeface="Calibri"/>
                <a:sym typeface="Calibri"/>
              </a:rPr>
              <a:t> </a:t>
            </a:r>
            <a:r>
              <a:rPr lang="pt-BR" sz="1430" dirty="0" err="1">
                <a:latin typeface="Calibri"/>
                <a:ea typeface="Calibri"/>
                <a:cs typeface="Calibri"/>
                <a:sym typeface="Calibri"/>
              </a:rPr>
              <a:t>inpatient</a:t>
            </a:r>
            <a:r>
              <a:rPr lang="pt-BR" sz="1430" dirty="0">
                <a:latin typeface="Calibri"/>
                <a:ea typeface="Calibri"/>
                <a:cs typeface="Calibri"/>
                <a:sym typeface="Calibri"/>
              </a:rPr>
              <a:t> </a:t>
            </a:r>
            <a:r>
              <a:rPr lang="pt-BR" sz="1430" dirty="0" err="1">
                <a:latin typeface="Calibri"/>
                <a:ea typeface="Calibri"/>
                <a:cs typeface="Calibri"/>
                <a:sym typeface="Calibri"/>
              </a:rPr>
              <a:t>treatment</a:t>
            </a:r>
            <a:r>
              <a:rPr lang="pt-BR" sz="1430" dirty="0">
                <a:latin typeface="Calibri"/>
                <a:ea typeface="Calibri"/>
                <a:cs typeface="Calibri"/>
                <a:sym typeface="Calibri"/>
              </a:rPr>
              <a:t>.</a:t>
            </a:r>
            <a:endParaRPr sz="1430" dirty="0">
              <a:latin typeface="Calibri"/>
              <a:ea typeface="Calibri"/>
              <a:cs typeface="Calibri"/>
              <a:sym typeface="Calibri"/>
            </a:endParaRPr>
          </a:p>
        </p:txBody>
      </p:sp>
      <p:sp>
        <p:nvSpPr>
          <p:cNvPr id="3" name="Retângulo 2"/>
          <p:cNvSpPr/>
          <p:nvPr/>
        </p:nvSpPr>
        <p:spPr>
          <a:xfrm>
            <a:off x="528702" y="0"/>
            <a:ext cx="2400615" cy="73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9026546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body" idx="1"/>
          </p:nvPr>
        </p:nvSpPr>
        <p:spPr>
          <a:xfrm>
            <a:off x="550600" y="856893"/>
            <a:ext cx="8281800" cy="5998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40"/>
              <a:buNone/>
            </a:pPr>
            <a:r>
              <a:rPr lang="pt-BR" sz="1520" dirty="0" err="1">
                <a:latin typeface="Calibri"/>
                <a:ea typeface="Calibri"/>
                <a:cs typeface="Calibri"/>
                <a:sym typeface="Calibri"/>
              </a:rPr>
              <a:t>PMHx</a:t>
            </a:r>
            <a:r>
              <a:rPr lang="pt-BR" sz="1520" dirty="0">
                <a:latin typeface="Calibri"/>
                <a:ea typeface="Calibri"/>
                <a:cs typeface="Calibri"/>
                <a:sym typeface="Calibri"/>
              </a:rPr>
              <a:t> – non </a:t>
            </a:r>
            <a:r>
              <a:rPr lang="pt-BR" sz="1520" dirty="0" err="1">
                <a:latin typeface="Calibri"/>
                <a:ea typeface="Calibri"/>
                <a:cs typeface="Calibri"/>
                <a:sym typeface="Calibri"/>
              </a:rPr>
              <a:t>contributory</a:t>
            </a: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r>
              <a:rPr lang="pt-BR" sz="1520" dirty="0" err="1">
                <a:latin typeface="Calibri"/>
                <a:ea typeface="Calibri"/>
                <a:cs typeface="Calibri"/>
                <a:sym typeface="Calibri"/>
              </a:rPr>
              <a:t>Allergy</a:t>
            </a:r>
            <a:r>
              <a:rPr lang="pt-BR" sz="1520" dirty="0">
                <a:latin typeface="Calibri"/>
                <a:ea typeface="Calibri"/>
                <a:cs typeface="Calibri"/>
                <a:sym typeface="Calibri"/>
              </a:rPr>
              <a:t> – no </a:t>
            </a:r>
            <a:r>
              <a:rPr lang="pt-BR" sz="1520" dirty="0" err="1">
                <a:latin typeface="Calibri"/>
                <a:ea typeface="Calibri"/>
                <a:cs typeface="Calibri"/>
                <a:sym typeface="Calibri"/>
              </a:rPr>
              <a:t>allergies</a:t>
            </a: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r>
              <a:rPr lang="pt-BR" sz="1520" dirty="0" err="1">
                <a:latin typeface="Calibri"/>
                <a:ea typeface="Calibri"/>
                <a:cs typeface="Calibri"/>
                <a:sym typeface="Calibri"/>
              </a:rPr>
              <a:t>Habits</a:t>
            </a:r>
            <a:r>
              <a:rPr lang="pt-BR" sz="1520" dirty="0">
                <a:latin typeface="Calibri"/>
                <a:ea typeface="Calibri"/>
                <a:cs typeface="Calibri"/>
                <a:sym typeface="Calibri"/>
              </a:rPr>
              <a:t> – no smoking </a:t>
            </a:r>
            <a:r>
              <a:rPr lang="pt-BR" sz="1520" dirty="0" err="1">
                <a:latin typeface="Calibri"/>
                <a:ea typeface="Calibri"/>
                <a:cs typeface="Calibri"/>
                <a:sym typeface="Calibri"/>
              </a:rPr>
              <a:t>or</a:t>
            </a:r>
            <a:r>
              <a:rPr lang="pt-BR" sz="1520" dirty="0">
                <a:latin typeface="Calibri"/>
                <a:ea typeface="Calibri"/>
                <a:cs typeface="Calibri"/>
                <a:sym typeface="Calibri"/>
              </a:rPr>
              <a:t> </a:t>
            </a:r>
            <a:r>
              <a:rPr lang="pt-BR" sz="1520" dirty="0" err="1">
                <a:latin typeface="Calibri"/>
                <a:ea typeface="Calibri"/>
                <a:cs typeface="Calibri"/>
                <a:sym typeface="Calibri"/>
              </a:rPr>
              <a:t>drinking</a:t>
            </a:r>
            <a:r>
              <a:rPr lang="pt-BR" sz="1520" dirty="0">
                <a:latin typeface="Calibri"/>
                <a:ea typeface="Calibri"/>
                <a:cs typeface="Calibri"/>
                <a:sym typeface="Calibri"/>
              </a:rPr>
              <a:t>; </a:t>
            </a: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r>
              <a:rPr lang="pt-BR" sz="1520" dirty="0">
                <a:latin typeface="Calibri"/>
                <a:ea typeface="Calibri"/>
                <a:cs typeface="Calibri"/>
                <a:sym typeface="Calibri"/>
              </a:rPr>
              <a:t>Family </a:t>
            </a:r>
            <a:r>
              <a:rPr lang="pt-BR" sz="1520" dirty="0" err="1">
                <a:latin typeface="Calibri"/>
                <a:ea typeface="Calibri"/>
                <a:cs typeface="Calibri"/>
                <a:sym typeface="Calibri"/>
              </a:rPr>
              <a:t>Hx</a:t>
            </a:r>
            <a:r>
              <a:rPr lang="pt-BR" sz="1520" dirty="0">
                <a:latin typeface="Calibri"/>
                <a:ea typeface="Calibri"/>
                <a:cs typeface="Calibri"/>
                <a:sym typeface="Calibri"/>
              </a:rPr>
              <a:t> – </a:t>
            </a:r>
            <a:r>
              <a:rPr lang="pt-BR" sz="1520" dirty="0" err="1">
                <a:latin typeface="Calibri"/>
                <a:ea typeface="Calibri"/>
                <a:cs typeface="Calibri"/>
                <a:sym typeface="Calibri"/>
              </a:rPr>
              <a:t>father</a:t>
            </a:r>
            <a:r>
              <a:rPr lang="pt-BR" sz="1520" dirty="0">
                <a:latin typeface="Calibri"/>
                <a:ea typeface="Calibri"/>
                <a:cs typeface="Calibri"/>
                <a:sym typeface="Calibri"/>
              </a:rPr>
              <a:t> </a:t>
            </a:r>
            <a:r>
              <a:rPr lang="pt-BR" sz="1520" dirty="0" err="1">
                <a:latin typeface="Calibri"/>
                <a:ea typeface="Calibri"/>
                <a:cs typeface="Calibri"/>
                <a:sym typeface="Calibri"/>
              </a:rPr>
              <a:t>with</a:t>
            </a:r>
            <a:r>
              <a:rPr lang="pt-BR" sz="1520" dirty="0">
                <a:latin typeface="Calibri"/>
                <a:ea typeface="Calibri"/>
                <a:cs typeface="Calibri"/>
                <a:sym typeface="Calibri"/>
              </a:rPr>
              <a:t> melanoma, </a:t>
            </a:r>
            <a:r>
              <a:rPr lang="pt-BR" sz="1520" dirty="0" err="1">
                <a:latin typeface="Calibri"/>
                <a:ea typeface="Calibri"/>
                <a:cs typeface="Calibri"/>
                <a:sym typeface="Calibri"/>
              </a:rPr>
              <a:t>grandfather</a:t>
            </a:r>
            <a:r>
              <a:rPr lang="pt-BR" sz="1520" dirty="0">
                <a:latin typeface="Calibri"/>
                <a:ea typeface="Calibri"/>
                <a:cs typeface="Calibri"/>
                <a:sym typeface="Calibri"/>
              </a:rPr>
              <a:t> </a:t>
            </a:r>
            <a:r>
              <a:rPr lang="pt-BR" sz="1520" dirty="0" err="1">
                <a:latin typeface="Calibri"/>
                <a:ea typeface="Calibri"/>
                <a:cs typeface="Calibri"/>
                <a:sym typeface="Calibri"/>
              </a:rPr>
              <a:t>with</a:t>
            </a:r>
            <a:r>
              <a:rPr lang="pt-BR" sz="1520" dirty="0">
                <a:latin typeface="Calibri"/>
                <a:ea typeface="Calibri"/>
                <a:cs typeface="Calibri"/>
                <a:sym typeface="Calibri"/>
              </a:rPr>
              <a:t> </a:t>
            </a:r>
            <a:r>
              <a:rPr lang="pt-BR" sz="1520" dirty="0" err="1">
                <a:latin typeface="Calibri"/>
                <a:ea typeface="Calibri"/>
                <a:cs typeface="Calibri"/>
                <a:sym typeface="Calibri"/>
              </a:rPr>
              <a:t>lung</a:t>
            </a:r>
            <a:r>
              <a:rPr lang="pt-BR" sz="1520" dirty="0">
                <a:latin typeface="Calibri"/>
                <a:ea typeface="Calibri"/>
                <a:cs typeface="Calibri"/>
                <a:sym typeface="Calibri"/>
              </a:rPr>
              <a:t> </a:t>
            </a:r>
            <a:r>
              <a:rPr lang="pt-BR" sz="1520" dirty="0" err="1">
                <a:latin typeface="Calibri"/>
                <a:ea typeface="Calibri"/>
                <a:cs typeface="Calibri"/>
                <a:sym typeface="Calibri"/>
              </a:rPr>
              <a:t>cancer</a:t>
            </a:r>
            <a:r>
              <a:rPr lang="pt-BR" sz="1520" dirty="0">
                <a:latin typeface="Calibri"/>
                <a:ea typeface="Calibri"/>
                <a:cs typeface="Calibri"/>
                <a:sym typeface="Calibri"/>
              </a:rPr>
              <a:t>, paternal </a:t>
            </a:r>
            <a:r>
              <a:rPr lang="pt-BR" sz="1520" dirty="0" err="1">
                <a:latin typeface="Calibri"/>
                <a:ea typeface="Calibri"/>
                <a:cs typeface="Calibri"/>
                <a:sym typeface="Calibri"/>
              </a:rPr>
              <a:t>uncle</a:t>
            </a:r>
            <a:r>
              <a:rPr lang="pt-BR" sz="1520" dirty="0">
                <a:latin typeface="Calibri"/>
                <a:ea typeface="Calibri"/>
                <a:cs typeface="Calibri"/>
                <a:sym typeface="Calibri"/>
              </a:rPr>
              <a:t> </a:t>
            </a:r>
            <a:r>
              <a:rPr lang="pt-BR" sz="1520" dirty="0" err="1">
                <a:latin typeface="Calibri"/>
                <a:ea typeface="Calibri"/>
                <a:cs typeface="Calibri"/>
                <a:sym typeface="Calibri"/>
              </a:rPr>
              <a:t>with</a:t>
            </a:r>
            <a:r>
              <a:rPr lang="pt-BR" sz="1520" dirty="0">
                <a:latin typeface="Calibri"/>
                <a:ea typeface="Calibri"/>
                <a:cs typeface="Calibri"/>
                <a:sym typeface="Calibri"/>
              </a:rPr>
              <a:t> </a:t>
            </a:r>
            <a:r>
              <a:rPr lang="pt-BR" sz="1520" dirty="0" err="1">
                <a:latin typeface="Calibri"/>
                <a:ea typeface="Calibri"/>
                <a:cs typeface="Calibri"/>
                <a:sym typeface="Calibri"/>
              </a:rPr>
              <a:t>lung</a:t>
            </a:r>
            <a:r>
              <a:rPr lang="pt-BR" sz="1520" dirty="0">
                <a:latin typeface="Calibri"/>
                <a:ea typeface="Calibri"/>
                <a:cs typeface="Calibri"/>
                <a:sym typeface="Calibri"/>
              </a:rPr>
              <a:t> </a:t>
            </a:r>
            <a:r>
              <a:rPr lang="pt-BR" sz="1520" dirty="0" err="1">
                <a:latin typeface="Calibri"/>
                <a:ea typeface="Calibri"/>
                <a:cs typeface="Calibri"/>
                <a:sym typeface="Calibri"/>
              </a:rPr>
              <a:t>cancer</a:t>
            </a: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r>
              <a:rPr lang="pt-BR" sz="1520" dirty="0" err="1">
                <a:latin typeface="Calibri"/>
                <a:ea typeface="Calibri"/>
                <a:cs typeface="Calibri"/>
                <a:sym typeface="Calibri"/>
              </a:rPr>
              <a:t>Physical</a:t>
            </a:r>
            <a:r>
              <a:rPr lang="pt-BR" sz="1520" dirty="0">
                <a:latin typeface="Calibri"/>
                <a:ea typeface="Calibri"/>
                <a:cs typeface="Calibri"/>
                <a:sym typeface="Calibri"/>
              </a:rPr>
              <a:t> </a:t>
            </a:r>
            <a:r>
              <a:rPr lang="pt-BR" sz="1520" dirty="0" err="1">
                <a:latin typeface="Calibri"/>
                <a:ea typeface="Calibri"/>
                <a:cs typeface="Calibri"/>
                <a:sym typeface="Calibri"/>
              </a:rPr>
              <a:t>Exam</a:t>
            </a:r>
            <a:r>
              <a:rPr lang="pt-BR" sz="1520" dirty="0">
                <a:latin typeface="Calibri"/>
                <a:ea typeface="Calibri"/>
                <a:cs typeface="Calibri"/>
                <a:sym typeface="Calibri"/>
              </a:rPr>
              <a:t> – </a:t>
            </a:r>
            <a:r>
              <a:rPr lang="pt-BR" sz="1520" dirty="0" err="1">
                <a:latin typeface="Calibri"/>
                <a:ea typeface="Calibri"/>
                <a:cs typeface="Calibri"/>
                <a:sym typeface="Calibri"/>
              </a:rPr>
              <a:t>good</a:t>
            </a:r>
            <a:r>
              <a:rPr lang="pt-BR" sz="1520" dirty="0">
                <a:latin typeface="Calibri"/>
                <a:ea typeface="Calibri"/>
                <a:cs typeface="Calibri"/>
                <a:sym typeface="Calibri"/>
              </a:rPr>
              <a:t> </a:t>
            </a:r>
            <a:r>
              <a:rPr lang="pt-BR" sz="1520" dirty="0" err="1">
                <a:latin typeface="Calibri"/>
                <a:ea typeface="Calibri"/>
                <a:cs typeface="Calibri"/>
                <a:sym typeface="Calibri"/>
              </a:rPr>
              <a:t>condition</a:t>
            </a:r>
            <a:r>
              <a:rPr lang="pt-BR" sz="1520" dirty="0">
                <a:latin typeface="Calibri"/>
                <a:ea typeface="Calibri"/>
                <a:cs typeface="Calibri"/>
                <a:sym typeface="Calibri"/>
              </a:rPr>
              <a:t>, ECOG 1</a:t>
            </a: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r>
              <a:rPr lang="pt-BR" sz="1520" dirty="0" err="1">
                <a:latin typeface="Calibri"/>
                <a:ea typeface="Calibri"/>
                <a:cs typeface="Calibri"/>
                <a:sym typeface="Calibri"/>
              </a:rPr>
              <a:t>Palpable</a:t>
            </a:r>
            <a:r>
              <a:rPr lang="pt-BR" sz="1520" dirty="0">
                <a:latin typeface="Calibri"/>
                <a:ea typeface="Calibri"/>
                <a:cs typeface="Calibri"/>
                <a:sym typeface="Calibri"/>
              </a:rPr>
              <a:t> </a:t>
            </a:r>
            <a:r>
              <a:rPr lang="pt-BR" sz="1520" dirty="0" err="1">
                <a:latin typeface="Calibri"/>
                <a:ea typeface="Calibri"/>
                <a:cs typeface="Calibri"/>
                <a:sym typeface="Calibri"/>
              </a:rPr>
              <a:t>mass</a:t>
            </a:r>
            <a:r>
              <a:rPr lang="pt-BR" sz="1520" dirty="0">
                <a:latin typeface="Calibri"/>
                <a:ea typeface="Calibri"/>
                <a:cs typeface="Calibri"/>
                <a:sym typeface="Calibri"/>
              </a:rPr>
              <a:t> </a:t>
            </a:r>
            <a:r>
              <a:rPr lang="pt-BR" sz="1520" dirty="0" err="1">
                <a:latin typeface="Calibri"/>
                <a:ea typeface="Calibri"/>
                <a:cs typeface="Calibri"/>
                <a:sym typeface="Calibri"/>
              </a:rPr>
              <a:t>on</a:t>
            </a:r>
            <a:r>
              <a:rPr lang="pt-BR" sz="1520" dirty="0">
                <a:latin typeface="Calibri"/>
                <a:ea typeface="Calibri"/>
                <a:cs typeface="Calibri"/>
                <a:sym typeface="Calibri"/>
              </a:rPr>
              <a:t> </a:t>
            </a:r>
            <a:r>
              <a:rPr lang="pt-BR" sz="1520" dirty="0" err="1">
                <a:latin typeface="Calibri"/>
                <a:ea typeface="Calibri"/>
                <a:cs typeface="Calibri"/>
                <a:sym typeface="Calibri"/>
              </a:rPr>
              <a:t>the</a:t>
            </a:r>
            <a:r>
              <a:rPr lang="pt-BR" sz="1520" dirty="0">
                <a:latin typeface="Calibri"/>
                <a:ea typeface="Calibri"/>
                <a:cs typeface="Calibri"/>
                <a:sym typeface="Calibri"/>
              </a:rPr>
              <a:t> </a:t>
            </a:r>
            <a:r>
              <a:rPr lang="pt-BR" sz="1520" dirty="0" err="1">
                <a:latin typeface="Calibri"/>
                <a:ea typeface="Calibri"/>
                <a:cs typeface="Calibri"/>
                <a:sym typeface="Calibri"/>
              </a:rPr>
              <a:t>left</a:t>
            </a:r>
            <a:r>
              <a:rPr lang="pt-BR" sz="1520" dirty="0">
                <a:latin typeface="Calibri"/>
                <a:ea typeface="Calibri"/>
                <a:cs typeface="Calibri"/>
                <a:sym typeface="Calibri"/>
              </a:rPr>
              <a:t> </a:t>
            </a:r>
            <a:r>
              <a:rPr lang="pt-BR" sz="1520" dirty="0" err="1">
                <a:latin typeface="Calibri"/>
                <a:ea typeface="Calibri"/>
                <a:cs typeface="Calibri"/>
                <a:sym typeface="Calibri"/>
              </a:rPr>
              <a:t>thigh</a:t>
            </a:r>
            <a:r>
              <a:rPr lang="pt-BR" sz="1520" dirty="0">
                <a:latin typeface="Calibri"/>
                <a:ea typeface="Calibri"/>
                <a:cs typeface="Calibri"/>
                <a:sym typeface="Calibri"/>
              </a:rPr>
              <a:t>, </a:t>
            </a:r>
            <a:r>
              <a:rPr lang="pt-BR" sz="1520" dirty="0" err="1">
                <a:latin typeface="Calibri"/>
                <a:ea typeface="Calibri"/>
                <a:cs typeface="Calibri"/>
                <a:sym typeface="Calibri"/>
              </a:rPr>
              <a:t>with</a:t>
            </a:r>
            <a:r>
              <a:rPr lang="pt-BR" sz="1520" dirty="0">
                <a:latin typeface="Calibri"/>
                <a:ea typeface="Calibri"/>
                <a:cs typeface="Calibri"/>
                <a:sym typeface="Calibri"/>
              </a:rPr>
              <a:t> </a:t>
            </a:r>
            <a:r>
              <a:rPr lang="pt-BR" sz="1520" dirty="0" err="1">
                <a:latin typeface="Calibri"/>
                <a:ea typeface="Calibri"/>
                <a:cs typeface="Calibri"/>
                <a:sym typeface="Calibri"/>
              </a:rPr>
              <a:t>ulceration</a:t>
            </a:r>
            <a:r>
              <a:rPr lang="pt-BR" sz="1520" dirty="0">
                <a:latin typeface="Calibri"/>
                <a:ea typeface="Calibri"/>
                <a:cs typeface="Calibri"/>
                <a:sym typeface="Calibri"/>
              </a:rPr>
              <a:t> </a:t>
            </a:r>
            <a:r>
              <a:rPr lang="pt-BR" sz="1520" dirty="0" err="1">
                <a:latin typeface="Calibri"/>
                <a:ea typeface="Calibri"/>
                <a:cs typeface="Calibri"/>
                <a:sym typeface="Calibri"/>
              </a:rPr>
              <a:t>and</a:t>
            </a:r>
            <a:r>
              <a:rPr lang="pt-BR" sz="1520" dirty="0">
                <a:latin typeface="Calibri"/>
                <a:ea typeface="Calibri"/>
                <a:cs typeface="Calibri"/>
                <a:sym typeface="Calibri"/>
              </a:rPr>
              <a:t> </a:t>
            </a:r>
            <a:r>
              <a:rPr lang="pt-BR" sz="1520" dirty="0" err="1">
                <a:latin typeface="Calibri"/>
                <a:ea typeface="Calibri"/>
                <a:cs typeface="Calibri"/>
                <a:sym typeface="Calibri"/>
              </a:rPr>
              <a:t>hemorrhagic</a:t>
            </a:r>
            <a:r>
              <a:rPr lang="pt-BR" sz="1520" dirty="0">
                <a:latin typeface="Calibri"/>
                <a:ea typeface="Calibri"/>
                <a:cs typeface="Calibri"/>
                <a:sym typeface="Calibri"/>
              </a:rPr>
              <a:t> </a:t>
            </a:r>
            <a:r>
              <a:rPr lang="pt-BR" sz="1520" dirty="0" err="1">
                <a:latin typeface="Calibri"/>
                <a:ea typeface="Calibri"/>
                <a:cs typeface="Calibri"/>
                <a:sym typeface="Calibri"/>
              </a:rPr>
              <a:t>and</a:t>
            </a:r>
            <a:r>
              <a:rPr lang="pt-BR" sz="1520" dirty="0">
                <a:latin typeface="Calibri"/>
                <a:ea typeface="Calibri"/>
                <a:cs typeface="Calibri"/>
                <a:sym typeface="Calibri"/>
              </a:rPr>
              <a:t> </a:t>
            </a:r>
            <a:r>
              <a:rPr lang="pt-BR" sz="1520" dirty="0" err="1">
                <a:latin typeface="Calibri"/>
                <a:ea typeface="Calibri"/>
                <a:cs typeface="Calibri"/>
                <a:sym typeface="Calibri"/>
              </a:rPr>
              <a:t>necrotic</a:t>
            </a:r>
            <a:r>
              <a:rPr lang="pt-BR" sz="1520" dirty="0">
                <a:latin typeface="Calibri"/>
                <a:ea typeface="Calibri"/>
                <a:cs typeface="Calibri"/>
                <a:sym typeface="Calibri"/>
              </a:rPr>
              <a:t> </a:t>
            </a:r>
            <a:r>
              <a:rPr lang="pt-BR" sz="1520" dirty="0" err="1">
                <a:latin typeface="Calibri"/>
                <a:ea typeface="Calibri"/>
                <a:cs typeface="Calibri"/>
                <a:sym typeface="Calibri"/>
              </a:rPr>
              <a:t>crusts</a:t>
            </a: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r>
              <a:rPr lang="pt-BR" sz="1520" dirty="0" err="1">
                <a:latin typeface="Calibri"/>
                <a:ea typeface="Calibri"/>
                <a:cs typeface="Calibri"/>
                <a:sym typeface="Calibri"/>
              </a:rPr>
              <a:t>Diagnostic</a:t>
            </a:r>
            <a:r>
              <a:rPr lang="pt-BR" sz="1520" dirty="0">
                <a:latin typeface="Calibri"/>
                <a:ea typeface="Calibri"/>
                <a:cs typeface="Calibri"/>
                <a:sym typeface="Calibri"/>
              </a:rPr>
              <a:t> </a:t>
            </a:r>
            <a:r>
              <a:rPr lang="pt-BR" sz="1520" dirty="0" err="1">
                <a:latin typeface="Calibri"/>
                <a:ea typeface="Calibri"/>
                <a:cs typeface="Calibri"/>
                <a:sym typeface="Calibri"/>
              </a:rPr>
              <a:t>Tests</a:t>
            </a:r>
            <a:endParaRPr sz="1520" dirty="0">
              <a:latin typeface="Calibri"/>
              <a:ea typeface="Calibri"/>
              <a:cs typeface="Calibri"/>
              <a:sym typeface="Calibri"/>
            </a:endParaRPr>
          </a:p>
          <a:p>
            <a:pPr marL="0" lvl="0" indent="0" algn="l" rtl="0">
              <a:lnSpc>
                <a:spcPct val="100000"/>
              </a:lnSpc>
              <a:spcBef>
                <a:spcPts val="1200"/>
              </a:spcBef>
              <a:spcAft>
                <a:spcPts val="0"/>
              </a:spcAft>
              <a:buSzPts val="440"/>
              <a:buNone/>
            </a:pPr>
            <a:endParaRPr sz="1520" dirty="0">
              <a:latin typeface="Calibri"/>
              <a:ea typeface="Calibri"/>
              <a:cs typeface="Calibri"/>
              <a:sym typeface="Calibri"/>
            </a:endParaRPr>
          </a:p>
          <a:p>
            <a:pPr marL="0" lvl="0" indent="0" algn="l" rtl="0">
              <a:lnSpc>
                <a:spcPct val="100000"/>
              </a:lnSpc>
              <a:spcBef>
                <a:spcPts val="1200"/>
              </a:spcBef>
              <a:spcAft>
                <a:spcPts val="1200"/>
              </a:spcAft>
              <a:buSzPts val="440"/>
              <a:buNone/>
            </a:pPr>
            <a:r>
              <a:rPr lang="pt-BR" sz="1520" dirty="0" err="1">
                <a:latin typeface="Calibri"/>
                <a:ea typeface="Calibri"/>
                <a:cs typeface="Calibri"/>
                <a:sym typeface="Calibri"/>
              </a:rPr>
              <a:t>Pathologic</a:t>
            </a:r>
            <a:r>
              <a:rPr lang="pt-BR" sz="1520" dirty="0">
                <a:latin typeface="Calibri"/>
                <a:ea typeface="Calibri"/>
                <a:cs typeface="Calibri"/>
                <a:sym typeface="Calibri"/>
              </a:rPr>
              <a:t> </a:t>
            </a:r>
            <a:r>
              <a:rPr lang="pt-BR" sz="1520" dirty="0" err="1">
                <a:latin typeface="Calibri"/>
                <a:ea typeface="Calibri"/>
                <a:cs typeface="Calibri"/>
                <a:sym typeface="Calibri"/>
              </a:rPr>
              <a:t>review</a:t>
            </a:r>
            <a:r>
              <a:rPr lang="pt-BR" sz="1520" dirty="0">
                <a:latin typeface="Calibri"/>
                <a:ea typeface="Calibri"/>
                <a:cs typeface="Calibri"/>
                <a:sym typeface="Calibri"/>
              </a:rPr>
              <a:t> – </a:t>
            </a:r>
            <a:r>
              <a:rPr lang="pt-BR" sz="1520" dirty="0" err="1">
                <a:latin typeface="Calibri"/>
                <a:ea typeface="Calibri"/>
                <a:cs typeface="Calibri"/>
                <a:sym typeface="Calibri"/>
              </a:rPr>
              <a:t>Endovascular</a:t>
            </a:r>
            <a:r>
              <a:rPr lang="pt-BR" sz="1520" dirty="0">
                <a:latin typeface="Calibri"/>
                <a:ea typeface="Calibri"/>
                <a:cs typeface="Calibri"/>
                <a:sym typeface="Calibri"/>
              </a:rPr>
              <a:t> </a:t>
            </a:r>
            <a:r>
              <a:rPr lang="pt-BR" sz="1520" dirty="0" err="1">
                <a:latin typeface="Calibri"/>
                <a:ea typeface="Calibri"/>
                <a:cs typeface="Calibri"/>
                <a:sym typeface="Calibri"/>
              </a:rPr>
              <a:t>papillary</a:t>
            </a:r>
            <a:r>
              <a:rPr lang="pt-BR" sz="1520" dirty="0">
                <a:latin typeface="Calibri"/>
                <a:ea typeface="Calibri"/>
                <a:cs typeface="Calibri"/>
                <a:sym typeface="Calibri"/>
              </a:rPr>
              <a:t> </a:t>
            </a:r>
            <a:r>
              <a:rPr lang="pt-BR" sz="1520" dirty="0" err="1">
                <a:latin typeface="Calibri"/>
                <a:ea typeface="Calibri"/>
                <a:cs typeface="Calibri"/>
                <a:sym typeface="Calibri"/>
              </a:rPr>
              <a:t>angioendothelioma</a:t>
            </a:r>
            <a:endParaRPr sz="1520" dirty="0">
              <a:latin typeface="Calibri"/>
              <a:ea typeface="Calibri"/>
              <a:cs typeface="Calibri"/>
              <a:sym typeface="Calibri"/>
            </a:endParaRPr>
          </a:p>
        </p:txBody>
      </p:sp>
    </p:spTree>
    <p:extLst>
      <p:ext uri="{BB962C8B-B14F-4D97-AF65-F5344CB8AC3E}">
        <p14:creationId xmlns:p14="http://schemas.microsoft.com/office/powerpoint/2010/main" val="192342488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6"/>
          <p:cNvSpPr txBox="1">
            <a:spLocks noGrp="1"/>
          </p:cNvSpPr>
          <p:nvPr>
            <p:ph type="body" idx="1"/>
          </p:nvPr>
        </p:nvSpPr>
        <p:spPr>
          <a:xfrm>
            <a:off x="235500" y="121667"/>
            <a:ext cx="8520600" cy="826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sz="1600" dirty="0"/>
          </a:p>
        </p:txBody>
      </p:sp>
      <p:pic>
        <p:nvPicPr>
          <p:cNvPr id="70" name="Google Shape;70;p16"/>
          <p:cNvPicPr preferRelativeResize="0"/>
          <p:nvPr/>
        </p:nvPicPr>
        <p:blipFill rotWithShape="1">
          <a:blip r:embed="rId3">
            <a:alphaModFix/>
          </a:blip>
          <a:srcRect l="20432" t="23596" r="42192" b="16815"/>
          <a:stretch/>
        </p:blipFill>
        <p:spPr>
          <a:xfrm>
            <a:off x="1258339" y="1049168"/>
            <a:ext cx="1977075" cy="2364000"/>
          </a:xfrm>
          <a:prstGeom prst="rect">
            <a:avLst/>
          </a:prstGeom>
          <a:noFill/>
          <a:ln>
            <a:noFill/>
          </a:ln>
        </p:spPr>
      </p:pic>
      <p:pic>
        <p:nvPicPr>
          <p:cNvPr id="71" name="Google Shape;71;p16"/>
          <p:cNvPicPr preferRelativeResize="0"/>
          <p:nvPr/>
        </p:nvPicPr>
        <p:blipFill rotWithShape="1">
          <a:blip r:embed="rId4">
            <a:alphaModFix/>
          </a:blip>
          <a:srcRect l="17606" t="20752" r="40533" b="17393"/>
          <a:stretch/>
        </p:blipFill>
        <p:spPr>
          <a:xfrm>
            <a:off x="6513154" y="334433"/>
            <a:ext cx="2130147" cy="2364000"/>
          </a:xfrm>
          <a:prstGeom prst="rect">
            <a:avLst/>
          </a:prstGeom>
          <a:noFill/>
          <a:ln>
            <a:noFill/>
          </a:ln>
        </p:spPr>
      </p:pic>
      <p:sp>
        <p:nvSpPr>
          <p:cNvPr id="72" name="Google Shape;72;p16"/>
          <p:cNvSpPr txBox="1"/>
          <p:nvPr/>
        </p:nvSpPr>
        <p:spPr>
          <a:xfrm>
            <a:off x="89975" y="1752633"/>
            <a:ext cx="10917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June/2020</a:t>
            </a:r>
            <a:endParaRPr/>
          </a:p>
        </p:txBody>
      </p:sp>
      <p:pic>
        <p:nvPicPr>
          <p:cNvPr id="73" name="Google Shape;73;p16"/>
          <p:cNvPicPr preferRelativeResize="0"/>
          <p:nvPr/>
        </p:nvPicPr>
        <p:blipFill rotWithShape="1">
          <a:blip r:embed="rId5">
            <a:alphaModFix/>
          </a:blip>
          <a:srcRect l="21760" t="16506" r="47342" b="11223"/>
          <a:stretch/>
        </p:blipFill>
        <p:spPr>
          <a:xfrm>
            <a:off x="3754150" y="334418"/>
            <a:ext cx="1843954" cy="3237167"/>
          </a:xfrm>
          <a:prstGeom prst="rect">
            <a:avLst/>
          </a:prstGeom>
          <a:noFill/>
          <a:ln>
            <a:noFill/>
          </a:ln>
        </p:spPr>
      </p:pic>
      <p:sp>
        <p:nvSpPr>
          <p:cNvPr id="74" name="Google Shape;74;p16"/>
          <p:cNvSpPr txBox="1"/>
          <p:nvPr/>
        </p:nvSpPr>
        <p:spPr>
          <a:xfrm>
            <a:off x="0" y="4965967"/>
            <a:ext cx="11817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a:t>March/2021</a:t>
            </a:r>
            <a:endParaRPr/>
          </a:p>
        </p:txBody>
      </p:sp>
      <p:pic>
        <p:nvPicPr>
          <p:cNvPr id="75" name="Google Shape;75;p16"/>
          <p:cNvPicPr preferRelativeResize="0"/>
          <p:nvPr/>
        </p:nvPicPr>
        <p:blipFill rotWithShape="1">
          <a:blip r:embed="rId6">
            <a:alphaModFix/>
          </a:blip>
          <a:srcRect l="16445" t="16286" r="42026" b="10550"/>
          <a:stretch/>
        </p:blipFill>
        <p:spPr>
          <a:xfrm>
            <a:off x="3754139" y="3928951"/>
            <a:ext cx="1977075" cy="2607616"/>
          </a:xfrm>
          <a:prstGeom prst="rect">
            <a:avLst/>
          </a:prstGeom>
          <a:noFill/>
          <a:ln>
            <a:noFill/>
          </a:ln>
        </p:spPr>
      </p:pic>
      <p:pic>
        <p:nvPicPr>
          <p:cNvPr id="76" name="Google Shape;76;p16"/>
          <p:cNvPicPr preferRelativeResize="0"/>
          <p:nvPr/>
        </p:nvPicPr>
        <p:blipFill rotWithShape="1">
          <a:blip r:embed="rId7">
            <a:alphaModFix/>
          </a:blip>
          <a:srcRect l="34789" t="26995" r="33462" b="20259"/>
          <a:stretch/>
        </p:blipFill>
        <p:spPr>
          <a:xfrm>
            <a:off x="1105263" y="3739714"/>
            <a:ext cx="2130151" cy="2652853"/>
          </a:xfrm>
          <a:prstGeom prst="rect">
            <a:avLst/>
          </a:prstGeom>
          <a:noFill/>
          <a:ln>
            <a:noFill/>
          </a:ln>
        </p:spPr>
      </p:pic>
      <p:pic>
        <p:nvPicPr>
          <p:cNvPr id="77" name="Google Shape;77;p16"/>
          <p:cNvPicPr preferRelativeResize="0"/>
          <p:nvPr/>
        </p:nvPicPr>
        <p:blipFill>
          <a:blip r:embed="rId8">
            <a:alphaModFix/>
          </a:blip>
          <a:stretch>
            <a:fillRect/>
          </a:stretch>
        </p:blipFill>
        <p:spPr>
          <a:xfrm>
            <a:off x="6513150" y="3019205"/>
            <a:ext cx="2025176" cy="3607795"/>
          </a:xfrm>
          <a:prstGeom prst="rect">
            <a:avLst/>
          </a:prstGeom>
          <a:noFill/>
          <a:ln>
            <a:noFill/>
          </a:ln>
        </p:spPr>
      </p:pic>
    </p:spTree>
    <p:extLst>
      <p:ext uri="{BB962C8B-B14F-4D97-AF65-F5344CB8AC3E}">
        <p14:creationId xmlns:p14="http://schemas.microsoft.com/office/powerpoint/2010/main" val="425105682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body" idx="1"/>
          </p:nvPr>
        </p:nvSpPr>
        <p:spPr>
          <a:xfrm>
            <a:off x="311700" y="824526"/>
            <a:ext cx="8520600" cy="6159600"/>
          </a:xfrm>
          <a:prstGeom prst="rect">
            <a:avLst/>
          </a:prstGeom>
        </p:spPr>
        <p:txBody>
          <a:bodyPr spcFirstLastPara="1" wrap="square" lIns="91425" tIns="91425" rIns="91425" bIns="91425" anchor="t" anchorCtr="0">
            <a:normAutofit/>
          </a:bodyPr>
          <a:lstStyle/>
          <a:p>
            <a:pPr marL="0" lvl="0" indent="0" algn="l" rtl="0">
              <a:lnSpc>
                <a:spcPct val="200000"/>
              </a:lnSpc>
              <a:spcBef>
                <a:spcPts val="0"/>
              </a:spcBef>
              <a:spcAft>
                <a:spcPts val="0"/>
              </a:spcAft>
              <a:buNone/>
            </a:pPr>
            <a:r>
              <a:rPr lang="pt-BR" sz="1800" b="1" dirty="0" err="1">
                <a:latin typeface="Calibri"/>
                <a:ea typeface="Calibri"/>
                <a:cs typeface="Calibri"/>
                <a:sym typeface="Calibri"/>
              </a:rPr>
              <a:t>Impression</a:t>
            </a:r>
            <a:r>
              <a:rPr lang="pt-BR" sz="1800" b="1" dirty="0">
                <a:latin typeface="Calibri"/>
                <a:ea typeface="Calibri"/>
                <a:cs typeface="Calibri"/>
                <a:sym typeface="Calibri"/>
              </a:rPr>
              <a:t>: </a:t>
            </a:r>
            <a:endParaRPr sz="1800" b="1" dirty="0">
              <a:latin typeface="Calibri"/>
              <a:ea typeface="Calibri"/>
              <a:cs typeface="Calibri"/>
              <a:sym typeface="Calibri"/>
            </a:endParaRPr>
          </a:p>
          <a:p>
            <a:pPr marL="0" lvl="0" indent="0" algn="l" rtl="0">
              <a:lnSpc>
                <a:spcPct val="200000"/>
              </a:lnSpc>
              <a:spcBef>
                <a:spcPts val="1200"/>
              </a:spcBef>
              <a:spcAft>
                <a:spcPts val="0"/>
              </a:spcAft>
              <a:buNone/>
            </a:pPr>
            <a:r>
              <a:rPr lang="pt-BR" sz="1800" dirty="0">
                <a:latin typeface="Calibri"/>
                <a:ea typeface="Calibri"/>
                <a:cs typeface="Calibri"/>
                <a:sym typeface="Calibri"/>
              </a:rPr>
              <a:t>Young </a:t>
            </a:r>
            <a:r>
              <a:rPr lang="pt-BR" sz="1800" dirty="0" err="1">
                <a:latin typeface="Calibri"/>
                <a:ea typeface="Calibri"/>
                <a:cs typeface="Calibri"/>
                <a:sym typeface="Calibri"/>
              </a:rPr>
              <a:t>adult</a:t>
            </a:r>
            <a:r>
              <a:rPr lang="pt-BR" sz="1800" dirty="0">
                <a:latin typeface="Calibri"/>
                <a:ea typeface="Calibri"/>
                <a:cs typeface="Calibri"/>
                <a:sym typeface="Calibri"/>
              </a:rPr>
              <a:t> </a:t>
            </a:r>
            <a:r>
              <a:rPr lang="pt-BR" sz="1800" dirty="0" err="1">
                <a:latin typeface="Calibri"/>
                <a:ea typeface="Calibri"/>
                <a:cs typeface="Calibri"/>
                <a:sym typeface="Calibri"/>
              </a:rPr>
              <a:t>with</a:t>
            </a:r>
            <a:r>
              <a:rPr lang="pt-BR" sz="1800" dirty="0">
                <a:latin typeface="Calibri"/>
                <a:ea typeface="Calibri"/>
                <a:cs typeface="Calibri"/>
                <a:sym typeface="Calibri"/>
              </a:rPr>
              <a:t> </a:t>
            </a:r>
            <a:r>
              <a:rPr lang="pt-BR" sz="1800" dirty="0" err="1">
                <a:latin typeface="Calibri"/>
                <a:ea typeface="Calibri"/>
                <a:cs typeface="Calibri"/>
                <a:sym typeface="Calibri"/>
              </a:rPr>
              <a:t>large</a:t>
            </a:r>
            <a:r>
              <a:rPr lang="pt-BR" sz="1800" dirty="0">
                <a:latin typeface="Calibri"/>
                <a:ea typeface="Calibri"/>
                <a:cs typeface="Calibri"/>
                <a:sym typeface="Calibri"/>
              </a:rPr>
              <a:t> PILA tumor </a:t>
            </a:r>
            <a:r>
              <a:rPr lang="pt-BR" sz="1800" dirty="0" err="1">
                <a:latin typeface="Calibri"/>
                <a:ea typeface="Calibri"/>
                <a:cs typeface="Calibri"/>
                <a:sym typeface="Calibri"/>
              </a:rPr>
              <a:t>of</a:t>
            </a:r>
            <a:r>
              <a:rPr lang="pt-BR" sz="1800" dirty="0">
                <a:latin typeface="Calibri"/>
                <a:ea typeface="Calibri"/>
                <a:cs typeface="Calibri"/>
                <a:sym typeface="Calibri"/>
              </a:rPr>
              <a:t> </a:t>
            </a:r>
            <a:r>
              <a:rPr lang="pt-BR" sz="1800" dirty="0" err="1">
                <a:latin typeface="Calibri"/>
                <a:ea typeface="Calibri"/>
                <a:cs typeface="Calibri"/>
                <a:sym typeface="Calibri"/>
              </a:rPr>
              <a:t>the</a:t>
            </a:r>
            <a:r>
              <a:rPr lang="pt-BR" sz="1800" dirty="0">
                <a:latin typeface="Calibri"/>
                <a:ea typeface="Calibri"/>
                <a:cs typeface="Calibri"/>
                <a:sym typeface="Calibri"/>
              </a:rPr>
              <a:t> </a:t>
            </a:r>
            <a:r>
              <a:rPr lang="pt-BR" sz="1800" dirty="0" err="1">
                <a:latin typeface="Calibri"/>
                <a:ea typeface="Calibri"/>
                <a:cs typeface="Calibri"/>
                <a:sym typeface="Calibri"/>
              </a:rPr>
              <a:t>right</a:t>
            </a:r>
            <a:r>
              <a:rPr lang="pt-BR" sz="1800" dirty="0">
                <a:latin typeface="Calibri"/>
                <a:ea typeface="Calibri"/>
                <a:cs typeface="Calibri"/>
                <a:sym typeface="Calibri"/>
              </a:rPr>
              <a:t> </a:t>
            </a:r>
            <a:r>
              <a:rPr lang="pt-BR" sz="1800" dirty="0" err="1">
                <a:latin typeface="Calibri"/>
                <a:ea typeface="Calibri"/>
                <a:cs typeface="Calibri"/>
                <a:sym typeface="Calibri"/>
              </a:rPr>
              <a:t>thigh</a:t>
            </a:r>
            <a:r>
              <a:rPr lang="pt-BR" sz="1800" dirty="0">
                <a:latin typeface="Calibri"/>
                <a:ea typeface="Calibri"/>
                <a:cs typeface="Calibri"/>
                <a:sym typeface="Calibri"/>
              </a:rPr>
              <a:t>, </a:t>
            </a:r>
            <a:r>
              <a:rPr lang="pt-BR" sz="1800" dirty="0" err="1">
                <a:latin typeface="Calibri"/>
                <a:ea typeface="Calibri"/>
                <a:cs typeface="Calibri"/>
                <a:sym typeface="Calibri"/>
              </a:rPr>
              <a:t>with</a:t>
            </a:r>
            <a:r>
              <a:rPr lang="pt-BR" sz="1800" dirty="0">
                <a:latin typeface="Calibri"/>
                <a:ea typeface="Calibri"/>
                <a:cs typeface="Calibri"/>
                <a:sym typeface="Calibri"/>
              </a:rPr>
              <a:t> </a:t>
            </a:r>
            <a:r>
              <a:rPr lang="pt-BR" sz="1800" dirty="0" err="1">
                <a:latin typeface="Calibri"/>
                <a:ea typeface="Calibri"/>
                <a:cs typeface="Calibri"/>
                <a:sym typeface="Calibri"/>
              </a:rPr>
              <a:t>limiting</a:t>
            </a:r>
            <a:r>
              <a:rPr lang="pt-BR" sz="1800" dirty="0">
                <a:latin typeface="Calibri"/>
                <a:ea typeface="Calibri"/>
                <a:cs typeface="Calibri"/>
                <a:sym typeface="Calibri"/>
              </a:rPr>
              <a:t> </a:t>
            </a:r>
            <a:r>
              <a:rPr lang="pt-BR" sz="1800" dirty="0" err="1">
                <a:latin typeface="Calibri"/>
                <a:ea typeface="Calibri"/>
                <a:cs typeface="Calibri"/>
                <a:sym typeface="Calibri"/>
              </a:rPr>
              <a:t>bleeding</a:t>
            </a:r>
            <a:r>
              <a:rPr lang="pt-BR" sz="1800" dirty="0">
                <a:latin typeface="Calibri"/>
                <a:ea typeface="Calibri"/>
                <a:cs typeface="Calibri"/>
                <a:sym typeface="Calibri"/>
              </a:rPr>
              <a:t>, </a:t>
            </a:r>
            <a:r>
              <a:rPr lang="pt-BR" sz="1800" dirty="0" err="1">
                <a:latin typeface="Calibri"/>
                <a:ea typeface="Calibri"/>
                <a:cs typeface="Calibri"/>
                <a:sym typeface="Calibri"/>
              </a:rPr>
              <a:t>pain</a:t>
            </a:r>
            <a:r>
              <a:rPr lang="pt-BR" sz="1800" dirty="0">
                <a:latin typeface="Calibri"/>
                <a:ea typeface="Calibri"/>
                <a:cs typeface="Calibri"/>
                <a:sym typeface="Calibri"/>
              </a:rPr>
              <a:t> </a:t>
            </a:r>
            <a:r>
              <a:rPr lang="pt-BR" sz="1800" dirty="0" err="1">
                <a:latin typeface="Calibri"/>
                <a:ea typeface="Calibri"/>
                <a:cs typeface="Calibri"/>
                <a:sym typeface="Calibri"/>
              </a:rPr>
              <a:t>and</a:t>
            </a:r>
            <a:r>
              <a:rPr lang="pt-BR" sz="1800" dirty="0">
                <a:latin typeface="Calibri"/>
                <a:ea typeface="Calibri"/>
                <a:cs typeface="Calibri"/>
                <a:sym typeface="Calibri"/>
              </a:rPr>
              <a:t> </a:t>
            </a:r>
            <a:r>
              <a:rPr lang="pt-BR" sz="1800" dirty="0" err="1">
                <a:latin typeface="Calibri"/>
                <a:ea typeface="Calibri"/>
                <a:cs typeface="Calibri"/>
                <a:sym typeface="Calibri"/>
              </a:rPr>
              <a:t>infection</a:t>
            </a:r>
            <a:r>
              <a:rPr lang="pt-BR" sz="1800" dirty="0">
                <a:latin typeface="Calibri"/>
                <a:ea typeface="Calibri"/>
                <a:cs typeface="Calibri"/>
                <a:sym typeface="Calibri"/>
              </a:rPr>
              <a:t>, </a:t>
            </a:r>
            <a:r>
              <a:rPr lang="pt-BR" sz="1800" dirty="0" err="1">
                <a:latin typeface="Calibri"/>
                <a:ea typeface="Calibri"/>
                <a:cs typeface="Calibri"/>
                <a:sym typeface="Calibri"/>
              </a:rPr>
              <a:t>previous</a:t>
            </a:r>
            <a:r>
              <a:rPr lang="pt-BR" sz="1800" dirty="0">
                <a:latin typeface="Calibri"/>
                <a:ea typeface="Calibri"/>
                <a:cs typeface="Calibri"/>
                <a:sym typeface="Calibri"/>
              </a:rPr>
              <a:t> </a:t>
            </a:r>
            <a:r>
              <a:rPr lang="pt-BR" sz="1800" dirty="0" err="1">
                <a:latin typeface="Calibri"/>
                <a:ea typeface="Calibri"/>
                <a:cs typeface="Calibri"/>
                <a:sym typeface="Calibri"/>
              </a:rPr>
              <a:t>treatment</a:t>
            </a:r>
            <a:r>
              <a:rPr lang="pt-BR" sz="1800" dirty="0">
                <a:latin typeface="Calibri"/>
                <a:ea typeface="Calibri"/>
                <a:cs typeface="Calibri"/>
                <a:sym typeface="Calibri"/>
              </a:rPr>
              <a:t> </a:t>
            </a:r>
            <a:r>
              <a:rPr lang="pt-BR" sz="1800" dirty="0" err="1">
                <a:latin typeface="Calibri"/>
                <a:ea typeface="Calibri"/>
                <a:cs typeface="Calibri"/>
                <a:sym typeface="Calibri"/>
              </a:rPr>
              <a:t>with</a:t>
            </a:r>
            <a:r>
              <a:rPr lang="pt-BR" sz="1800" dirty="0">
                <a:latin typeface="Calibri"/>
                <a:ea typeface="Calibri"/>
                <a:cs typeface="Calibri"/>
                <a:sym typeface="Calibri"/>
              </a:rPr>
              <a:t> </a:t>
            </a:r>
            <a:r>
              <a:rPr lang="pt-BR" sz="1800" dirty="0" err="1">
                <a:latin typeface="Calibri"/>
                <a:ea typeface="Calibri"/>
                <a:cs typeface="Calibri"/>
                <a:sym typeface="Calibri"/>
              </a:rPr>
              <a:t>multiple</a:t>
            </a:r>
            <a:r>
              <a:rPr lang="pt-BR" sz="1800" dirty="0">
                <a:latin typeface="Calibri"/>
                <a:ea typeface="Calibri"/>
                <a:cs typeface="Calibri"/>
                <a:sym typeface="Calibri"/>
              </a:rPr>
              <a:t> </a:t>
            </a:r>
            <a:r>
              <a:rPr lang="pt-BR" sz="1800" dirty="0" err="1">
                <a:latin typeface="Calibri"/>
                <a:ea typeface="Calibri"/>
                <a:cs typeface="Calibri"/>
                <a:sym typeface="Calibri"/>
              </a:rPr>
              <a:t>embolization</a:t>
            </a:r>
            <a:r>
              <a:rPr lang="pt-BR" sz="1800" dirty="0">
                <a:latin typeface="Calibri"/>
                <a:ea typeface="Calibri"/>
                <a:cs typeface="Calibri"/>
                <a:sym typeface="Calibri"/>
              </a:rPr>
              <a:t> </a:t>
            </a:r>
            <a:r>
              <a:rPr lang="pt-BR" sz="1800" dirty="0" err="1">
                <a:latin typeface="Calibri"/>
                <a:ea typeface="Calibri"/>
                <a:cs typeface="Calibri"/>
                <a:sym typeface="Calibri"/>
              </a:rPr>
              <a:t>and</a:t>
            </a:r>
            <a:r>
              <a:rPr lang="pt-BR" sz="1800" dirty="0">
                <a:latin typeface="Calibri"/>
                <a:ea typeface="Calibri"/>
                <a:cs typeface="Calibri"/>
                <a:sym typeface="Calibri"/>
              </a:rPr>
              <a:t> </a:t>
            </a:r>
            <a:r>
              <a:rPr lang="pt-BR" sz="1800" dirty="0" err="1">
                <a:latin typeface="Calibri"/>
                <a:ea typeface="Calibri"/>
                <a:cs typeface="Calibri"/>
                <a:sym typeface="Calibri"/>
              </a:rPr>
              <a:t>systemic</a:t>
            </a:r>
            <a:r>
              <a:rPr lang="pt-BR" sz="1800" dirty="0">
                <a:latin typeface="Calibri"/>
                <a:ea typeface="Calibri"/>
                <a:cs typeface="Calibri"/>
                <a:sym typeface="Calibri"/>
              </a:rPr>
              <a:t> </a:t>
            </a:r>
            <a:r>
              <a:rPr lang="pt-BR" sz="1800" dirty="0" err="1">
                <a:latin typeface="Calibri"/>
                <a:ea typeface="Calibri"/>
                <a:cs typeface="Calibri"/>
                <a:sym typeface="Calibri"/>
              </a:rPr>
              <a:t>chemotherapy</a:t>
            </a:r>
            <a:r>
              <a:rPr lang="pt-BR"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200000"/>
              </a:lnSpc>
              <a:spcBef>
                <a:spcPts val="1200"/>
              </a:spcBef>
              <a:spcAft>
                <a:spcPts val="0"/>
              </a:spcAft>
              <a:buNone/>
            </a:pPr>
            <a:endParaRPr sz="1800" dirty="0">
              <a:latin typeface="Calibri"/>
              <a:ea typeface="Calibri"/>
              <a:cs typeface="Calibri"/>
              <a:sym typeface="Calibri"/>
            </a:endParaRPr>
          </a:p>
          <a:p>
            <a:pPr marL="0" lvl="0" indent="0" algn="l" rtl="0">
              <a:lnSpc>
                <a:spcPct val="200000"/>
              </a:lnSpc>
              <a:spcBef>
                <a:spcPts val="1200"/>
              </a:spcBef>
              <a:spcAft>
                <a:spcPts val="0"/>
              </a:spcAft>
              <a:buNone/>
            </a:pPr>
            <a:r>
              <a:rPr lang="pt-BR" sz="1800" b="1" dirty="0" err="1">
                <a:latin typeface="Calibri"/>
                <a:ea typeface="Calibri"/>
                <a:cs typeface="Calibri"/>
                <a:sym typeface="Calibri"/>
              </a:rPr>
              <a:t>Discussion</a:t>
            </a:r>
            <a:r>
              <a:rPr lang="pt-BR" sz="1800" b="1" dirty="0">
                <a:latin typeface="Calibri"/>
                <a:ea typeface="Calibri"/>
                <a:cs typeface="Calibri"/>
                <a:sym typeface="Calibri"/>
              </a:rPr>
              <a:t>: </a:t>
            </a:r>
            <a:endParaRPr sz="1800" b="1" dirty="0">
              <a:latin typeface="Calibri"/>
              <a:ea typeface="Calibri"/>
              <a:cs typeface="Calibri"/>
              <a:sym typeface="Calibri"/>
            </a:endParaRPr>
          </a:p>
          <a:p>
            <a:pPr marL="457200" lvl="0" indent="-317500" algn="l" rtl="0">
              <a:lnSpc>
                <a:spcPct val="200000"/>
              </a:lnSpc>
              <a:spcBef>
                <a:spcPts val="1200"/>
              </a:spcBef>
              <a:spcAft>
                <a:spcPts val="0"/>
              </a:spcAft>
              <a:buSzPct val="100000"/>
              <a:buFont typeface="Calibri"/>
              <a:buAutoNum type="arabicPeriod"/>
            </a:pPr>
            <a:r>
              <a:rPr lang="pt-BR" sz="1800" dirty="0" err="1">
                <a:latin typeface="Calibri"/>
                <a:ea typeface="Calibri"/>
                <a:cs typeface="Calibri"/>
                <a:sym typeface="Calibri"/>
              </a:rPr>
              <a:t>Amputation</a:t>
            </a:r>
            <a:r>
              <a:rPr lang="pt-BR" sz="1800" dirty="0">
                <a:latin typeface="Calibri"/>
                <a:ea typeface="Calibri"/>
                <a:cs typeface="Calibri"/>
                <a:sym typeface="Calibri"/>
              </a:rPr>
              <a:t> (</a:t>
            </a:r>
            <a:r>
              <a:rPr lang="pt-BR" sz="1800" dirty="0" err="1">
                <a:latin typeface="Calibri"/>
                <a:ea typeface="Calibri"/>
                <a:cs typeface="Calibri"/>
                <a:sym typeface="Calibri"/>
              </a:rPr>
              <a:t>hemipelvectomy</a:t>
            </a:r>
            <a:r>
              <a:rPr lang="pt-BR" sz="1800" dirty="0">
                <a:latin typeface="Calibri"/>
                <a:ea typeface="Calibri"/>
                <a:cs typeface="Calibri"/>
                <a:sym typeface="Calibri"/>
              </a:rPr>
              <a:t>)</a:t>
            </a:r>
            <a:endParaRPr sz="1800" dirty="0">
              <a:latin typeface="Calibri"/>
              <a:ea typeface="Calibri"/>
              <a:cs typeface="Calibri"/>
              <a:sym typeface="Calibri"/>
            </a:endParaRPr>
          </a:p>
          <a:p>
            <a:pPr marL="457200" lvl="0" indent="-317500" algn="l" rtl="0">
              <a:lnSpc>
                <a:spcPct val="200000"/>
              </a:lnSpc>
              <a:spcBef>
                <a:spcPts val="0"/>
              </a:spcBef>
              <a:spcAft>
                <a:spcPts val="0"/>
              </a:spcAft>
              <a:buSzPct val="100000"/>
              <a:buFont typeface="Calibri"/>
              <a:buAutoNum type="arabicPeriod"/>
            </a:pPr>
            <a:r>
              <a:rPr lang="pt-BR" sz="1800" dirty="0" err="1">
                <a:latin typeface="Calibri"/>
                <a:ea typeface="Calibri"/>
                <a:cs typeface="Calibri"/>
                <a:sym typeface="Calibri"/>
              </a:rPr>
              <a:t>Systemic</a:t>
            </a:r>
            <a:r>
              <a:rPr lang="pt-BR" sz="1800" dirty="0">
                <a:latin typeface="Calibri"/>
                <a:ea typeface="Calibri"/>
                <a:cs typeface="Calibri"/>
                <a:sym typeface="Calibri"/>
              </a:rPr>
              <a:t> </a:t>
            </a:r>
            <a:r>
              <a:rPr lang="pt-BR" sz="1800" dirty="0" err="1">
                <a:latin typeface="Calibri"/>
                <a:ea typeface="Calibri"/>
                <a:cs typeface="Calibri"/>
                <a:sym typeface="Calibri"/>
              </a:rPr>
              <a:t>treatment</a:t>
            </a:r>
            <a:r>
              <a:rPr lang="pt-BR" sz="1800" dirty="0">
                <a:latin typeface="Calibri"/>
                <a:ea typeface="Calibri"/>
                <a:cs typeface="Calibri"/>
                <a:sym typeface="Calibri"/>
              </a:rPr>
              <a:t> for PILA </a:t>
            </a:r>
            <a:r>
              <a:rPr lang="pt-BR" sz="1800" dirty="0" err="1">
                <a:latin typeface="Calibri"/>
                <a:ea typeface="Calibri"/>
                <a:cs typeface="Calibri"/>
                <a:sym typeface="Calibri"/>
              </a:rPr>
              <a:t>or</a:t>
            </a:r>
            <a:r>
              <a:rPr lang="pt-BR" sz="1800" dirty="0">
                <a:latin typeface="Calibri"/>
                <a:ea typeface="Calibri"/>
                <a:cs typeface="Calibri"/>
                <a:sym typeface="Calibri"/>
              </a:rPr>
              <a:t> </a:t>
            </a:r>
            <a:r>
              <a:rPr lang="pt-BR" sz="1800" dirty="0" err="1">
                <a:latin typeface="Calibri"/>
                <a:ea typeface="Calibri"/>
                <a:cs typeface="Calibri"/>
                <a:sym typeface="Calibri"/>
              </a:rPr>
              <a:t>angiosarcoma</a:t>
            </a:r>
            <a:endParaRPr sz="1800" dirty="0">
              <a:latin typeface="Calibri"/>
              <a:ea typeface="Calibri"/>
              <a:cs typeface="Calibri"/>
              <a:sym typeface="Calibri"/>
            </a:endParaRPr>
          </a:p>
          <a:p>
            <a:pPr marL="457200" lvl="0" indent="-317500" algn="l" rtl="0">
              <a:lnSpc>
                <a:spcPct val="200000"/>
              </a:lnSpc>
              <a:spcBef>
                <a:spcPts val="0"/>
              </a:spcBef>
              <a:spcAft>
                <a:spcPts val="0"/>
              </a:spcAft>
              <a:buSzPct val="100000"/>
              <a:buFont typeface="Calibri"/>
              <a:buAutoNum type="arabicPeriod"/>
            </a:pPr>
            <a:r>
              <a:rPr lang="pt-BR" sz="1800" dirty="0" err="1">
                <a:latin typeface="Calibri"/>
                <a:ea typeface="Calibri"/>
                <a:cs typeface="Calibri"/>
                <a:sym typeface="Calibri"/>
              </a:rPr>
              <a:t>Radiation</a:t>
            </a:r>
            <a:r>
              <a:rPr lang="pt-BR" sz="1800" dirty="0">
                <a:latin typeface="Calibri"/>
                <a:ea typeface="Calibri"/>
                <a:cs typeface="Calibri"/>
                <a:sym typeface="Calibri"/>
              </a:rPr>
              <a:t> </a:t>
            </a:r>
            <a:r>
              <a:rPr lang="pt-BR" sz="1800" dirty="0" err="1">
                <a:latin typeface="Calibri"/>
                <a:ea typeface="Calibri"/>
                <a:cs typeface="Calibri"/>
                <a:sym typeface="Calibri"/>
              </a:rPr>
              <a:t>therapy</a:t>
            </a:r>
            <a:r>
              <a:rPr lang="pt-BR"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200000"/>
              </a:lnSpc>
              <a:spcBef>
                <a:spcPts val="1200"/>
              </a:spcBef>
              <a:spcAft>
                <a:spcPts val="0"/>
              </a:spcAft>
              <a:buNone/>
            </a:pPr>
            <a:endParaRPr sz="700" dirty="0">
              <a:latin typeface="Calibri"/>
              <a:ea typeface="Calibri"/>
              <a:cs typeface="Calibri"/>
              <a:sym typeface="Calibri"/>
            </a:endParaRPr>
          </a:p>
          <a:p>
            <a:pPr marL="0" lvl="0" indent="0" algn="l" rtl="0">
              <a:lnSpc>
                <a:spcPct val="200000"/>
              </a:lnSpc>
              <a:spcBef>
                <a:spcPts val="1200"/>
              </a:spcBef>
              <a:spcAft>
                <a:spcPts val="1200"/>
              </a:spcAft>
              <a:buNone/>
            </a:pPr>
            <a:endParaRPr sz="700" dirty="0">
              <a:latin typeface="Calibri"/>
              <a:ea typeface="Calibri"/>
              <a:cs typeface="Calibri"/>
              <a:sym typeface="Calibri"/>
            </a:endParaRPr>
          </a:p>
        </p:txBody>
      </p:sp>
    </p:spTree>
    <p:extLst>
      <p:ext uri="{BB962C8B-B14F-4D97-AF65-F5344CB8AC3E}">
        <p14:creationId xmlns:p14="http://schemas.microsoft.com/office/powerpoint/2010/main" val="238011863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d94792f1ae_0_33"/>
          <p:cNvSpPr txBox="1"/>
          <p:nvPr/>
        </p:nvSpPr>
        <p:spPr>
          <a:xfrm>
            <a:off x="611199" y="1068325"/>
            <a:ext cx="8290039" cy="1720431"/>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US" sz="2400" b="1" i="0" u="none" strike="noStrike" cap="none" dirty="0">
                <a:solidFill>
                  <a:srgbClr val="434343"/>
                </a:solidFill>
                <a:latin typeface="Arial"/>
                <a:ea typeface="Arial"/>
                <a:cs typeface="Arial"/>
                <a:sym typeface="Arial"/>
              </a:rPr>
              <a:t>High Grade Retroperitoneal </a:t>
            </a:r>
            <a:r>
              <a:rPr lang="en-US" sz="2400" b="1" i="0" u="none" strike="noStrike" cap="none" dirty="0" err="1">
                <a:solidFill>
                  <a:srgbClr val="434343"/>
                </a:solidFill>
                <a:latin typeface="Arial"/>
                <a:ea typeface="Arial"/>
                <a:cs typeface="Arial"/>
                <a:sym typeface="Arial"/>
              </a:rPr>
              <a:t>Leiom</a:t>
            </a:r>
            <a:r>
              <a:rPr lang="en-US" sz="2400" b="1" dirty="0" err="1">
                <a:solidFill>
                  <a:srgbClr val="434343"/>
                </a:solidFill>
              </a:rPr>
              <a:t>y</a:t>
            </a:r>
            <a:r>
              <a:rPr lang="en-US" sz="2400" b="1" i="0" u="none" strike="noStrike" cap="none" dirty="0" err="1">
                <a:solidFill>
                  <a:srgbClr val="434343"/>
                </a:solidFill>
                <a:latin typeface="Arial"/>
                <a:ea typeface="Arial"/>
                <a:cs typeface="Arial"/>
                <a:sym typeface="Arial"/>
              </a:rPr>
              <a:t>osarcoma</a:t>
            </a:r>
            <a:endParaRPr sz="2400" b="1" i="0" u="none" strike="noStrike" cap="none" dirty="0">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a:ea typeface="Arial"/>
                <a:cs typeface="Arial"/>
                <a:sym typeface="Arial"/>
              </a:rPr>
              <a:t>  </a:t>
            </a:r>
            <a:r>
              <a:rPr lang="en-US" sz="2400" b="1" i="0" u="sng" strike="noStrike" cap="none" dirty="0">
                <a:solidFill>
                  <a:schemeClr val="dk1"/>
                </a:solidFill>
                <a:latin typeface="Arial"/>
                <a:ea typeface="Arial"/>
                <a:cs typeface="Arial"/>
                <a:sym typeface="Arial"/>
              </a:rPr>
              <a:t>    </a:t>
            </a:r>
            <a:r>
              <a:rPr lang="en-US" sz="2400" b="1" i="0" u="sng" strike="noStrike" cap="none" dirty="0" err="1">
                <a:solidFill>
                  <a:schemeClr val="dk1"/>
                </a:solidFill>
                <a:latin typeface="Arial"/>
                <a:ea typeface="Arial"/>
                <a:cs typeface="Arial"/>
                <a:sym typeface="Arial"/>
              </a:rPr>
              <a:t>Neoadjuvant</a:t>
            </a:r>
            <a:r>
              <a:rPr lang="en-US" sz="2400" b="1" i="0" u="sng" strike="noStrike" cap="none" dirty="0">
                <a:solidFill>
                  <a:schemeClr val="dk1"/>
                </a:solidFill>
                <a:latin typeface="Arial"/>
                <a:ea typeface="Arial"/>
                <a:cs typeface="Arial"/>
                <a:sym typeface="Arial"/>
              </a:rPr>
              <a:t> Chemotherapy:</a:t>
            </a:r>
            <a:r>
              <a:rPr lang="en-US" sz="2400" b="1" i="0"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400"/>
              <a:buFont typeface="Arial"/>
              <a:buNone/>
            </a:pPr>
            <a:r>
              <a:rPr lang="en-US" sz="2000" b="0" i="0" u="none" strike="noStrike" cap="none" dirty="0" err="1">
                <a:solidFill>
                  <a:schemeClr val="dk1"/>
                </a:solidFill>
                <a:latin typeface="Arial"/>
                <a:ea typeface="Arial"/>
                <a:cs typeface="Arial"/>
                <a:sym typeface="Arial"/>
              </a:rPr>
              <a:t>Ifo</a:t>
            </a:r>
            <a:r>
              <a:rPr lang="en-US" sz="2000" b="0" i="0" u="none" strike="noStrike" cap="none" dirty="0">
                <a:solidFill>
                  <a:schemeClr val="dk1"/>
                </a:solidFill>
                <a:latin typeface="Arial"/>
                <a:ea typeface="Arial"/>
                <a:cs typeface="Arial"/>
                <a:sym typeface="Arial"/>
              </a:rPr>
              <a:t> 1500mg/m2 d1-d2-d3 + </a:t>
            </a:r>
            <a:r>
              <a:rPr lang="en-US" sz="2000" b="0" i="0" u="none" strike="noStrike" cap="none" dirty="0" err="1">
                <a:solidFill>
                  <a:schemeClr val="dk1"/>
                </a:solidFill>
                <a:latin typeface="Arial"/>
                <a:ea typeface="Arial"/>
                <a:cs typeface="Arial"/>
                <a:sym typeface="Arial"/>
              </a:rPr>
              <a:t>Epirrubicin</a:t>
            </a:r>
            <a:r>
              <a:rPr lang="en-US" sz="2000" b="0" i="0" u="none" strike="noStrike" cap="none" dirty="0">
                <a:solidFill>
                  <a:schemeClr val="dk1"/>
                </a:solidFill>
                <a:latin typeface="Arial"/>
                <a:ea typeface="Arial"/>
                <a:cs typeface="Arial"/>
                <a:sym typeface="Arial"/>
              </a:rPr>
              <a:t> 50mg/m2 d1-d2 x 3 cycles</a:t>
            </a:r>
            <a:endParaRPr sz="20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69" name="Google Shape;69;gd94792f1ae_0_33"/>
          <p:cNvSpPr txBox="1"/>
          <p:nvPr/>
        </p:nvSpPr>
        <p:spPr>
          <a:xfrm>
            <a:off x="12925" y="6499976"/>
            <a:ext cx="9144000" cy="390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34638"/>
                </a:solidFill>
                <a:latin typeface="Calibri"/>
                <a:ea typeface="Calibri"/>
                <a:cs typeface="Calibri"/>
                <a:sym typeface="Calibri"/>
              </a:rPr>
              <a:t>SELNET Virtual MDT Board  </a:t>
            </a:r>
            <a:r>
              <a:rPr lang="en-US" sz="1400" b="1" i="0" u="none" strike="noStrike" cap="none">
                <a:solidFill>
                  <a:srgbClr val="034638"/>
                </a:solidFill>
                <a:latin typeface="Calibri"/>
                <a:ea typeface="Calibri"/>
                <a:cs typeface="Calibri"/>
                <a:sym typeface="Calibri"/>
              </a:rPr>
              <a:t>                                                                                                                            São Paulo, 27th May 2021</a:t>
            </a:r>
            <a:endParaRPr sz="1400" b="1" i="0" u="none" strike="noStrike" cap="none">
              <a:solidFill>
                <a:srgbClr val="034638"/>
              </a:solidFill>
              <a:latin typeface="Calibri"/>
              <a:ea typeface="Calibri"/>
              <a:cs typeface="Calibri"/>
              <a:sym typeface="Calibri"/>
            </a:endParaRPr>
          </a:p>
        </p:txBody>
      </p:sp>
      <p:sp>
        <p:nvSpPr>
          <p:cNvPr id="70" name="Google Shape;70;gd94792f1ae_0_33"/>
          <p:cNvSpPr/>
          <p:nvPr/>
        </p:nvSpPr>
        <p:spPr>
          <a:xfrm>
            <a:off x="2474275" y="1647925"/>
            <a:ext cx="228300" cy="152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1" name="Google Shape;71;gd94792f1ae_0_33"/>
          <p:cNvCxnSpPr/>
          <p:nvPr/>
        </p:nvCxnSpPr>
        <p:spPr>
          <a:xfrm rot="10800000" flipH="1">
            <a:off x="-57975" y="6513913"/>
            <a:ext cx="9336000" cy="7800"/>
          </a:xfrm>
          <a:prstGeom prst="straightConnector1">
            <a:avLst/>
          </a:prstGeom>
          <a:noFill/>
          <a:ln w="19050" cap="flat" cmpd="sng">
            <a:solidFill>
              <a:srgbClr val="006600"/>
            </a:solidFill>
            <a:prstDash val="solid"/>
            <a:round/>
            <a:headEnd type="none" w="sm" len="sm"/>
            <a:tailEnd type="none" w="sm" len="sm"/>
          </a:ln>
        </p:spPr>
      </p:cxnSp>
      <p:sp>
        <p:nvSpPr>
          <p:cNvPr id="72" name="Google Shape;72;gd94792f1ae_0_33"/>
          <p:cNvSpPr/>
          <p:nvPr/>
        </p:nvSpPr>
        <p:spPr>
          <a:xfrm>
            <a:off x="637625" y="1090100"/>
            <a:ext cx="7879500" cy="13113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gd94792f1ae_0_33"/>
          <p:cNvSpPr txBox="1"/>
          <p:nvPr/>
        </p:nvSpPr>
        <p:spPr>
          <a:xfrm>
            <a:off x="661000" y="4957600"/>
            <a:ext cx="8180100" cy="109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gd94792f1ae_0_33"/>
          <p:cNvSpPr txBox="1"/>
          <p:nvPr/>
        </p:nvSpPr>
        <p:spPr>
          <a:xfrm>
            <a:off x="448925" y="2500824"/>
            <a:ext cx="4974000" cy="2308294"/>
          </a:xfrm>
          <a:prstGeom prst="rect">
            <a:avLst/>
          </a:prstGeom>
          <a:noFill/>
          <a:ln>
            <a:noFill/>
          </a:ln>
        </p:spPr>
        <p:txBody>
          <a:bodyPr spcFirstLastPara="1" wrap="square" lIns="91425" tIns="91425" rIns="91425" bIns="91425" anchor="t" anchorCtr="0">
            <a:spAutoFit/>
          </a:bodyPr>
          <a:lstStyle/>
          <a:p>
            <a:pPr marL="457200" marR="0" lvl="0" indent="-381000" algn="l" rtl="0">
              <a:lnSpc>
                <a:spcPct val="115000"/>
              </a:lnSpc>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Feb 2021: </a:t>
            </a:r>
            <a:r>
              <a:rPr lang="en-US" sz="2400" b="0" i="0" u="none" strike="noStrike" cap="none" dirty="0">
                <a:solidFill>
                  <a:schemeClr val="dk1"/>
                </a:solidFill>
                <a:latin typeface="Arial"/>
                <a:ea typeface="Arial"/>
                <a:cs typeface="Arial"/>
                <a:sym typeface="Arial"/>
              </a:rPr>
              <a:t>Abdominal + Chest CT – no  </a:t>
            </a:r>
            <a:r>
              <a:rPr lang="en-US" sz="2400" dirty="0">
                <a:solidFill>
                  <a:schemeClr val="dk1"/>
                </a:solidFill>
              </a:rPr>
              <a:t>major</a:t>
            </a:r>
            <a:r>
              <a:rPr lang="en-US" sz="2400" b="0" i="0" u="none" strike="noStrike" cap="none" dirty="0">
                <a:solidFill>
                  <a:schemeClr val="dk1"/>
                </a:solidFill>
                <a:latin typeface="Arial"/>
                <a:ea typeface="Arial"/>
                <a:cs typeface="Arial"/>
                <a:sym typeface="Arial"/>
              </a:rPr>
              <a:t> changes </a:t>
            </a:r>
            <a:endParaRPr sz="2400" b="0" i="0" u="none" strike="noStrike" cap="none" dirty="0">
              <a:solidFill>
                <a:schemeClr val="dk1"/>
              </a:solidFill>
              <a:latin typeface="Arial"/>
              <a:ea typeface="Arial"/>
              <a:cs typeface="Arial"/>
              <a:sym typeface="Arial"/>
            </a:endParaRPr>
          </a:p>
          <a:p>
            <a:pPr marL="457200" marR="0" lvl="0" indent="-381000" algn="l" rtl="0">
              <a:lnSpc>
                <a:spcPct val="115000"/>
              </a:lnSpc>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May 2021:</a:t>
            </a:r>
            <a:r>
              <a:rPr lang="en-US" sz="2400" b="0" i="0" u="none" strike="noStrike" cap="none" dirty="0">
                <a:solidFill>
                  <a:schemeClr val="dk1"/>
                </a:solidFill>
                <a:latin typeface="Arial"/>
                <a:ea typeface="Arial"/>
                <a:cs typeface="Arial"/>
                <a:sym typeface="Arial"/>
              </a:rPr>
              <a:t> after 5 cycles = clinical benefit + Stable Disease (RECIST)</a:t>
            </a:r>
            <a:endParaRPr sz="1400" b="0" i="0" u="none" strike="noStrike" cap="none" dirty="0">
              <a:solidFill>
                <a:srgbClr val="000000"/>
              </a:solidFill>
              <a:latin typeface="Arial"/>
              <a:ea typeface="Arial"/>
              <a:cs typeface="Arial"/>
              <a:sym typeface="Arial"/>
            </a:endParaRPr>
          </a:p>
        </p:txBody>
      </p:sp>
      <p:pic>
        <p:nvPicPr>
          <p:cNvPr id="75" name="Google Shape;75;gd94792f1ae_0_33"/>
          <p:cNvPicPr preferRelativeResize="0"/>
          <p:nvPr/>
        </p:nvPicPr>
        <p:blipFill rotWithShape="1">
          <a:blip r:embed="rId3">
            <a:alphaModFix/>
          </a:blip>
          <a:srcRect l="32046" r="32170"/>
          <a:stretch/>
        </p:blipFill>
        <p:spPr>
          <a:xfrm>
            <a:off x="5667938" y="2533875"/>
            <a:ext cx="2849162" cy="3862075"/>
          </a:xfrm>
          <a:prstGeom prst="rect">
            <a:avLst/>
          </a:prstGeom>
          <a:noFill/>
          <a:ln>
            <a:noFill/>
          </a:ln>
        </p:spPr>
      </p:pic>
      <p:sp>
        <p:nvSpPr>
          <p:cNvPr id="76" name="Google Shape;76;gd94792f1ae_0_33"/>
          <p:cNvSpPr txBox="1"/>
          <p:nvPr/>
        </p:nvSpPr>
        <p:spPr>
          <a:xfrm>
            <a:off x="645613" y="5564650"/>
            <a:ext cx="4691700" cy="830966"/>
          </a:xfrm>
          <a:prstGeom prst="rect">
            <a:avLst/>
          </a:prstGeom>
          <a:solidFill>
            <a:srgbClr val="9900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Arial"/>
                <a:ea typeface="Arial"/>
                <a:cs typeface="Arial"/>
                <a:sym typeface="Arial"/>
              </a:rPr>
              <a:t>Bulky </a:t>
            </a:r>
            <a:r>
              <a:rPr lang="en-US" b="1" dirty="0">
                <a:solidFill>
                  <a:schemeClr val="lt1"/>
                </a:solidFill>
              </a:rPr>
              <a:t>mass</a:t>
            </a:r>
            <a:r>
              <a:rPr lang="en-US" sz="1400" b="1" i="0" u="none" strike="noStrike" cap="none" dirty="0">
                <a:solidFill>
                  <a:schemeClr val="lt1"/>
                </a:solidFill>
                <a:latin typeface="Arial"/>
                <a:ea typeface="Arial"/>
                <a:cs typeface="Arial"/>
                <a:sym typeface="Arial"/>
              </a:rPr>
              <a:t> of apparent retroperitoneal location on the </a:t>
            </a:r>
            <a:r>
              <a:rPr lang="en-US" b="1" dirty="0">
                <a:solidFill>
                  <a:schemeClr val="lt1"/>
                </a:solidFill>
              </a:rPr>
              <a:t>RUQ</a:t>
            </a:r>
            <a:r>
              <a:rPr lang="en-US" sz="1400" b="1" i="0" u="none" strike="noStrike" cap="none" dirty="0">
                <a:solidFill>
                  <a:schemeClr val="lt1"/>
                </a:solidFill>
                <a:latin typeface="Arial"/>
                <a:ea typeface="Arial"/>
                <a:cs typeface="Arial"/>
                <a:sym typeface="Arial"/>
              </a:rPr>
              <a:t>, measuring approximately 174 x 134 x 175 mm</a:t>
            </a:r>
            <a:endParaRPr sz="1400" b="1" i="0" u="none" strike="noStrike" cap="none" dirty="0">
              <a:solidFill>
                <a:schemeClr val="lt1"/>
              </a:solidFill>
              <a:latin typeface="Arial"/>
              <a:ea typeface="Arial"/>
              <a:cs typeface="Arial"/>
              <a:sym typeface="Arial"/>
            </a:endParaRPr>
          </a:p>
        </p:txBody>
      </p:sp>
      <p:cxnSp>
        <p:nvCxnSpPr>
          <p:cNvPr id="77" name="Google Shape;77;gd94792f1ae_0_33"/>
          <p:cNvCxnSpPr/>
          <p:nvPr/>
        </p:nvCxnSpPr>
        <p:spPr>
          <a:xfrm rot="10800000" flipH="1">
            <a:off x="5354200" y="4313225"/>
            <a:ext cx="1222800" cy="1255800"/>
          </a:xfrm>
          <a:prstGeom prst="straightConnector1">
            <a:avLst/>
          </a:prstGeom>
          <a:noFill/>
          <a:ln w="9525" cap="flat" cmpd="sng">
            <a:solidFill>
              <a:schemeClr val="dk1"/>
            </a:solidFill>
            <a:prstDash val="solid"/>
            <a:round/>
            <a:headEnd type="none" w="sm" len="sm"/>
            <a:tailEnd type="none" w="sm" len="sm"/>
          </a:ln>
        </p:spPr>
      </p:cxnSp>
      <p:sp>
        <p:nvSpPr>
          <p:cNvPr id="13" name="Google Shape;57;p2"/>
          <p:cNvSpPr txBox="1"/>
          <p:nvPr/>
        </p:nvSpPr>
        <p:spPr>
          <a:xfrm>
            <a:off x="3381710" y="260650"/>
            <a:ext cx="5619300" cy="4617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a:ea typeface="Arial"/>
                <a:cs typeface="Arial"/>
                <a:sym typeface="Arial"/>
              </a:rPr>
              <a:t>67 </a:t>
            </a:r>
            <a:r>
              <a:rPr lang="en-US" sz="2400" b="1" i="0" u="none" strike="noStrike" cap="none" dirty="0" err="1">
                <a:solidFill>
                  <a:schemeClr val="dk1"/>
                </a:solidFill>
                <a:latin typeface="Arial"/>
                <a:ea typeface="Arial"/>
                <a:cs typeface="Arial"/>
                <a:sym typeface="Arial"/>
              </a:rPr>
              <a:t>yo</a:t>
            </a:r>
            <a:r>
              <a:rPr lang="en-US" sz="2400" b="1" i="0" u="none" strike="noStrike" cap="none" dirty="0">
                <a:solidFill>
                  <a:schemeClr val="dk1"/>
                </a:solidFill>
                <a:latin typeface="Arial"/>
                <a:ea typeface="Arial"/>
                <a:cs typeface="Arial"/>
                <a:sym typeface="Arial"/>
              </a:rPr>
              <a:t>, female,  ECOG 0</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gdb72fa1516_0_14"/>
          <p:cNvPicPr preferRelativeResize="0"/>
          <p:nvPr/>
        </p:nvPicPr>
        <p:blipFill rotWithShape="1">
          <a:blip r:embed="rId3">
            <a:alphaModFix/>
          </a:blip>
          <a:srcRect t="22991" b="15485"/>
          <a:stretch/>
        </p:blipFill>
        <p:spPr>
          <a:xfrm>
            <a:off x="304800" y="1316522"/>
            <a:ext cx="8839201" cy="2652050"/>
          </a:xfrm>
          <a:prstGeom prst="rect">
            <a:avLst/>
          </a:prstGeom>
          <a:noFill/>
          <a:ln>
            <a:noFill/>
          </a:ln>
        </p:spPr>
      </p:pic>
      <p:sp>
        <p:nvSpPr>
          <p:cNvPr id="83" name="Google Shape;83;gdb72fa1516_0_14"/>
          <p:cNvSpPr txBox="1"/>
          <p:nvPr/>
        </p:nvSpPr>
        <p:spPr>
          <a:xfrm>
            <a:off x="611200" y="915925"/>
            <a:ext cx="7905900" cy="4617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15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CT Scan (april 2021):</a:t>
            </a:r>
            <a:endParaRPr sz="2400" b="1" i="0" u="none" strike="noStrike" cap="none">
              <a:solidFill>
                <a:schemeClr val="dk1"/>
              </a:solidFill>
              <a:latin typeface="Arial"/>
              <a:ea typeface="Arial"/>
              <a:cs typeface="Arial"/>
              <a:sym typeface="Arial"/>
            </a:endParaRPr>
          </a:p>
        </p:txBody>
      </p:sp>
      <p:sp>
        <p:nvSpPr>
          <p:cNvPr id="84" name="Google Shape;84;gdb72fa1516_0_14"/>
          <p:cNvSpPr txBox="1"/>
          <p:nvPr/>
        </p:nvSpPr>
        <p:spPr>
          <a:xfrm>
            <a:off x="2985200" y="260650"/>
            <a:ext cx="5619300" cy="461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Female 67 year-old patient, ECOG 0</a:t>
            </a:r>
            <a:endParaRPr sz="2400" b="1" i="0" u="none" strike="noStrike" cap="none">
              <a:solidFill>
                <a:schemeClr val="dk1"/>
              </a:solidFill>
              <a:latin typeface="Arial"/>
              <a:ea typeface="Arial"/>
              <a:cs typeface="Arial"/>
              <a:sym typeface="Arial"/>
            </a:endParaRPr>
          </a:p>
        </p:txBody>
      </p:sp>
      <p:sp>
        <p:nvSpPr>
          <p:cNvPr id="85" name="Google Shape;85;gdb72fa1516_0_14"/>
          <p:cNvSpPr txBox="1"/>
          <p:nvPr/>
        </p:nvSpPr>
        <p:spPr>
          <a:xfrm>
            <a:off x="12925" y="6499976"/>
            <a:ext cx="9144000" cy="390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34638"/>
                </a:solidFill>
                <a:latin typeface="Calibri"/>
                <a:ea typeface="Calibri"/>
                <a:cs typeface="Calibri"/>
                <a:sym typeface="Calibri"/>
              </a:rPr>
              <a:t>SELNET Virtual MDT Board  </a:t>
            </a:r>
            <a:r>
              <a:rPr lang="en-US" sz="1400" b="1" i="0" u="none" strike="noStrike" cap="none">
                <a:solidFill>
                  <a:srgbClr val="034638"/>
                </a:solidFill>
                <a:latin typeface="Calibri"/>
                <a:ea typeface="Calibri"/>
                <a:cs typeface="Calibri"/>
                <a:sym typeface="Calibri"/>
              </a:rPr>
              <a:t>                                                                                                                            São Paulo, 27th May 2021</a:t>
            </a:r>
            <a:endParaRPr sz="1400" b="1" i="0" u="none" strike="noStrike" cap="none">
              <a:solidFill>
                <a:srgbClr val="034638"/>
              </a:solidFill>
              <a:latin typeface="Calibri"/>
              <a:ea typeface="Calibri"/>
              <a:cs typeface="Calibri"/>
              <a:sym typeface="Calibri"/>
            </a:endParaRPr>
          </a:p>
        </p:txBody>
      </p:sp>
      <p:cxnSp>
        <p:nvCxnSpPr>
          <p:cNvPr id="86" name="Google Shape;86;gdb72fa1516_0_14"/>
          <p:cNvCxnSpPr/>
          <p:nvPr/>
        </p:nvCxnSpPr>
        <p:spPr>
          <a:xfrm rot="10800000" flipH="1">
            <a:off x="-57975" y="6513913"/>
            <a:ext cx="9336000" cy="7800"/>
          </a:xfrm>
          <a:prstGeom prst="straightConnector1">
            <a:avLst/>
          </a:prstGeom>
          <a:noFill/>
          <a:ln w="19050" cap="flat" cmpd="sng">
            <a:solidFill>
              <a:srgbClr val="006600"/>
            </a:solidFill>
            <a:prstDash val="solid"/>
            <a:round/>
            <a:headEnd type="none" w="sm" len="sm"/>
            <a:tailEnd type="none" w="sm" len="sm"/>
          </a:ln>
        </p:spPr>
      </p:cxnSp>
      <p:pic>
        <p:nvPicPr>
          <p:cNvPr id="87" name="Google Shape;87;gdb72fa1516_0_14"/>
          <p:cNvPicPr preferRelativeResize="0"/>
          <p:nvPr/>
        </p:nvPicPr>
        <p:blipFill rotWithShape="1">
          <a:blip r:embed="rId4">
            <a:alphaModFix/>
          </a:blip>
          <a:srcRect t="23279" b="15196"/>
          <a:stretch/>
        </p:blipFill>
        <p:spPr>
          <a:xfrm>
            <a:off x="296950" y="3847922"/>
            <a:ext cx="8839201" cy="2652050"/>
          </a:xfrm>
          <a:prstGeom prst="rect">
            <a:avLst/>
          </a:prstGeom>
          <a:noFill/>
          <a:ln>
            <a:noFill/>
          </a:ln>
        </p:spPr>
      </p:pic>
      <p:pic>
        <p:nvPicPr>
          <p:cNvPr id="88" name="Google Shape;88;gdb72fa1516_0_14"/>
          <p:cNvPicPr preferRelativeResize="0"/>
          <p:nvPr/>
        </p:nvPicPr>
        <p:blipFill rotWithShape="1">
          <a:blip r:embed="rId5">
            <a:alphaModFix/>
          </a:blip>
          <a:srcRect l="26991" r="27466"/>
          <a:stretch/>
        </p:blipFill>
        <p:spPr>
          <a:xfrm>
            <a:off x="0" y="1316525"/>
            <a:ext cx="2985199" cy="3179134"/>
          </a:xfrm>
          <a:prstGeom prst="rect">
            <a:avLst/>
          </a:prstGeom>
          <a:noFill/>
          <a:ln>
            <a:noFill/>
          </a:ln>
        </p:spPr>
      </p:pic>
      <p:pic>
        <p:nvPicPr>
          <p:cNvPr id="89" name="Google Shape;89;gdb72fa1516_0_14"/>
          <p:cNvPicPr preferRelativeResize="0"/>
          <p:nvPr/>
        </p:nvPicPr>
        <p:blipFill rotWithShape="1">
          <a:blip r:embed="rId6">
            <a:alphaModFix/>
          </a:blip>
          <a:srcRect l="28147" r="27753" b="19224"/>
          <a:stretch/>
        </p:blipFill>
        <p:spPr>
          <a:xfrm>
            <a:off x="12925" y="3839700"/>
            <a:ext cx="2985199" cy="2652050"/>
          </a:xfrm>
          <a:prstGeom prst="rect">
            <a:avLst/>
          </a:prstGeom>
          <a:noFill/>
          <a:ln>
            <a:noFill/>
          </a:ln>
        </p:spPr>
      </p:pic>
      <p:sp>
        <p:nvSpPr>
          <p:cNvPr id="90" name="Google Shape;90;gdb72fa1516_0_14"/>
          <p:cNvSpPr txBox="1"/>
          <p:nvPr/>
        </p:nvSpPr>
        <p:spPr>
          <a:xfrm>
            <a:off x="614350" y="3655775"/>
            <a:ext cx="17517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Portal Vein</a:t>
            </a:r>
            <a:endParaRPr sz="1400" b="1" i="0" u="none" strike="noStrike" cap="none">
              <a:solidFill>
                <a:schemeClr val="lt1"/>
              </a:solidFill>
              <a:latin typeface="Arial"/>
              <a:ea typeface="Arial"/>
              <a:cs typeface="Arial"/>
              <a:sym typeface="Arial"/>
            </a:endParaRPr>
          </a:p>
        </p:txBody>
      </p:sp>
      <p:sp>
        <p:nvSpPr>
          <p:cNvPr id="91" name="Google Shape;91;gdb72fa1516_0_14"/>
          <p:cNvSpPr/>
          <p:nvPr/>
        </p:nvSpPr>
        <p:spPr>
          <a:xfrm>
            <a:off x="3116850" y="1328450"/>
            <a:ext cx="3566100" cy="5185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gdb72fa1516_0_14"/>
          <p:cNvPicPr preferRelativeResize="0"/>
          <p:nvPr/>
        </p:nvPicPr>
        <p:blipFill rotWithShape="1">
          <a:blip r:embed="rId7">
            <a:alphaModFix/>
          </a:blip>
          <a:srcRect l="40441" r="38413"/>
          <a:stretch/>
        </p:blipFill>
        <p:spPr>
          <a:xfrm>
            <a:off x="6858002" y="1316525"/>
            <a:ext cx="2260628" cy="5185500"/>
          </a:xfrm>
          <a:prstGeom prst="rect">
            <a:avLst/>
          </a:prstGeom>
          <a:noFill/>
          <a:ln>
            <a:noFill/>
          </a:ln>
        </p:spPr>
      </p:pic>
      <p:pic>
        <p:nvPicPr>
          <p:cNvPr id="93" name="Google Shape;93;gdb72fa1516_0_14"/>
          <p:cNvPicPr preferRelativeResize="0"/>
          <p:nvPr/>
        </p:nvPicPr>
        <p:blipFill rotWithShape="1">
          <a:blip r:embed="rId8">
            <a:alphaModFix/>
          </a:blip>
          <a:srcRect l="40120" r="38734"/>
          <a:stretch/>
        </p:blipFill>
        <p:spPr>
          <a:xfrm>
            <a:off x="4597375" y="1316525"/>
            <a:ext cx="2260625" cy="5185424"/>
          </a:xfrm>
          <a:prstGeom prst="rect">
            <a:avLst/>
          </a:prstGeom>
          <a:noFill/>
          <a:ln>
            <a:noFill/>
          </a:ln>
        </p:spPr>
      </p:pic>
      <p:sp>
        <p:nvSpPr>
          <p:cNvPr id="94" name="Google Shape;94;gdb72fa1516_0_14"/>
          <p:cNvSpPr txBox="1"/>
          <p:nvPr/>
        </p:nvSpPr>
        <p:spPr>
          <a:xfrm>
            <a:off x="2951600" y="2718400"/>
            <a:ext cx="1751700" cy="2339700"/>
          </a:xfrm>
          <a:prstGeom prst="rect">
            <a:avLst/>
          </a:prstGeom>
          <a:solidFill>
            <a:schemeClr val="lt1"/>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Superiorly: </a:t>
            </a:r>
            <a:r>
              <a:rPr lang="en-US" sz="1400" b="0" i="0" u="none" strike="noStrike" cap="none">
                <a:solidFill>
                  <a:srgbClr val="000000"/>
                </a:solidFill>
                <a:latin typeface="Arial"/>
                <a:ea typeface="Arial"/>
                <a:cs typeface="Arial"/>
                <a:sym typeface="Arial"/>
              </a:rPr>
              <a:t>wide contact surface with the visceral face of the hepatic segments IVb, V and VI, as well as splenic vein and portal vein trunk, with no signs of invasion.</a:t>
            </a:r>
            <a:endParaRPr sz="1400" b="0" i="0" u="none" strike="noStrike" cap="none">
              <a:solidFill>
                <a:srgbClr val="000000"/>
              </a:solidFill>
              <a:latin typeface="Arial"/>
              <a:ea typeface="Arial"/>
              <a:cs typeface="Arial"/>
              <a:sym typeface="Arial"/>
            </a:endParaRPr>
          </a:p>
        </p:txBody>
      </p:sp>
      <p:sp>
        <p:nvSpPr>
          <p:cNvPr id="95" name="Google Shape;95;gdb72fa1516_0_14"/>
          <p:cNvSpPr txBox="1"/>
          <p:nvPr/>
        </p:nvSpPr>
        <p:spPr>
          <a:xfrm>
            <a:off x="4957750" y="1369775"/>
            <a:ext cx="17517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CT</a:t>
            </a:r>
            <a:endParaRPr sz="1400" b="1" i="0" u="none" strike="noStrike" cap="none">
              <a:solidFill>
                <a:schemeClr val="lt1"/>
              </a:solidFill>
              <a:latin typeface="Arial"/>
              <a:ea typeface="Arial"/>
              <a:cs typeface="Arial"/>
              <a:sym typeface="Arial"/>
            </a:endParaRPr>
          </a:p>
        </p:txBody>
      </p:sp>
      <p:sp>
        <p:nvSpPr>
          <p:cNvPr id="96" name="Google Shape;96;gdb72fa1516_0_14"/>
          <p:cNvSpPr txBox="1"/>
          <p:nvPr/>
        </p:nvSpPr>
        <p:spPr>
          <a:xfrm>
            <a:off x="7167550" y="1369775"/>
            <a:ext cx="17517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SMA</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d9722fd665_0_18"/>
          <p:cNvSpPr txBox="1"/>
          <p:nvPr/>
        </p:nvSpPr>
        <p:spPr>
          <a:xfrm>
            <a:off x="611200" y="915925"/>
            <a:ext cx="7905900" cy="4617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15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CT Scan (april 2021):</a:t>
            </a:r>
            <a:endParaRPr sz="2400" b="1" i="0" u="none" strike="noStrike" cap="none">
              <a:solidFill>
                <a:schemeClr val="dk1"/>
              </a:solidFill>
              <a:latin typeface="Arial"/>
              <a:ea typeface="Arial"/>
              <a:cs typeface="Arial"/>
              <a:sym typeface="Arial"/>
            </a:endParaRPr>
          </a:p>
        </p:txBody>
      </p:sp>
      <p:sp>
        <p:nvSpPr>
          <p:cNvPr id="102" name="Google Shape;102;gd9722fd665_0_18"/>
          <p:cNvSpPr txBox="1"/>
          <p:nvPr/>
        </p:nvSpPr>
        <p:spPr>
          <a:xfrm>
            <a:off x="2985200" y="260650"/>
            <a:ext cx="5619300" cy="461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Female 67 year-old patient, ECOG 0</a:t>
            </a:r>
            <a:endParaRPr sz="2400" b="1" i="0" u="none" strike="noStrike" cap="none">
              <a:solidFill>
                <a:schemeClr val="dk1"/>
              </a:solidFill>
              <a:latin typeface="Arial"/>
              <a:ea typeface="Arial"/>
              <a:cs typeface="Arial"/>
              <a:sym typeface="Arial"/>
            </a:endParaRPr>
          </a:p>
        </p:txBody>
      </p:sp>
      <p:sp>
        <p:nvSpPr>
          <p:cNvPr id="103" name="Google Shape;103;gd9722fd665_0_18"/>
          <p:cNvSpPr txBox="1"/>
          <p:nvPr/>
        </p:nvSpPr>
        <p:spPr>
          <a:xfrm>
            <a:off x="12925" y="6499976"/>
            <a:ext cx="9144000" cy="390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34638"/>
                </a:solidFill>
                <a:latin typeface="Calibri"/>
                <a:ea typeface="Calibri"/>
                <a:cs typeface="Calibri"/>
                <a:sym typeface="Calibri"/>
              </a:rPr>
              <a:t>SELNET Virtual MDT Board  </a:t>
            </a:r>
            <a:r>
              <a:rPr lang="en-US" sz="1400" b="1" i="0" u="none" strike="noStrike" cap="none">
                <a:solidFill>
                  <a:srgbClr val="034638"/>
                </a:solidFill>
                <a:latin typeface="Calibri"/>
                <a:ea typeface="Calibri"/>
                <a:cs typeface="Calibri"/>
                <a:sym typeface="Calibri"/>
              </a:rPr>
              <a:t>                                                                                                                            São Paulo, 27th May 2021</a:t>
            </a:r>
            <a:endParaRPr sz="1400" b="1" i="0" u="none" strike="noStrike" cap="none">
              <a:solidFill>
                <a:srgbClr val="034638"/>
              </a:solidFill>
              <a:latin typeface="Calibri"/>
              <a:ea typeface="Calibri"/>
              <a:cs typeface="Calibri"/>
              <a:sym typeface="Calibri"/>
            </a:endParaRPr>
          </a:p>
        </p:txBody>
      </p:sp>
      <p:cxnSp>
        <p:nvCxnSpPr>
          <p:cNvPr id="104" name="Google Shape;104;gd9722fd665_0_18"/>
          <p:cNvCxnSpPr/>
          <p:nvPr/>
        </p:nvCxnSpPr>
        <p:spPr>
          <a:xfrm rot="10800000" flipH="1">
            <a:off x="-57975" y="6513913"/>
            <a:ext cx="9336000" cy="7800"/>
          </a:xfrm>
          <a:prstGeom prst="straightConnector1">
            <a:avLst/>
          </a:prstGeom>
          <a:noFill/>
          <a:ln w="19050" cap="flat" cmpd="sng">
            <a:solidFill>
              <a:srgbClr val="006600"/>
            </a:solidFill>
            <a:prstDash val="solid"/>
            <a:round/>
            <a:headEnd type="none" w="sm" len="sm"/>
            <a:tailEnd type="none" w="sm" len="sm"/>
          </a:ln>
        </p:spPr>
      </p:cxnSp>
      <p:pic>
        <p:nvPicPr>
          <p:cNvPr id="105" name="Google Shape;105;gd9722fd665_0_18"/>
          <p:cNvPicPr preferRelativeResize="0"/>
          <p:nvPr/>
        </p:nvPicPr>
        <p:blipFill rotWithShape="1">
          <a:blip r:embed="rId3">
            <a:alphaModFix/>
          </a:blip>
          <a:srcRect l="1406" t="22495" r="2262" b="13687"/>
          <a:stretch/>
        </p:blipFill>
        <p:spPr>
          <a:xfrm>
            <a:off x="77825" y="1377625"/>
            <a:ext cx="9066177" cy="2501750"/>
          </a:xfrm>
          <a:prstGeom prst="rect">
            <a:avLst/>
          </a:prstGeom>
          <a:noFill/>
          <a:ln>
            <a:noFill/>
          </a:ln>
        </p:spPr>
      </p:pic>
      <p:pic>
        <p:nvPicPr>
          <p:cNvPr id="106" name="Google Shape;106;gd9722fd665_0_18"/>
          <p:cNvPicPr preferRelativeResize="0"/>
          <p:nvPr/>
        </p:nvPicPr>
        <p:blipFill rotWithShape="1">
          <a:blip r:embed="rId4">
            <a:alphaModFix/>
          </a:blip>
          <a:srcRect l="1310" t="21313" r="2247" b="14868"/>
          <a:stretch/>
        </p:blipFill>
        <p:spPr>
          <a:xfrm>
            <a:off x="0" y="3858150"/>
            <a:ext cx="9162773" cy="2504076"/>
          </a:xfrm>
          <a:prstGeom prst="rect">
            <a:avLst/>
          </a:prstGeom>
          <a:noFill/>
          <a:ln>
            <a:noFill/>
          </a:ln>
        </p:spPr>
      </p:pic>
      <p:pic>
        <p:nvPicPr>
          <p:cNvPr id="107" name="Google Shape;107;gd9722fd665_0_18"/>
          <p:cNvPicPr preferRelativeResize="0"/>
          <p:nvPr/>
        </p:nvPicPr>
        <p:blipFill rotWithShape="1">
          <a:blip r:embed="rId5">
            <a:alphaModFix/>
          </a:blip>
          <a:srcRect l="40730" t="6383" r="38469"/>
          <a:stretch/>
        </p:blipFill>
        <p:spPr>
          <a:xfrm>
            <a:off x="-3925" y="1377625"/>
            <a:ext cx="2259899" cy="4984600"/>
          </a:xfrm>
          <a:prstGeom prst="rect">
            <a:avLst/>
          </a:prstGeom>
          <a:noFill/>
          <a:ln>
            <a:noFill/>
          </a:ln>
        </p:spPr>
      </p:pic>
      <p:sp>
        <p:nvSpPr>
          <p:cNvPr id="108" name="Google Shape;108;gd9722fd665_0_18"/>
          <p:cNvSpPr/>
          <p:nvPr/>
        </p:nvSpPr>
        <p:spPr>
          <a:xfrm>
            <a:off x="3024125" y="1454225"/>
            <a:ext cx="3251400" cy="490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 name="Google Shape;109;gd9722fd665_0_18"/>
          <p:cNvPicPr preferRelativeResize="0"/>
          <p:nvPr/>
        </p:nvPicPr>
        <p:blipFill rotWithShape="1">
          <a:blip r:embed="rId6">
            <a:alphaModFix/>
          </a:blip>
          <a:srcRect l="29635" t="18138" r="30422" b="12179"/>
          <a:stretch/>
        </p:blipFill>
        <p:spPr>
          <a:xfrm>
            <a:off x="4572000" y="1883875"/>
            <a:ext cx="4409001" cy="3730707"/>
          </a:xfrm>
          <a:prstGeom prst="rect">
            <a:avLst/>
          </a:prstGeom>
          <a:noFill/>
          <a:ln>
            <a:noFill/>
          </a:ln>
        </p:spPr>
      </p:pic>
      <p:sp>
        <p:nvSpPr>
          <p:cNvPr id="110" name="Google Shape;110;gd9722fd665_0_18"/>
          <p:cNvSpPr/>
          <p:nvPr/>
        </p:nvSpPr>
        <p:spPr>
          <a:xfrm>
            <a:off x="4461825" y="1404650"/>
            <a:ext cx="4682100" cy="4984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 name="Google Shape;111;gd9722fd665_0_18"/>
          <p:cNvPicPr preferRelativeResize="0"/>
          <p:nvPr/>
        </p:nvPicPr>
        <p:blipFill rotWithShape="1">
          <a:blip r:embed="rId7">
            <a:alphaModFix/>
          </a:blip>
          <a:srcRect l="31977" t="21397" r="31515" b="15258"/>
          <a:stretch/>
        </p:blipFill>
        <p:spPr>
          <a:xfrm>
            <a:off x="6624325" y="1377625"/>
            <a:ext cx="2519600" cy="2120457"/>
          </a:xfrm>
          <a:prstGeom prst="rect">
            <a:avLst/>
          </a:prstGeom>
          <a:noFill/>
          <a:ln>
            <a:noFill/>
          </a:ln>
        </p:spPr>
      </p:pic>
      <p:pic>
        <p:nvPicPr>
          <p:cNvPr id="112" name="Google Shape;112;gd9722fd665_0_18"/>
          <p:cNvPicPr preferRelativeResize="0"/>
          <p:nvPr/>
        </p:nvPicPr>
        <p:blipFill rotWithShape="1">
          <a:blip r:embed="rId8">
            <a:alphaModFix/>
          </a:blip>
          <a:srcRect l="28423" r="30086"/>
          <a:stretch/>
        </p:blipFill>
        <p:spPr>
          <a:xfrm>
            <a:off x="-19700" y="1377625"/>
            <a:ext cx="4286900" cy="5011525"/>
          </a:xfrm>
          <a:prstGeom prst="rect">
            <a:avLst/>
          </a:prstGeom>
          <a:noFill/>
          <a:ln>
            <a:noFill/>
          </a:ln>
        </p:spPr>
      </p:pic>
      <p:sp>
        <p:nvSpPr>
          <p:cNvPr id="113" name="Google Shape;113;gd9722fd665_0_18"/>
          <p:cNvSpPr txBox="1"/>
          <p:nvPr/>
        </p:nvSpPr>
        <p:spPr>
          <a:xfrm>
            <a:off x="664800" y="1339475"/>
            <a:ext cx="29400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Right Renal Vein</a:t>
            </a:r>
            <a:endParaRPr sz="1400" b="1" i="0" u="none" strike="noStrike" cap="none">
              <a:solidFill>
                <a:schemeClr val="lt1"/>
              </a:solidFill>
              <a:latin typeface="Arial"/>
              <a:ea typeface="Arial"/>
              <a:cs typeface="Arial"/>
              <a:sym typeface="Arial"/>
            </a:endParaRPr>
          </a:p>
        </p:txBody>
      </p:sp>
      <p:pic>
        <p:nvPicPr>
          <p:cNvPr id="114" name="Google Shape;114;gd9722fd665_0_18"/>
          <p:cNvPicPr preferRelativeResize="0"/>
          <p:nvPr/>
        </p:nvPicPr>
        <p:blipFill rotWithShape="1">
          <a:blip r:embed="rId9">
            <a:alphaModFix/>
          </a:blip>
          <a:srcRect l="31675" t="22150" r="31817" b="16742"/>
          <a:stretch/>
        </p:blipFill>
        <p:spPr>
          <a:xfrm>
            <a:off x="4298925" y="3090525"/>
            <a:ext cx="2519600" cy="2045650"/>
          </a:xfrm>
          <a:prstGeom prst="rect">
            <a:avLst/>
          </a:prstGeom>
          <a:noFill/>
          <a:ln>
            <a:noFill/>
          </a:ln>
        </p:spPr>
      </p:pic>
      <p:pic>
        <p:nvPicPr>
          <p:cNvPr id="115" name="Google Shape;115;gd9722fd665_0_18"/>
          <p:cNvPicPr preferRelativeResize="0"/>
          <p:nvPr/>
        </p:nvPicPr>
        <p:blipFill rotWithShape="1">
          <a:blip r:embed="rId10">
            <a:alphaModFix/>
          </a:blip>
          <a:srcRect l="32546" t="23214" r="32392" b="15679"/>
          <a:stretch/>
        </p:blipFill>
        <p:spPr>
          <a:xfrm>
            <a:off x="6742918" y="4343500"/>
            <a:ext cx="2419858" cy="2045650"/>
          </a:xfrm>
          <a:prstGeom prst="rect">
            <a:avLst/>
          </a:prstGeom>
          <a:noFill/>
          <a:ln>
            <a:noFill/>
          </a:ln>
        </p:spPr>
      </p:pic>
      <p:sp>
        <p:nvSpPr>
          <p:cNvPr id="116" name="Google Shape;116;gd9722fd665_0_18"/>
          <p:cNvSpPr txBox="1"/>
          <p:nvPr/>
        </p:nvSpPr>
        <p:spPr>
          <a:xfrm>
            <a:off x="7416200" y="4106549"/>
            <a:ext cx="10458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LHA</a:t>
            </a:r>
            <a:endParaRPr sz="1400" b="1" i="0" u="none" strike="noStrike" cap="none">
              <a:solidFill>
                <a:schemeClr val="lt1"/>
              </a:solidFill>
              <a:latin typeface="Arial"/>
              <a:ea typeface="Arial"/>
              <a:cs typeface="Arial"/>
              <a:sym typeface="Arial"/>
            </a:endParaRPr>
          </a:p>
        </p:txBody>
      </p:sp>
      <p:sp>
        <p:nvSpPr>
          <p:cNvPr id="117" name="Google Shape;117;gd9722fd665_0_18"/>
          <p:cNvSpPr txBox="1"/>
          <p:nvPr/>
        </p:nvSpPr>
        <p:spPr>
          <a:xfrm>
            <a:off x="7361226" y="1241249"/>
            <a:ext cx="10458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CT</a:t>
            </a:r>
            <a:endParaRPr sz="1400" b="1" i="0" u="none" strike="noStrike" cap="none">
              <a:solidFill>
                <a:schemeClr val="lt1"/>
              </a:solidFill>
              <a:latin typeface="Arial"/>
              <a:ea typeface="Arial"/>
              <a:cs typeface="Arial"/>
              <a:sym typeface="Arial"/>
            </a:endParaRPr>
          </a:p>
        </p:txBody>
      </p:sp>
      <p:sp>
        <p:nvSpPr>
          <p:cNvPr id="118" name="Google Shape;118;gd9722fd665_0_18"/>
          <p:cNvSpPr txBox="1"/>
          <p:nvPr/>
        </p:nvSpPr>
        <p:spPr>
          <a:xfrm>
            <a:off x="5035826" y="2935388"/>
            <a:ext cx="10458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SMA</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d94792f1ae_0_49"/>
          <p:cNvSpPr txBox="1"/>
          <p:nvPr/>
        </p:nvSpPr>
        <p:spPr>
          <a:xfrm>
            <a:off x="611200" y="915925"/>
            <a:ext cx="7905900" cy="4617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15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CT Scan (april 2021):</a:t>
            </a:r>
            <a:endParaRPr sz="2400" b="1" i="0" u="none" strike="noStrike" cap="none">
              <a:solidFill>
                <a:schemeClr val="dk1"/>
              </a:solidFill>
              <a:latin typeface="Arial"/>
              <a:ea typeface="Arial"/>
              <a:cs typeface="Arial"/>
              <a:sym typeface="Arial"/>
            </a:endParaRPr>
          </a:p>
        </p:txBody>
      </p:sp>
      <p:sp>
        <p:nvSpPr>
          <p:cNvPr id="124" name="Google Shape;124;gd94792f1ae_0_49"/>
          <p:cNvSpPr txBox="1"/>
          <p:nvPr/>
        </p:nvSpPr>
        <p:spPr>
          <a:xfrm>
            <a:off x="2985200" y="260650"/>
            <a:ext cx="5619300" cy="461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Female 67 year-old patient, ECOG 0</a:t>
            </a:r>
            <a:endParaRPr sz="2400" b="1" i="0" u="none" strike="noStrike" cap="none">
              <a:solidFill>
                <a:schemeClr val="dk1"/>
              </a:solidFill>
              <a:latin typeface="Arial"/>
              <a:ea typeface="Arial"/>
              <a:cs typeface="Arial"/>
              <a:sym typeface="Arial"/>
            </a:endParaRPr>
          </a:p>
        </p:txBody>
      </p:sp>
      <p:sp>
        <p:nvSpPr>
          <p:cNvPr id="125" name="Google Shape;125;gd94792f1ae_0_49"/>
          <p:cNvSpPr txBox="1"/>
          <p:nvPr/>
        </p:nvSpPr>
        <p:spPr>
          <a:xfrm>
            <a:off x="12925" y="6499976"/>
            <a:ext cx="9144000" cy="390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34638"/>
                </a:solidFill>
                <a:latin typeface="Calibri"/>
                <a:ea typeface="Calibri"/>
                <a:cs typeface="Calibri"/>
                <a:sym typeface="Calibri"/>
              </a:rPr>
              <a:t>SELNET Virtual MDT Board  </a:t>
            </a:r>
            <a:r>
              <a:rPr lang="en-US" sz="1400" b="1" i="0" u="none" strike="noStrike" cap="none">
                <a:solidFill>
                  <a:srgbClr val="034638"/>
                </a:solidFill>
                <a:latin typeface="Calibri"/>
                <a:ea typeface="Calibri"/>
                <a:cs typeface="Calibri"/>
                <a:sym typeface="Calibri"/>
              </a:rPr>
              <a:t>                                                                                                                            São Paulo, 27th May 2021</a:t>
            </a:r>
            <a:endParaRPr sz="1400" b="1" i="0" u="none" strike="noStrike" cap="none">
              <a:solidFill>
                <a:srgbClr val="034638"/>
              </a:solidFill>
              <a:latin typeface="Calibri"/>
              <a:ea typeface="Calibri"/>
              <a:cs typeface="Calibri"/>
              <a:sym typeface="Calibri"/>
            </a:endParaRPr>
          </a:p>
        </p:txBody>
      </p:sp>
      <p:cxnSp>
        <p:nvCxnSpPr>
          <p:cNvPr id="126" name="Google Shape;126;gd94792f1ae_0_49"/>
          <p:cNvCxnSpPr/>
          <p:nvPr/>
        </p:nvCxnSpPr>
        <p:spPr>
          <a:xfrm rot="10800000" flipH="1">
            <a:off x="-57975" y="6513913"/>
            <a:ext cx="9336000" cy="7800"/>
          </a:xfrm>
          <a:prstGeom prst="straightConnector1">
            <a:avLst/>
          </a:prstGeom>
          <a:noFill/>
          <a:ln w="19050" cap="flat" cmpd="sng">
            <a:solidFill>
              <a:srgbClr val="006600"/>
            </a:solidFill>
            <a:prstDash val="solid"/>
            <a:round/>
            <a:headEnd type="none" w="sm" len="sm"/>
            <a:tailEnd type="none" w="sm" len="sm"/>
          </a:ln>
        </p:spPr>
      </p:cxnSp>
      <p:pic>
        <p:nvPicPr>
          <p:cNvPr id="127" name="Google Shape;127;gd94792f1ae_0_49"/>
          <p:cNvPicPr preferRelativeResize="0"/>
          <p:nvPr/>
        </p:nvPicPr>
        <p:blipFill rotWithShape="1">
          <a:blip r:embed="rId3">
            <a:alphaModFix/>
          </a:blip>
          <a:srcRect l="1406" t="22495" r="2262" b="13687"/>
          <a:stretch/>
        </p:blipFill>
        <p:spPr>
          <a:xfrm>
            <a:off x="77825" y="1377625"/>
            <a:ext cx="9066177" cy="2501750"/>
          </a:xfrm>
          <a:prstGeom prst="rect">
            <a:avLst/>
          </a:prstGeom>
          <a:noFill/>
          <a:ln>
            <a:noFill/>
          </a:ln>
        </p:spPr>
      </p:pic>
      <p:pic>
        <p:nvPicPr>
          <p:cNvPr id="128" name="Google Shape;128;gd94792f1ae_0_49"/>
          <p:cNvPicPr preferRelativeResize="0"/>
          <p:nvPr/>
        </p:nvPicPr>
        <p:blipFill rotWithShape="1">
          <a:blip r:embed="rId4">
            <a:alphaModFix/>
          </a:blip>
          <a:srcRect l="1310" t="21313" r="2247" b="14868"/>
          <a:stretch/>
        </p:blipFill>
        <p:spPr>
          <a:xfrm>
            <a:off x="0" y="3858150"/>
            <a:ext cx="9162773" cy="2504076"/>
          </a:xfrm>
          <a:prstGeom prst="rect">
            <a:avLst/>
          </a:prstGeom>
          <a:noFill/>
          <a:ln>
            <a:noFill/>
          </a:ln>
        </p:spPr>
      </p:pic>
      <p:pic>
        <p:nvPicPr>
          <p:cNvPr id="129" name="Google Shape;129;gd94792f1ae_0_49"/>
          <p:cNvPicPr preferRelativeResize="0"/>
          <p:nvPr/>
        </p:nvPicPr>
        <p:blipFill rotWithShape="1">
          <a:blip r:embed="rId5">
            <a:alphaModFix/>
          </a:blip>
          <a:srcRect l="40730" t="6383" r="38469"/>
          <a:stretch/>
        </p:blipFill>
        <p:spPr>
          <a:xfrm>
            <a:off x="-3925" y="1377625"/>
            <a:ext cx="2259899" cy="4984600"/>
          </a:xfrm>
          <a:prstGeom prst="rect">
            <a:avLst/>
          </a:prstGeom>
          <a:noFill/>
          <a:ln>
            <a:noFill/>
          </a:ln>
        </p:spPr>
      </p:pic>
      <p:sp>
        <p:nvSpPr>
          <p:cNvPr id="130" name="Google Shape;130;gd94792f1ae_0_49"/>
          <p:cNvSpPr/>
          <p:nvPr/>
        </p:nvSpPr>
        <p:spPr>
          <a:xfrm>
            <a:off x="3024125" y="1454225"/>
            <a:ext cx="3251400" cy="4908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 name="Google Shape;131;gd94792f1ae_0_49"/>
          <p:cNvPicPr preferRelativeResize="0"/>
          <p:nvPr/>
        </p:nvPicPr>
        <p:blipFill rotWithShape="1">
          <a:blip r:embed="rId6">
            <a:alphaModFix/>
          </a:blip>
          <a:srcRect l="29635" t="18138" r="30422" b="12179"/>
          <a:stretch/>
        </p:blipFill>
        <p:spPr>
          <a:xfrm>
            <a:off x="4572000" y="1883875"/>
            <a:ext cx="4409001" cy="3730707"/>
          </a:xfrm>
          <a:prstGeom prst="rect">
            <a:avLst/>
          </a:prstGeom>
          <a:noFill/>
          <a:ln>
            <a:noFill/>
          </a:ln>
        </p:spPr>
      </p:pic>
      <p:sp>
        <p:nvSpPr>
          <p:cNvPr id="132" name="Google Shape;132;gd94792f1ae_0_49"/>
          <p:cNvSpPr txBox="1"/>
          <p:nvPr/>
        </p:nvSpPr>
        <p:spPr>
          <a:xfrm>
            <a:off x="4885053" y="1796674"/>
            <a:ext cx="3977400" cy="400200"/>
          </a:xfrm>
          <a:prstGeom prst="rect">
            <a:avLst/>
          </a:prstGeom>
          <a:solidFill>
            <a:srgbClr val="9900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Relation with duodenum and aortic artery</a:t>
            </a:r>
            <a:endParaRPr sz="1400" b="1" i="0" u="none" strike="noStrike" cap="none">
              <a:solidFill>
                <a:schemeClr val="lt1"/>
              </a:solidFill>
              <a:latin typeface="Arial"/>
              <a:ea typeface="Arial"/>
              <a:cs typeface="Arial"/>
              <a:sym typeface="Arial"/>
            </a:endParaRPr>
          </a:p>
        </p:txBody>
      </p:sp>
      <p:sp>
        <p:nvSpPr>
          <p:cNvPr id="133" name="Google Shape;133;gd94792f1ae_0_49"/>
          <p:cNvSpPr txBox="1"/>
          <p:nvPr/>
        </p:nvSpPr>
        <p:spPr>
          <a:xfrm>
            <a:off x="2646800" y="3404200"/>
            <a:ext cx="1751700" cy="2770500"/>
          </a:xfrm>
          <a:prstGeom prst="rect">
            <a:avLst/>
          </a:prstGeom>
          <a:solidFill>
            <a:schemeClr val="lt1"/>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Anteriorly:</a:t>
            </a:r>
            <a:r>
              <a:rPr lang="en-US" sz="1400" b="0" i="0" u="none" strike="noStrike" cap="none">
                <a:solidFill>
                  <a:srgbClr val="000000"/>
                </a:solidFill>
                <a:latin typeface="Arial"/>
                <a:ea typeface="Arial"/>
                <a:cs typeface="Arial"/>
                <a:sym typeface="Arial"/>
              </a:rPr>
              <a:t> wide contact surface with the 1st, 2nd, and 3rd duodenal portions, displacing them anteriorly, without determining obstruction.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It also has contact with the pancreatic head.</a:t>
            </a:r>
            <a:endParaRPr sz="1400" b="0" i="0" u="none" strike="noStrike" cap="none">
              <a:solidFill>
                <a:srgbClr val="000000"/>
              </a:solidFill>
              <a:latin typeface="Arial"/>
              <a:ea typeface="Arial"/>
              <a:cs typeface="Arial"/>
              <a:sym typeface="Arial"/>
            </a:endParaRPr>
          </a:p>
        </p:txBody>
      </p:sp>
      <p:sp>
        <p:nvSpPr>
          <p:cNvPr id="134" name="Google Shape;134;gd94792f1ae_0_49"/>
          <p:cNvSpPr txBox="1"/>
          <p:nvPr/>
        </p:nvSpPr>
        <p:spPr>
          <a:xfrm>
            <a:off x="2776576" y="2021963"/>
            <a:ext cx="1464000" cy="1046700"/>
          </a:xfrm>
          <a:prstGeom prst="rect">
            <a:avLst/>
          </a:prstGeom>
          <a:solidFill>
            <a:schemeClr val="lt1"/>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Medially: </a:t>
            </a:r>
            <a:r>
              <a:rPr lang="en-US" sz="1400" b="0" i="0" u="none" strike="noStrike" cap="none">
                <a:solidFill>
                  <a:srgbClr val="000000"/>
                </a:solidFill>
                <a:latin typeface="Arial"/>
                <a:ea typeface="Arial"/>
                <a:cs typeface="Arial"/>
                <a:sym typeface="Arial"/>
              </a:rPr>
              <a:t>wide contact surface with aorta and bowel.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dc2696d406_0_12"/>
          <p:cNvSpPr/>
          <p:nvPr/>
        </p:nvSpPr>
        <p:spPr>
          <a:xfrm>
            <a:off x="-47100" y="3829325"/>
            <a:ext cx="1336800" cy="2643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dc2696d406_0_12"/>
          <p:cNvSpPr txBox="1"/>
          <p:nvPr/>
        </p:nvSpPr>
        <p:spPr>
          <a:xfrm>
            <a:off x="611200" y="915925"/>
            <a:ext cx="7905900" cy="4617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15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CT Scan (april 2021):</a:t>
            </a:r>
            <a:endParaRPr sz="2400" b="1" i="0" u="none" strike="noStrike" cap="none">
              <a:solidFill>
                <a:schemeClr val="dk1"/>
              </a:solidFill>
              <a:latin typeface="Arial"/>
              <a:ea typeface="Arial"/>
              <a:cs typeface="Arial"/>
              <a:sym typeface="Arial"/>
            </a:endParaRPr>
          </a:p>
        </p:txBody>
      </p:sp>
      <p:sp>
        <p:nvSpPr>
          <p:cNvPr id="141" name="Google Shape;141;gdc2696d406_0_12"/>
          <p:cNvSpPr txBox="1"/>
          <p:nvPr/>
        </p:nvSpPr>
        <p:spPr>
          <a:xfrm>
            <a:off x="2985200" y="260650"/>
            <a:ext cx="5619300" cy="461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Female 67 year-old patient, ECOG 0</a:t>
            </a:r>
            <a:endParaRPr sz="2400" b="1" i="0" u="none" strike="noStrike" cap="none">
              <a:solidFill>
                <a:schemeClr val="dk1"/>
              </a:solidFill>
              <a:latin typeface="Arial"/>
              <a:ea typeface="Arial"/>
              <a:cs typeface="Arial"/>
              <a:sym typeface="Arial"/>
            </a:endParaRPr>
          </a:p>
        </p:txBody>
      </p:sp>
      <p:sp>
        <p:nvSpPr>
          <p:cNvPr id="142" name="Google Shape;142;gdc2696d406_0_12"/>
          <p:cNvSpPr txBox="1"/>
          <p:nvPr/>
        </p:nvSpPr>
        <p:spPr>
          <a:xfrm>
            <a:off x="12925" y="6499976"/>
            <a:ext cx="9144000" cy="390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34638"/>
                </a:solidFill>
                <a:latin typeface="Calibri"/>
                <a:ea typeface="Calibri"/>
                <a:cs typeface="Calibri"/>
                <a:sym typeface="Calibri"/>
              </a:rPr>
              <a:t>SELNET Virtual MDT Board  </a:t>
            </a:r>
            <a:r>
              <a:rPr lang="en-US" sz="1400" b="1" i="0" u="none" strike="noStrike" cap="none">
                <a:solidFill>
                  <a:srgbClr val="034638"/>
                </a:solidFill>
                <a:latin typeface="Calibri"/>
                <a:ea typeface="Calibri"/>
                <a:cs typeface="Calibri"/>
                <a:sym typeface="Calibri"/>
              </a:rPr>
              <a:t>                                                                                                                            São Paulo, 27th May 2021</a:t>
            </a:r>
            <a:endParaRPr sz="1400" b="1" i="0" u="none" strike="noStrike" cap="none">
              <a:solidFill>
                <a:srgbClr val="034638"/>
              </a:solidFill>
              <a:latin typeface="Calibri"/>
              <a:ea typeface="Calibri"/>
              <a:cs typeface="Calibri"/>
              <a:sym typeface="Calibri"/>
            </a:endParaRPr>
          </a:p>
        </p:txBody>
      </p:sp>
      <p:cxnSp>
        <p:nvCxnSpPr>
          <p:cNvPr id="143" name="Google Shape;143;gdc2696d406_0_12"/>
          <p:cNvCxnSpPr/>
          <p:nvPr/>
        </p:nvCxnSpPr>
        <p:spPr>
          <a:xfrm rot="10800000" flipH="1">
            <a:off x="214825" y="6514125"/>
            <a:ext cx="9063300" cy="96000"/>
          </a:xfrm>
          <a:prstGeom prst="straightConnector1">
            <a:avLst/>
          </a:prstGeom>
          <a:noFill/>
          <a:ln w="19050" cap="flat" cmpd="sng">
            <a:solidFill>
              <a:srgbClr val="006600"/>
            </a:solidFill>
            <a:prstDash val="solid"/>
            <a:round/>
            <a:headEnd type="none" w="sm" len="sm"/>
            <a:tailEnd type="none" w="sm" len="sm"/>
          </a:ln>
        </p:spPr>
      </p:cxnSp>
      <p:pic>
        <p:nvPicPr>
          <p:cNvPr id="144" name="Google Shape;144;gdc2696d406_0_12"/>
          <p:cNvPicPr preferRelativeResize="0"/>
          <p:nvPr/>
        </p:nvPicPr>
        <p:blipFill rotWithShape="1">
          <a:blip r:embed="rId3">
            <a:alphaModFix/>
          </a:blip>
          <a:srcRect l="1060" t="22968" r="31746" b="15617"/>
          <a:stretch/>
        </p:blipFill>
        <p:spPr>
          <a:xfrm>
            <a:off x="2380425" y="1454225"/>
            <a:ext cx="6750724" cy="2548125"/>
          </a:xfrm>
          <a:prstGeom prst="rect">
            <a:avLst/>
          </a:prstGeom>
          <a:noFill/>
          <a:ln>
            <a:noFill/>
          </a:ln>
        </p:spPr>
      </p:pic>
      <p:pic>
        <p:nvPicPr>
          <p:cNvPr id="145" name="Google Shape;145;gdc2696d406_0_12"/>
          <p:cNvPicPr preferRelativeResize="0"/>
          <p:nvPr/>
        </p:nvPicPr>
        <p:blipFill rotWithShape="1">
          <a:blip r:embed="rId4">
            <a:alphaModFix/>
          </a:blip>
          <a:srcRect l="-8613" t="22372" b="15703"/>
          <a:stretch/>
        </p:blipFill>
        <p:spPr>
          <a:xfrm>
            <a:off x="-78750" y="3924750"/>
            <a:ext cx="9214899" cy="2548125"/>
          </a:xfrm>
          <a:prstGeom prst="rect">
            <a:avLst/>
          </a:prstGeom>
          <a:noFill/>
          <a:ln>
            <a:noFill/>
          </a:ln>
        </p:spPr>
      </p:pic>
      <p:pic>
        <p:nvPicPr>
          <p:cNvPr id="146" name="Google Shape;146;gdc2696d406_0_12"/>
          <p:cNvPicPr preferRelativeResize="0"/>
          <p:nvPr/>
        </p:nvPicPr>
        <p:blipFill rotWithShape="1">
          <a:blip r:embed="rId5">
            <a:alphaModFix/>
          </a:blip>
          <a:srcRect l="35415" r="33953"/>
          <a:stretch/>
        </p:blipFill>
        <p:spPr>
          <a:xfrm>
            <a:off x="-47100" y="1454225"/>
            <a:ext cx="3139424" cy="4896574"/>
          </a:xfrm>
          <a:prstGeom prst="rect">
            <a:avLst/>
          </a:prstGeom>
          <a:noFill/>
          <a:ln>
            <a:noFill/>
          </a:ln>
        </p:spPr>
      </p:pic>
      <p:sp>
        <p:nvSpPr>
          <p:cNvPr id="147" name="Google Shape;147;gdc2696d406_0_12"/>
          <p:cNvSpPr txBox="1"/>
          <p:nvPr/>
        </p:nvSpPr>
        <p:spPr>
          <a:xfrm>
            <a:off x="3045550" y="1627425"/>
            <a:ext cx="2593200" cy="1046700"/>
          </a:xfrm>
          <a:prstGeom prst="rect">
            <a:avLst/>
          </a:prstGeom>
          <a:solidFill>
            <a:schemeClr val="lt1"/>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Laterally: </a:t>
            </a:r>
            <a:r>
              <a:rPr lang="en-US" sz="1400" b="0" i="0" u="none" strike="noStrike" cap="none">
                <a:solidFill>
                  <a:srgbClr val="000000"/>
                </a:solidFill>
                <a:latin typeface="Arial"/>
                <a:ea typeface="Arial"/>
                <a:cs typeface="Arial"/>
                <a:sym typeface="Arial"/>
              </a:rPr>
              <a:t>compression of the right kidney, with moderate pyelocalicinal dilation. Right ureter not characterized.</a:t>
            </a:r>
            <a:endParaRPr sz="1400" b="0" i="0" u="none" strike="noStrike" cap="none">
              <a:solidFill>
                <a:srgbClr val="000000"/>
              </a:solidFill>
              <a:latin typeface="Arial"/>
              <a:ea typeface="Arial"/>
              <a:cs typeface="Arial"/>
              <a:sym typeface="Arial"/>
            </a:endParaRPr>
          </a:p>
        </p:txBody>
      </p:sp>
      <p:sp>
        <p:nvSpPr>
          <p:cNvPr id="148" name="Google Shape;148;gdc2696d406_0_12"/>
          <p:cNvSpPr/>
          <p:nvPr/>
        </p:nvSpPr>
        <p:spPr>
          <a:xfrm>
            <a:off x="3222425" y="3751250"/>
            <a:ext cx="2940000" cy="2643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dc2696d406_0_12"/>
          <p:cNvSpPr txBox="1"/>
          <p:nvPr/>
        </p:nvSpPr>
        <p:spPr>
          <a:xfrm>
            <a:off x="3305570" y="3099400"/>
            <a:ext cx="2028600" cy="2770500"/>
          </a:xfrm>
          <a:prstGeom prst="rect">
            <a:avLst/>
          </a:prstGeom>
          <a:solidFill>
            <a:schemeClr val="lt1"/>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Posteriorly: </a:t>
            </a:r>
            <a:r>
              <a:rPr lang="en-US" sz="1400" b="0" i="0" u="none" strike="noStrike" cap="none">
                <a:solidFill>
                  <a:srgbClr val="000000"/>
                </a:solidFill>
                <a:latin typeface="Arial"/>
                <a:ea typeface="Arial"/>
                <a:cs typeface="Arial"/>
                <a:sym typeface="Arial"/>
              </a:rPr>
              <a:t>signs of invasion of the psoas major muscle and obstruction of the inferior infrarenal vena cava, which is not seen along its intratumoral pathway. Tapering of the right renal vein and artery is also noted, and ectasia of both gonadal veins.</a:t>
            </a:r>
            <a:endParaRPr sz="1400" b="0" i="0" u="none" strike="noStrike" cap="none">
              <a:solidFill>
                <a:srgbClr val="000000"/>
              </a:solidFill>
              <a:latin typeface="Arial"/>
              <a:ea typeface="Arial"/>
              <a:cs typeface="Arial"/>
              <a:sym typeface="Arial"/>
            </a:endParaRPr>
          </a:p>
        </p:txBody>
      </p:sp>
      <p:pic>
        <p:nvPicPr>
          <p:cNvPr id="150" name="Google Shape;150;gdc2696d406_0_12"/>
          <p:cNvPicPr preferRelativeResize="0"/>
          <p:nvPr/>
        </p:nvPicPr>
        <p:blipFill rotWithShape="1">
          <a:blip r:embed="rId6">
            <a:alphaModFix/>
          </a:blip>
          <a:srcRect l="30181" t="18515" r="30420" b="12552"/>
          <a:stretch/>
        </p:blipFill>
        <p:spPr>
          <a:xfrm>
            <a:off x="5803050" y="3878125"/>
            <a:ext cx="3002598" cy="2548125"/>
          </a:xfrm>
          <a:prstGeom prst="rect">
            <a:avLst/>
          </a:prstGeom>
          <a:noFill/>
          <a:ln>
            <a:noFill/>
          </a:ln>
        </p:spPr>
      </p:pic>
      <p:sp>
        <p:nvSpPr>
          <p:cNvPr id="151" name="Google Shape;151;gdc2696d406_0_12"/>
          <p:cNvSpPr txBox="1"/>
          <p:nvPr/>
        </p:nvSpPr>
        <p:spPr>
          <a:xfrm>
            <a:off x="5846400" y="1110875"/>
            <a:ext cx="2940000" cy="400200"/>
          </a:xfrm>
          <a:prstGeom prst="rect">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Relation with the spine</a:t>
            </a:r>
            <a:endParaRPr sz="1400" b="1"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2221</Words>
  <Application>Microsoft Macintosh PowerPoint</Application>
  <PresentationFormat>Presentación en pantalla (4:3)</PresentationFormat>
  <Paragraphs>323</Paragraphs>
  <Slides>45</Slides>
  <Notes>27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45</vt:i4>
      </vt:variant>
    </vt:vector>
  </HeadingPairs>
  <TitlesOfParts>
    <vt:vector size="50" baseType="lpstr">
      <vt:lpstr>Arial</vt:lpstr>
      <vt:lpstr>Calibri</vt:lpstr>
      <vt:lpstr>Times New Roman</vt:lpstr>
      <vt:lpstr>Wingdings</vt:lpstr>
      <vt:lpstr>Design padrão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MEDICAL HISTORY</vt:lpstr>
      <vt:lpstr>DIAGNOSTIC PROCEDURES</vt:lpstr>
      <vt:lpstr>IMAGING STUDIES</vt:lpstr>
      <vt:lpstr>IMAGING STUDIES (2)</vt:lpstr>
      <vt:lpstr>QUESTIONS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IHC: - MUC4 (+) - DESMIN (-) - PANKERATIN (-) - ACL(-) - CD138 (-) </vt:lpstr>
      <vt:lpstr>Presentación de PowerPoint</vt:lpstr>
      <vt:lpstr>Diagnosis:</vt:lpstr>
      <vt:lpstr>Presentación de PowerPoint</vt:lpstr>
      <vt:lpstr>March 2021</vt:lpstr>
      <vt:lpstr>Presentación de PowerPoint</vt:lpstr>
      <vt:lpstr>Questions:</vt:lpstr>
      <vt:lpstr>SELNET TUMOR BOARD</vt:lpstr>
      <vt:lpstr>Clinical history </vt:lpstr>
      <vt:lpstr>Presentación de PowerPoint</vt:lpstr>
      <vt:lpstr>Presentación de PowerPoint</vt:lpstr>
      <vt:lpstr>Questions: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15662</dc:creator>
  <cp:lastModifiedBy>Usuario de Microsoft Office</cp:lastModifiedBy>
  <cp:revision>3</cp:revision>
  <dcterms:created xsi:type="dcterms:W3CDTF">2012-08-10T21:28:39Z</dcterms:created>
  <dcterms:modified xsi:type="dcterms:W3CDTF">2021-05-27T15:42:10Z</dcterms:modified>
</cp:coreProperties>
</file>