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38"/>
  </p:notesMasterIdLst>
  <p:sldIdLst>
    <p:sldId id="271" r:id="rId2"/>
    <p:sldId id="273" r:id="rId3"/>
    <p:sldId id="265" r:id="rId4"/>
    <p:sldId id="403" r:id="rId5"/>
    <p:sldId id="399" r:id="rId6"/>
    <p:sldId id="378" r:id="rId7"/>
    <p:sldId id="401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383" r:id="rId16"/>
    <p:sldId id="384" r:id="rId17"/>
    <p:sldId id="283" r:id="rId18"/>
    <p:sldId id="387" r:id="rId19"/>
    <p:sldId id="386" r:id="rId20"/>
    <p:sldId id="388" r:id="rId21"/>
    <p:sldId id="391" r:id="rId22"/>
    <p:sldId id="284" r:id="rId23"/>
    <p:sldId id="317" r:id="rId24"/>
    <p:sldId id="392" r:id="rId25"/>
    <p:sldId id="321" r:id="rId26"/>
    <p:sldId id="322" r:id="rId27"/>
    <p:sldId id="323" r:id="rId28"/>
    <p:sldId id="334" r:id="rId29"/>
    <p:sldId id="390" r:id="rId30"/>
    <p:sldId id="393" r:id="rId31"/>
    <p:sldId id="394" r:id="rId32"/>
    <p:sldId id="395" r:id="rId33"/>
    <p:sldId id="396" r:id="rId34"/>
    <p:sldId id="402" r:id="rId35"/>
    <p:sldId id="304" r:id="rId36"/>
    <p:sldId id="397" r:id="rId3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6"/>
    <p:restoredTop sz="94444"/>
  </p:normalViewPr>
  <p:slideViewPr>
    <p:cSldViewPr snapToGrid="0" snapToObjects="1">
      <p:cViewPr varScale="1">
        <p:scale>
          <a:sx n="62" d="100"/>
          <a:sy n="62" d="100"/>
        </p:scale>
        <p:origin x="12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DBD6E6-BBAF-4E48-8F24-EB3C757AE10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s-ES"/>
        </a:p>
      </dgm:t>
    </dgm:pt>
    <dgm:pt modelId="{D3577E79-957B-47E9-B0F3-39BE7D63F44E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dirty="0" err="1"/>
            <a:t>Cornerstone</a:t>
          </a:r>
          <a:endParaRPr lang="es-ES" dirty="0"/>
        </a:p>
      </dgm:t>
    </dgm:pt>
    <dgm:pt modelId="{B89A00D7-6A46-4548-B448-2A39F64A8118}" type="parTrans" cxnId="{A878FE86-36E0-42AF-8036-5EBFE145668D}">
      <dgm:prSet/>
      <dgm:spPr/>
      <dgm:t>
        <a:bodyPr/>
        <a:lstStyle/>
        <a:p>
          <a:endParaRPr lang="es-ES"/>
        </a:p>
      </dgm:t>
    </dgm:pt>
    <dgm:pt modelId="{EEFD2163-BF6F-4ED0-943F-88C1AF2874D6}" type="sibTrans" cxnId="{A878FE86-36E0-42AF-8036-5EBFE145668D}">
      <dgm:prSet/>
      <dgm:spPr/>
      <dgm:t>
        <a:bodyPr/>
        <a:lstStyle/>
        <a:p>
          <a:endParaRPr lang="es-ES"/>
        </a:p>
      </dgm:t>
    </dgm:pt>
    <dgm:pt modelId="{566887C2-EA4B-4511-A33C-10BB85129C6D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dirty="0" err="1"/>
            <a:t>Strategy</a:t>
          </a:r>
          <a:endParaRPr lang="es-ES" dirty="0"/>
        </a:p>
      </dgm:t>
    </dgm:pt>
    <dgm:pt modelId="{05A79D03-1CCD-4FCC-A3EF-D807636A6E5A}" type="parTrans" cxnId="{A4F15E1B-CA63-4AE9-BB97-63B73C8ED1B1}">
      <dgm:prSet/>
      <dgm:spPr/>
      <dgm:t>
        <a:bodyPr/>
        <a:lstStyle/>
        <a:p>
          <a:endParaRPr lang="es-ES"/>
        </a:p>
      </dgm:t>
    </dgm:pt>
    <dgm:pt modelId="{1437EE84-6549-47AE-B006-4225B9EBB8A1}" type="sibTrans" cxnId="{A4F15E1B-CA63-4AE9-BB97-63B73C8ED1B1}">
      <dgm:prSet/>
      <dgm:spPr/>
      <dgm:t>
        <a:bodyPr/>
        <a:lstStyle/>
        <a:p>
          <a:endParaRPr lang="es-ES"/>
        </a:p>
      </dgm:t>
    </dgm:pt>
    <dgm:pt modelId="{D6251CB0-3D50-418A-B7F2-09C120238146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dirty="0" err="1"/>
            <a:t>Consolidation</a:t>
          </a:r>
          <a:endParaRPr lang="es-ES" dirty="0"/>
        </a:p>
      </dgm:t>
    </dgm:pt>
    <dgm:pt modelId="{6B760573-ECAE-47EB-AEEF-A20E6B488733}" type="parTrans" cxnId="{CDE3E49E-09A1-492D-BBE8-28205E6E45D4}">
      <dgm:prSet/>
      <dgm:spPr/>
      <dgm:t>
        <a:bodyPr/>
        <a:lstStyle/>
        <a:p>
          <a:endParaRPr lang="es-ES"/>
        </a:p>
      </dgm:t>
    </dgm:pt>
    <dgm:pt modelId="{93D41D22-828E-4DB9-9005-D2EED737ABFD}" type="sibTrans" cxnId="{CDE3E49E-09A1-492D-BBE8-28205E6E45D4}">
      <dgm:prSet/>
      <dgm:spPr/>
      <dgm:t>
        <a:bodyPr/>
        <a:lstStyle/>
        <a:p>
          <a:endParaRPr lang="es-ES"/>
        </a:p>
      </dgm:t>
    </dgm:pt>
    <dgm:pt modelId="{45075293-EC03-4B51-A836-51775A3ADCF0}" type="pres">
      <dgm:prSet presAssocID="{4DDBD6E6-BBAF-4E48-8F24-EB3C757AE108}" presName="root" presStyleCnt="0">
        <dgm:presLayoutVars>
          <dgm:dir/>
          <dgm:resizeHandles val="exact"/>
        </dgm:presLayoutVars>
      </dgm:prSet>
      <dgm:spPr/>
    </dgm:pt>
    <dgm:pt modelId="{BBC09290-7B24-40A7-87E7-A9BA5CCC9466}" type="pres">
      <dgm:prSet presAssocID="{D3577E79-957B-47E9-B0F3-39BE7D63F44E}" presName="compNode" presStyleCnt="0"/>
      <dgm:spPr/>
    </dgm:pt>
    <dgm:pt modelId="{CB81A3E0-9A5A-404F-B17B-71995F740295}" type="pres">
      <dgm:prSet presAssocID="{D3577E79-957B-47E9-B0F3-39BE7D63F44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83C372F0-F0DC-484E-9200-EC002A68690A}" type="pres">
      <dgm:prSet presAssocID="{D3577E79-957B-47E9-B0F3-39BE7D63F44E}" presName="spaceRect" presStyleCnt="0"/>
      <dgm:spPr/>
    </dgm:pt>
    <dgm:pt modelId="{A79D3D62-FA18-4F9B-B4FF-BC8E9E9A895F}" type="pres">
      <dgm:prSet presAssocID="{D3577E79-957B-47E9-B0F3-39BE7D63F44E}" presName="textRect" presStyleLbl="revTx" presStyleIdx="0" presStyleCnt="3">
        <dgm:presLayoutVars>
          <dgm:chMax val="1"/>
          <dgm:chPref val="1"/>
        </dgm:presLayoutVars>
      </dgm:prSet>
      <dgm:spPr/>
    </dgm:pt>
    <dgm:pt modelId="{598B8393-1263-4EE2-A361-2AAFB9102996}" type="pres">
      <dgm:prSet presAssocID="{EEFD2163-BF6F-4ED0-943F-88C1AF2874D6}" presName="sibTrans" presStyleCnt="0"/>
      <dgm:spPr/>
    </dgm:pt>
    <dgm:pt modelId="{7B0413A5-E007-4E01-9D1B-7ECDC72635A5}" type="pres">
      <dgm:prSet presAssocID="{566887C2-EA4B-4511-A33C-10BB85129C6D}" presName="compNode" presStyleCnt="0"/>
      <dgm:spPr/>
    </dgm:pt>
    <dgm:pt modelId="{60582C5C-47E7-46D9-A76A-21456B95A53F}" type="pres">
      <dgm:prSet presAssocID="{566887C2-EA4B-4511-A33C-10BB85129C6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mpecabezas"/>
        </a:ext>
      </dgm:extLst>
    </dgm:pt>
    <dgm:pt modelId="{1C908F24-75E7-40FD-985D-AAED82417CFE}" type="pres">
      <dgm:prSet presAssocID="{566887C2-EA4B-4511-A33C-10BB85129C6D}" presName="spaceRect" presStyleCnt="0"/>
      <dgm:spPr/>
    </dgm:pt>
    <dgm:pt modelId="{65920B7F-3F2D-4DDD-AE1B-9E3EE8D1F01D}" type="pres">
      <dgm:prSet presAssocID="{566887C2-EA4B-4511-A33C-10BB85129C6D}" presName="textRect" presStyleLbl="revTx" presStyleIdx="1" presStyleCnt="3">
        <dgm:presLayoutVars>
          <dgm:chMax val="1"/>
          <dgm:chPref val="1"/>
        </dgm:presLayoutVars>
      </dgm:prSet>
      <dgm:spPr/>
    </dgm:pt>
    <dgm:pt modelId="{34228791-5961-4FA2-9CD2-DE1F436CBBB9}" type="pres">
      <dgm:prSet presAssocID="{1437EE84-6549-47AE-B006-4225B9EBB8A1}" presName="sibTrans" presStyleCnt="0"/>
      <dgm:spPr/>
    </dgm:pt>
    <dgm:pt modelId="{7B3A5A1A-604D-4A58-B26A-2FB7D24C8061}" type="pres">
      <dgm:prSet presAssocID="{D6251CB0-3D50-418A-B7F2-09C120238146}" presName="compNode" presStyleCnt="0"/>
      <dgm:spPr/>
    </dgm:pt>
    <dgm:pt modelId="{C1738624-A1E1-4BFE-9004-E119664BF01F}" type="pres">
      <dgm:prSet presAssocID="{D6251CB0-3D50-418A-B7F2-09C12023814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08900206-2804-4914-B0A8-FFA4B3DE36C7}" type="pres">
      <dgm:prSet presAssocID="{D6251CB0-3D50-418A-B7F2-09C120238146}" presName="spaceRect" presStyleCnt="0"/>
      <dgm:spPr/>
    </dgm:pt>
    <dgm:pt modelId="{9D74F852-F672-43F8-BF02-ED36DCC070E3}" type="pres">
      <dgm:prSet presAssocID="{D6251CB0-3D50-418A-B7F2-09C12023814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4F15E1B-CA63-4AE9-BB97-63B73C8ED1B1}" srcId="{4DDBD6E6-BBAF-4E48-8F24-EB3C757AE108}" destId="{566887C2-EA4B-4511-A33C-10BB85129C6D}" srcOrd="1" destOrd="0" parTransId="{05A79D03-1CCD-4FCC-A3EF-D807636A6E5A}" sibTransId="{1437EE84-6549-47AE-B006-4225B9EBB8A1}"/>
    <dgm:cxn modelId="{DFFADD25-1EF7-4D34-915A-CEF94089E9A9}" type="presOf" srcId="{566887C2-EA4B-4511-A33C-10BB85129C6D}" destId="{65920B7F-3F2D-4DDD-AE1B-9E3EE8D1F01D}" srcOrd="0" destOrd="0" presId="urn:microsoft.com/office/officeart/2018/2/layout/IconLabelList"/>
    <dgm:cxn modelId="{2966106C-3A2B-4646-9772-DB189D79822B}" type="presOf" srcId="{D3577E79-957B-47E9-B0F3-39BE7D63F44E}" destId="{A79D3D62-FA18-4F9B-B4FF-BC8E9E9A895F}" srcOrd="0" destOrd="0" presId="urn:microsoft.com/office/officeart/2018/2/layout/IconLabelList"/>
    <dgm:cxn modelId="{A878FE86-36E0-42AF-8036-5EBFE145668D}" srcId="{4DDBD6E6-BBAF-4E48-8F24-EB3C757AE108}" destId="{D3577E79-957B-47E9-B0F3-39BE7D63F44E}" srcOrd="0" destOrd="0" parTransId="{B89A00D7-6A46-4548-B448-2A39F64A8118}" sibTransId="{EEFD2163-BF6F-4ED0-943F-88C1AF2874D6}"/>
    <dgm:cxn modelId="{CDE3E49E-09A1-492D-BBE8-28205E6E45D4}" srcId="{4DDBD6E6-BBAF-4E48-8F24-EB3C757AE108}" destId="{D6251CB0-3D50-418A-B7F2-09C120238146}" srcOrd="2" destOrd="0" parTransId="{6B760573-ECAE-47EB-AEEF-A20E6B488733}" sibTransId="{93D41D22-828E-4DB9-9005-D2EED737ABFD}"/>
    <dgm:cxn modelId="{562A80C3-B755-49AE-94A1-B5F1684B1B05}" type="presOf" srcId="{4DDBD6E6-BBAF-4E48-8F24-EB3C757AE108}" destId="{45075293-EC03-4B51-A836-51775A3ADCF0}" srcOrd="0" destOrd="0" presId="urn:microsoft.com/office/officeart/2018/2/layout/IconLabelList"/>
    <dgm:cxn modelId="{F97F32DF-C1F3-4597-A2E2-DE2BBBBBB19C}" type="presOf" srcId="{D6251CB0-3D50-418A-B7F2-09C120238146}" destId="{9D74F852-F672-43F8-BF02-ED36DCC070E3}" srcOrd="0" destOrd="0" presId="urn:microsoft.com/office/officeart/2018/2/layout/IconLabelList"/>
    <dgm:cxn modelId="{F9D8F47D-633D-4E29-A815-3D622DC4CB7C}" type="presParOf" srcId="{45075293-EC03-4B51-A836-51775A3ADCF0}" destId="{BBC09290-7B24-40A7-87E7-A9BA5CCC9466}" srcOrd="0" destOrd="0" presId="urn:microsoft.com/office/officeart/2018/2/layout/IconLabelList"/>
    <dgm:cxn modelId="{8EEE4B0F-4E71-4B8E-A88C-AB4200D5D4D3}" type="presParOf" srcId="{BBC09290-7B24-40A7-87E7-A9BA5CCC9466}" destId="{CB81A3E0-9A5A-404F-B17B-71995F740295}" srcOrd="0" destOrd="0" presId="urn:microsoft.com/office/officeart/2018/2/layout/IconLabelList"/>
    <dgm:cxn modelId="{D4D653EF-4ADA-48D0-A824-B6C2019980FC}" type="presParOf" srcId="{BBC09290-7B24-40A7-87E7-A9BA5CCC9466}" destId="{83C372F0-F0DC-484E-9200-EC002A68690A}" srcOrd="1" destOrd="0" presId="urn:microsoft.com/office/officeart/2018/2/layout/IconLabelList"/>
    <dgm:cxn modelId="{31862350-87E3-4C5A-99A0-09C7F00AD394}" type="presParOf" srcId="{BBC09290-7B24-40A7-87E7-A9BA5CCC9466}" destId="{A79D3D62-FA18-4F9B-B4FF-BC8E9E9A895F}" srcOrd="2" destOrd="0" presId="urn:microsoft.com/office/officeart/2018/2/layout/IconLabelList"/>
    <dgm:cxn modelId="{3C4C1DA8-2ED6-4594-AFF0-E28E5E6D4DF2}" type="presParOf" srcId="{45075293-EC03-4B51-A836-51775A3ADCF0}" destId="{598B8393-1263-4EE2-A361-2AAFB9102996}" srcOrd="1" destOrd="0" presId="urn:microsoft.com/office/officeart/2018/2/layout/IconLabelList"/>
    <dgm:cxn modelId="{202A0589-9B27-489A-A5B0-A61A2D906261}" type="presParOf" srcId="{45075293-EC03-4B51-A836-51775A3ADCF0}" destId="{7B0413A5-E007-4E01-9D1B-7ECDC72635A5}" srcOrd="2" destOrd="0" presId="urn:microsoft.com/office/officeart/2018/2/layout/IconLabelList"/>
    <dgm:cxn modelId="{86F32423-9CF2-471E-A9A4-36E0A88D91FA}" type="presParOf" srcId="{7B0413A5-E007-4E01-9D1B-7ECDC72635A5}" destId="{60582C5C-47E7-46D9-A76A-21456B95A53F}" srcOrd="0" destOrd="0" presId="urn:microsoft.com/office/officeart/2018/2/layout/IconLabelList"/>
    <dgm:cxn modelId="{C0E9EDBC-9A09-488F-B181-29C0BA305B67}" type="presParOf" srcId="{7B0413A5-E007-4E01-9D1B-7ECDC72635A5}" destId="{1C908F24-75E7-40FD-985D-AAED82417CFE}" srcOrd="1" destOrd="0" presId="urn:microsoft.com/office/officeart/2018/2/layout/IconLabelList"/>
    <dgm:cxn modelId="{8876E5B0-3F3B-4821-9B10-3E14C2DCF225}" type="presParOf" srcId="{7B0413A5-E007-4E01-9D1B-7ECDC72635A5}" destId="{65920B7F-3F2D-4DDD-AE1B-9E3EE8D1F01D}" srcOrd="2" destOrd="0" presId="urn:microsoft.com/office/officeart/2018/2/layout/IconLabelList"/>
    <dgm:cxn modelId="{2FEA51D9-121B-4B0C-A819-BF22E7844B6E}" type="presParOf" srcId="{45075293-EC03-4B51-A836-51775A3ADCF0}" destId="{34228791-5961-4FA2-9CD2-DE1F436CBBB9}" srcOrd="3" destOrd="0" presId="urn:microsoft.com/office/officeart/2018/2/layout/IconLabelList"/>
    <dgm:cxn modelId="{411EB411-1276-44D3-BFFD-74B29BAFC211}" type="presParOf" srcId="{45075293-EC03-4B51-A836-51775A3ADCF0}" destId="{7B3A5A1A-604D-4A58-B26A-2FB7D24C8061}" srcOrd="4" destOrd="0" presId="urn:microsoft.com/office/officeart/2018/2/layout/IconLabelList"/>
    <dgm:cxn modelId="{9B0A48E8-DCD3-47E2-ABB0-9CC3278FC4F6}" type="presParOf" srcId="{7B3A5A1A-604D-4A58-B26A-2FB7D24C8061}" destId="{C1738624-A1E1-4BFE-9004-E119664BF01F}" srcOrd="0" destOrd="0" presId="urn:microsoft.com/office/officeart/2018/2/layout/IconLabelList"/>
    <dgm:cxn modelId="{75B5D5B7-7D8B-4E64-8E4E-B55FA8B91C13}" type="presParOf" srcId="{7B3A5A1A-604D-4A58-B26A-2FB7D24C8061}" destId="{08900206-2804-4914-B0A8-FFA4B3DE36C7}" srcOrd="1" destOrd="0" presId="urn:microsoft.com/office/officeart/2018/2/layout/IconLabelList"/>
    <dgm:cxn modelId="{82368844-BC35-4751-B06F-125B4F701E1E}" type="presParOf" srcId="{7B3A5A1A-604D-4A58-B26A-2FB7D24C8061}" destId="{9D74F852-F672-43F8-BF02-ED36DCC070E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1A3E0-9A5A-404F-B17B-71995F740295}">
      <dsp:nvSpPr>
        <dsp:cNvPr id="0" name=""/>
        <dsp:cNvSpPr/>
      </dsp:nvSpPr>
      <dsp:spPr>
        <a:xfrm>
          <a:off x="675145" y="1183528"/>
          <a:ext cx="966487" cy="9664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9D3D62-FA18-4F9B-B4FF-BC8E9E9A895F}">
      <dsp:nvSpPr>
        <dsp:cNvPr id="0" name=""/>
        <dsp:cNvSpPr/>
      </dsp:nvSpPr>
      <dsp:spPr>
        <a:xfrm>
          <a:off x="84514" y="2447809"/>
          <a:ext cx="21477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 err="1"/>
            <a:t>Cornerstone</a:t>
          </a:r>
          <a:endParaRPr lang="es-ES" sz="3000" kern="1200" dirty="0"/>
        </a:p>
      </dsp:txBody>
      <dsp:txXfrm>
        <a:off x="84514" y="2447809"/>
        <a:ext cx="2147749" cy="720000"/>
      </dsp:txXfrm>
    </dsp:sp>
    <dsp:sp modelId="{60582C5C-47E7-46D9-A76A-21456B95A53F}">
      <dsp:nvSpPr>
        <dsp:cNvPr id="0" name=""/>
        <dsp:cNvSpPr/>
      </dsp:nvSpPr>
      <dsp:spPr>
        <a:xfrm>
          <a:off x="3198751" y="1183528"/>
          <a:ext cx="966487" cy="9664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20B7F-3F2D-4DDD-AE1B-9E3EE8D1F01D}">
      <dsp:nvSpPr>
        <dsp:cNvPr id="0" name=""/>
        <dsp:cNvSpPr/>
      </dsp:nvSpPr>
      <dsp:spPr>
        <a:xfrm>
          <a:off x="2608120" y="2447809"/>
          <a:ext cx="21477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 err="1"/>
            <a:t>Strategy</a:t>
          </a:r>
          <a:endParaRPr lang="es-ES" sz="3000" kern="1200" dirty="0"/>
        </a:p>
      </dsp:txBody>
      <dsp:txXfrm>
        <a:off x="2608120" y="2447809"/>
        <a:ext cx="2147749" cy="720000"/>
      </dsp:txXfrm>
    </dsp:sp>
    <dsp:sp modelId="{C1738624-A1E1-4BFE-9004-E119664BF01F}">
      <dsp:nvSpPr>
        <dsp:cNvPr id="0" name=""/>
        <dsp:cNvSpPr/>
      </dsp:nvSpPr>
      <dsp:spPr>
        <a:xfrm>
          <a:off x="5722356" y="1183528"/>
          <a:ext cx="966487" cy="9664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4F852-F672-43F8-BF02-ED36DCC070E3}">
      <dsp:nvSpPr>
        <dsp:cNvPr id="0" name=""/>
        <dsp:cNvSpPr/>
      </dsp:nvSpPr>
      <dsp:spPr>
        <a:xfrm>
          <a:off x="5131725" y="2447809"/>
          <a:ext cx="21477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 err="1"/>
            <a:t>Consolidation</a:t>
          </a:r>
          <a:endParaRPr lang="es-ES" sz="3000" kern="1200" dirty="0"/>
        </a:p>
      </dsp:txBody>
      <dsp:txXfrm>
        <a:off x="5131725" y="2447809"/>
        <a:ext cx="214774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9806-8A7C-4C1F-ABF9-6705DC6B3158}" type="datetimeFigureOut">
              <a:rPr lang="es-ES" smtClean="0"/>
              <a:t>28/02/2023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676A7-EBC3-487B-86F6-84FE754682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898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8DFE-BD9C-493E-B4D5-BCFED1FC14C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95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ACD6-4598-064A-A788-FF9CD6CC7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2C112B-ECEE-8245-93E5-13B2E241F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C41F12-C0F8-3748-BA11-DA05E080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F20D04-18F4-6748-9FAF-6DA79C0EF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C5A58E-455C-404A-8752-2EDA424C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12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92EFD-A86F-274A-9A1F-A3830287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90A58E-3043-B64F-8250-793A30E70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A2C924-EE96-FA4D-961A-10C27BD6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A27662-57C2-7C45-B87E-4C4D4F9B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7EBA1-6A0C-3F4A-9CBC-2689F9B8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755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6C525C-DDC8-7045-A948-1193DC717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92CC64-1536-374A-9C4B-96B76D110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2A56A6-414A-2B49-A6B8-B52609DE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D0014-B28F-754D-B578-A8278F39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D15A31-01C4-3949-952E-AD2EAB75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15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41328-C4A4-BB42-B165-A33647C4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67D5A1-208C-B84A-BDC0-4CD9E6DA5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614E5C-40ED-3F41-964F-70D3E440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37584-E204-A24B-8105-22F1E25C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BB6953-3C10-314C-AC12-6C55FDF2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691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708D4-34BA-C346-9EB9-8C4E9A7B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83A33A-8FD8-F549-ACC7-7AD48AE91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C02F3E-8726-F840-A0C4-6444516B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CED629-4E82-5545-A6DF-E04FCFDD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9580-FE06-3C4F-AA4A-F9EF5A62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6065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13BE1-FD5F-1B48-A486-178A6C40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D72837-7816-684C-89A5-3BAE4819B3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778CEC-1101-0D42-87B4-936D30E65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CED0B0-42F2-514B-8D22-EF0ABCB3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6E9850-CCE1-2449-8EC5-C7DD546A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BDA0EA-AD7D-AD4E-B361-F1FAF40B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013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53C213-C21E-4940-AAE5-D9D2445D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2A3FE1-CC80-A345-9D3D-ED6020C92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5BFC64-A3C3-6C4F-BE83-61D567A42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B5F7C5-F2BB-8849-8A16-9D922E685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671DB4D-C688-1E46-B601-D66ED0078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29D48-F1C6-624E-9BDD-5D39CAD4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041B188-4669-4849-ADC2-5051A821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1B7F10-B5C7-614C-8EC6-AEAA7F6C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013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0F821F-B5E2-C94F-8826-CC4D6877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FDD628-DDA9-A64D-84DB-76DB2495C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5DD7254-7124-C34F-9A2B-8F637CE0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E5422F-06FA-ED4E-ABE7-88ACCF7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79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F79B29-6417-5549-A45E-957632D9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0FB172-C0A9-3B42-98E4-90110A2E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D75794-5BA1-B14C-B1CE-6CFB3B33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6446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529A6-BC3F-0640-A648-21A43F9C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937E1C-0198-2E47-9045-37287A0C8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AD2BDA-CD4D-AD46-898D-ACD39C2B2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94FD24-CE60-DF42-832A-FD979ED1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F67EAD-F132-0344-83C0-9DC585AD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27028-E2EA-8546-9548-D345B205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928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6B0C6-D024-444D-BFC8-CBCF5FF5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66F0D1-B6BC-6D43-A2C5-0F686B74A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92FFCE-C3A5-5949-88C3-63F430997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6E8884-D35B-0840-9611-FB0E2A99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F8CA1-28D2-3F43-A723-4F87411E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B2DFC7-E55F-B345-BA4C-97CF0C60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866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F29652-9A40-7640-96A4-81E5AD54A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D5DE61-C1C7-3443-B65C-A3E48C9AB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741424-E47F-D048-97AF-FDAC0D5F3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6534A0-FF0E-DB49-B9D3-7DC356CE8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A69F13-145D-8C44-BDBF-87A3698D1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4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es.wikipedia.org/wiki/C%C3%A1ncer_%C3%B3seo_primario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913064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rcocardinale.blogspot.com/2015/12/reflections-about-coaching-strength-and.html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s://en.wikipedia.org/wiki/Teamwork" TargetMode="External"/><Relationship Id="rId4" Type="http://schemas.openxmlformats.org/officeDocument/2006/relationships/hyperlink" Target="https://pixabay.com/illustrations/balloons-team-teamwork-together-3696904/" TargetMode="External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image/1111/w5_spitzer_5569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4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emf"/><Relationship Id="rId7" Type="http://schemas.openxmlformats.org/officeDocument/2006/relationships/image" Target="../media/image70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ubierto, cerca, tabla, pastel&#10;&#10;Descripción generada automáticamente">
            <a:extLst>
              <a:ext uri="{FF2B5EF4-FFF2-40B4-BE49-F238E27FC236}">
                <a16:creationId xmlns:a16="http://schemas.microsoft.com/office/drawing/2014/main" id="{EBA3758C-A1EA-7845-85DE-D5DD31837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30"/>
                    </a14:imgEffect>
                    <a14:imgEffect>
                      <a14:saturation sat="5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549" b="3182"/>
          <a:stretch/>
        </p:blipFill>
        <p:spPr>
          <a:xfrm>
            <a:off x="-292800" y="0"/>
            <a:ext cx="12484800" cy="7147560"/>
          </a:xfrm>
          <a:prstGeom prst="rect">
            <a:avLst/>
          </a:prstGeom>
          <a:gradFill>
            <a:gsLst>
              <a:gs pos="18986">
                <a:srgbClr val="F8EFF5">
                  <a:alpha val="0"/>
                </a:srgbClr>
              </a:gs>
              <a:gs pos="18011">
                <a:srgbClr val="F8F0F5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ECEF4F0A-2D18-414E-BC8F-8AAED912C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4916" y="1223010"/>
            <a:ext cx="9202168" cy="433197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tabLst>
                <a:tab pos="8075613" algn="l"/>
              </a:tabLst>
            </a:pPr>
            <a:r>
              <a:rPr lang="en-US" sz="4800" b="1" dirty="0">
                <a:latin typeface="Didot" panose="02000503000000020003" pitchFamily="2" charset="-79"/>
                <a:cs typeface="Didot" panose="02000503000000020003" pitchFamily="2" charset="-79"/>
              </a:rPr>
              <a:t>IX SELNET</a:t>
            </a:r>
          </a:p>
          <a:p>
            <a:pPr>
              <a:tabLst>
                <a:tab pos="8075613" algn="l"/>
              </a:tabLst>
            </a:pPr>
            <a:r>
              <a:rPr lang="en-US" sz="4800" b="1" dirty="0">
                <a:latin typeface="Didot" panose="02000503000000020003" pitchFamily="2" charset="-79"/>
                <a:cs typeface="Didot" panose="02000503000000020003" pitchFamily="2" charset="-79"/>
              </a:rPr>
              <a:t>CONSORTIUM MEETING</a:t>
            </a:r>
            <a:endParaRPr lang="es-ES" sz="4800" b="1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2000" b="1" dirty="0">
                <a:latin typeface="Didot" panose="02000503000000020003" pitchFamily="2" charset="-79"/>
                <a:cs typeface="Didot" panose="02000503000000020003" pitchFamily="2" charset="-79"/>
              </a:rPr>
              <a:t>------WELCOME, INTRODUCTION &amp; OVERVIEW------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2000" b="1" dirty="0"/>
              <a:t>2-March-2023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2000" b="1" dirty="0">
                <a:latin typeface="Didot" panose="02000503000000020003" pitchFamily="2" charset="-79"/>
                <a:cs typeface="Didot" panose="02000503000000020003" pitchFamily="2" charset="-79"/>
              </a:rPr>
              <a:t>Maceió, </a:t>
            </a:r>
            <a:r>
              <a:rPr lang="es-ES" sz="2000" b="1" dirty="0" err="1">
                <a:latin typeface="Didot" panose="02000503000000020003" pitchFamily="2" charset="-79"/>
                <a:cs typeface="Didot" panose="02000503000000020003" pitchFamily="2" charset="-79"/>
              </a:rPr>
              <a:t>Brazil</a:t>
            </a:r>
            <a:endParaRPr lang="es-ES" sz="2000" b="1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27" name="Imagen 26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E7EEE849-1ED3-754C-BC53-AA8B402E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979" y="4378714"/>
            <a:ext cx="1007364" cy="1007364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8616595" y="3719343"/>
            <a:ext cx="1788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J Martin-Broto, </a:t>
            </a:r>
          </a:p>
          <a:p>
            <a:pPr algn="ctr"/>
            <a:r>
              <a:rPr lang="es-ES" dirty="0"/>
              <a:t>FJD; Madrid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AE2481-3566-DB10-66CB-4F5E4D540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712" y="4456645"/>
            <a:ext cx="2472622" cy="10073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7226235-3536-A847-36C2-F7242689D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068" y="4456645"/>
            <a:ext cx="14382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4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CHECKING THE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WPs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…WP3	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9A555C-A798-63CA-D7C6-8D945A2433C8}"/>
              </a:ext>
            </a:extLst>
          </p:cNvPr>
          <p:cNvSpPr txBox="1"/>
          <p:nvPr/>
        </p:nvSpPr>
        <p:spPr>
          <a:xfrm>
            <a:off x="581193" y="2554514"/>
            <a:ext cx="11029616" cy="378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latin typeface="Abadi" panose="020B0604020104020204" pitchFamily="34" charset="0"/>
              </a:rPr>
              <a:t>This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analysis</a:t>
            </a:r>
            <a:r>
              <a:rPr lang="es-ES" dirty="0">
                <a:latin typeface="Abadi" panose="020B0604020104020204" pitchFamily="34" charset="0"/>
              </a:rPr>
              <a:t> has </a:t>
            </a:r>
            <a:r>
              <a:rPr lang="es-ES" dirty="0" err="1">
                <a:latin typeface="Abadi" panose="020B0604020104020204" pitchFamily="34" charset="0"/>
              </a:rPr>
              <a:t>been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performed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for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reports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but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there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is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still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pending</a:t>
            </a:r>
            <a:r>
              <a:rPr lang="es-ES" dirty="0">
                <a:latin typeface="Abadi" panose="020B0604020104020204" pitchFamily="34" charset="0"/>
              </a:rPr>
              <a:t> a COMPLETE &amp; DEEP </a:t>
            </a:r>
            <a:r>
              <a:rPr lang="es-ES" dirty="0" err="1">
                <a:latin typeface="Abadi" panose="020B0604020104020204" pitchFamily="34" charset="0"/>
              </a:rPr>
              <a:t>investigation</a:t>
            </a:r>
            <a:endParaRPr lang="es-ES" dirty="0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latin typeface="Abadi" panose="020B0604020104020204" pitchFamily="34" charset="0"/>
              </a:rPr>
              <a:t>This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will</a:t>
            </a:r>
            <a:r>
              <a:rPr lang="es-ES" dirty="0">
                <a:latin typeface="Abadi" panose="020B0604020104020204" pitchFamily="34" charset="0"/>
              </a:rPr>
              <a:t> be a </a:t>
            </a:r>
            <a:r>
              <a:rPr lang="es-ES" dirty="0" err="1">
                <a:latin typeface="Abadi" panose="020B0604020104020204" pitchFamily="34" charset="0"/>
              </a:rPr>
              <a:t>useful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tool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to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design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how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the</a:t>
            </a:r>
            <a:r>
              <a:rPr lang="es-ES" dirty="0">
                <a:latin typeface="Abadi" panose="020B0604020104020204" pitchFamily="34" charset="0"/>
              </a:rPr>
              <a:t> REFERRAL </a:t>
            </a:r>
            <a:r>
              <a:rPr lang="es-ES" dirty="0" err="1">
                <a:latin typeface="Abadi" panose="020B0604020104020204" pitchFamily="34" charset="0"/>
              </a:rPr>
              <a:t>of</a:t>
            </a:r>
            <a:r>
              <a:rPr lang="es-ES" dirty="0">
                <a:latin typeface="Abadi" panose="020B0604020104020204" pitchFamily="34" charset="0"/>
              </a:rPr>
              <a:t> sarcoma </a:t>
            </a:r>
            <a:r>
              <a:rPr lang="es-ES" dirty="0" err="1">
                <a:latin typeface="Abadi" panose="020B0604020104020204" pitchFamily="34" charset="0"/>
              </a:rPr>
              <a:t>patients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might</a:t>
            </a:r>
            <a:r>
              <a:rPr lang="es-ES" dirty="0">
                <a:latin typeface="Abadi" panose="020B0604020104020204" pitchFamily="34" charset="0"/>
              </a:rPr>
              <a:t> be </a:t>
            </a:r>
            <a:r>
              <a:rPr lang="es-ES" dirty="0" err="1">
                <a:latin typeface="Abadi" panose="020B0604020104020204" pitchFamily="34" charset="0"/>
              </a:rPr>
              <a:t>organized</a:t>
            </a:r>
            <a:endParaRPr lang="es-ES" dirty="0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latin typeface="Abadi" panose="020B0604020104020204" pitchFamily="34" charset="0"/>
              </a:rPr>
              <a:t>This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will</a:t>
            </a:r>
            <a:r>
              <a:rPr lang="es-ES" dirty="0">
                <a:latin typeface="Abadi" panose="020B0604020104020204" pitchFamily="34" charset="0"/>
              </a:rPr>
              <a:t> be a </a:t>
            </a:r>
            <a:r>
              <a:rPr lang="es-ES" dirty="0" err="1">
                <a:latin typeface="Abadi" panose="020B0604020104020204" pitchFamily="34" charset="0"/>
              </a:rPr>
              <a:t>necessary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tool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to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acknowledge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about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the</a:t>
            </a:r>
            <a:r>
              <a:rPr lang="es-ES" dirty="0">
                <a:latin typeface="Abadi" panose="020B0604020104020204" pitchFamily="34" charset="0"/>
              </a:rPr>
              <a:t> INEQUITY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latin typeface="Abadi" panose="020B0604020104020204" pitchFamily="34" charset="0"/>
              </a:rPr>
              <a:t>This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will</a:t>
            </a:r>
            <a:r>
              <a:rPr lang="es-ES" dirty="0">
                <a:latin typeface="Abadi" panose="020B0604020104020204" pitchFamily="34" charset="0"/>
              </a:rPr>
              <a:t> be a </a:t>
            </a:r>
            <a:r>
              <a:rPr lang="es-ES" dirty="0" err="1">
                <a:latin typeface="Abadi" panose="020B0604020104020204" pitchFamily="34" charset="0"/>
              </a:rPr>
              <a:t>critical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tool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to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dicuss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how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these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barriers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might</a:t>
            </a:r>
            <a:r>
              <a:rPr lang="es-ES" dirty="0">
                <a:latin typeface="Abadi" panose="020B0604020104020204" pitchFamily="34" charset="0"/>
              </a:rPr>
              <a:t> be BROKEN in </a:t>
            </a:r>
            <a:r>
              <a:rPr lang="es-ES" dirty="0" err="1">
                <a:latin typeface="Abadi" panose="020B0604020104020204" pitchFamily="34" charset="0"/>
              </a:rPr>
              <a:t>uncommon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cancer</a:t>
            </a:r>
            <a:endParaRPr lang="es-ES" dirty="0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latin typeface="Abadi" panose="020B0604020104020204" pitchFamily="34" charset="0"/>
              </a:rPr>
              <a:t>For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going</a:t>
            </a:r>
            <a:r>
              <a:rPr lang="es-ES" dirty="0">
                <a:latin typeface="Abadi" panose="020B0604020104020204" pitchFamily="34" charset="0"/>
              </a:rPr>
              <a:t> FORWARD a </a:t>
            </a:r>
            <a:r>
              <a:rPr lang="es-ES" dirty="0" err="1">
                <a:latin typeface="Abadi" panose="020B0604020104020204" pitchFamily="34" charset="0"/>
              </a:rPr>
              <a:t>wider</a:t>
            </a:r>
            <a:r>
              <a:rPr lang="es-ES" dirty="0">
                <a:latin typeface="Abadi" panose="020B0604020104020204" pitchFamily="34" charset="0"/>
              </a:rPr>
              <a:t> “HEALTHCARE BARRIER TASK FORCE” has </a:t>
            </a:r>
            <a:r>
              <a:rPr lang="es-ES" dirty="0" err="1">
                <a:latin typeface="Abadi" panose="020B0604020104020204" pitchFamily="34" charset="0"/>
              </a:rPr>
              <a:t>been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considered</a:t>
            </a:r>
            <a:r>
              <a:rPr lang="es-ES" dirty="0">
                <a:latin typeface="Abadi" panose="020B0604020104020204" pitchFamily="34" charset="0"/>
              </a:rPr>
              <a:t>: 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Abadi" panose="020B0604020104020204" pitchFamily="34" charset="0"/>
              </a:rPr>
              <a:t>Peruvian </a:t>
            </a:r>
            <a:r>
              <a:rPr lang="es-ES" dirty="0" err="1">
                <a:latin typeface="Abadi" panose="020B0604020104020204" pitchFamily="34" charset="0"/>
              </a:rPr>
              <a:t>Public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Health</a:t>
            </a:r>
            <a:r>
              <a:rPr lang="es-ES" dirty="0">
                <a:latin typeface="Abadi" panose="020B0604020104020204" pitchFamily="34" charset="0"/>
              </a:rPr>
              <a:t> Expert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Abadi" panose="020B0604020104020204" pitchFamily="34" charset="0"/>
              </a:rPr>
              <a:t>SPAEN </a:t>
            </a:r>
            <a:r>
              <a:rPr lang="es-ES" dirty="0" err="1">
                <a:latin typeface="Abadi" panose="020B0604020104020204" pitchFamily="34" charset="0"/>
              </a:rPr>
              <a:t>members</a:t>
            </a:r>
            <a:endParaRPr lang="es-ES" dirty="0">
              <a:latin typeface="Abadi" panose="020B06040201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dirty="0" err="1">
                <a:latin typeface="Abadi" panose="020B0604020104020204" pitchFamily="34" charset="0"/>
              </a:rPr>
              <a:t>Advocacy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Groups</a:t>
            </a:r>
            <a:endParaRPr lang="es-ES" dirty="0">
              <a:latin typeface="Abadi" panose="020B06040201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dirty="0" err="1">
                <a:latin typeface="Abadi" panose="020B0604020104020204" pitchFamily="34" charset="0"/>
              </a:rPr>
              <a:t>Coordination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Tean</a:t>
            </a:r>
            <a:r>
              <a:rPr lang="es-ES" dirty="0">
                <a:latin typeface="Abadi" panose="020B0604020104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6136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CHECKING THE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WPs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…WP6-7	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1F942-4CA0-80B9-78DE-A749F0432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2535432"/>
            <a:ext cx="11068050" cy="42100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CFEC77B-545D-0F08-51C8-F98DFD45367C}"/>
              </a:ext>
            </a:extLst>
          </p:cNvPr>
          <p:cNvSpPr txBox="1"/>
          <p:nvPr/>
        </p:nvSpPr>
        <p:spPr>
          <a:xfrm>
            <a:off x="2960176" y="1973352"/>
            <a:ext cx="557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OBSERVATIONAL STUDY: </a:t>
            </a:r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lacking</a:t>
            </a:r>
            <a:r>
              <a:rPr lang="es-ES" dirty="0"/>
              <a:t> 2/3</a:t>
            </a:r>
          </a:p>
        </p:txBody>
      </p:sp>
    </p:spTree>
    <p:extLst>
      <p:ext uri="{BB962C8B-B14F-4D97-AF65-F5344CB8AC3E}">
        <p14:creationId xmlns:p14="http://schemas.microsoft.com/office/powerpoint/2010/main" val="3576930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CHECKING THE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WPs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…	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Solving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Queries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FA0124-0E80-33C4-CD89-9037ED976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15" r="1610" b="6657"/>
          <a:stretch/>
        </p:blipFill>
        <p:spPr>
          <a:xfrm>
            <a:off x="883404" y="1973352"/>
            <a:ext cx="9376475" cy="42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2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CHECKING THE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WPs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…	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Topics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2" name="Rectangle 18">
            <a:extLst>
              <a:ext uri="{FF2B5EF4-FFF2-40B4-BE49-F238E27FC236}">
                <a16:creationId xmlns:a16="http://schemas.microsoft.com/office/drawing/2014/main" id="{5508C170-46D6-4D18-1E23-AD2E2F63B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71CA6F8E-EE5D-4CF7-3926-4372C4240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8B815088-1248-3235-1858-E043B7223F64}"/>
              </a:ext>
            </a:extLst>
          </p:cNvPr>
          <p:cNvSpPr txBox="1">
            <a:spLocks/>
          </p:cNvSpPr>
          <p:nvPr/>
        </p:nvSpPr>
        <p:spPr>
          <a:xfrm>
            <a:off x="798257" y="637523"/>
            <a:ext cx="3608896" cy="1690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Advantages Derived From SELNET Registry</a:t>
            </a:r>
          </a:p>
        </p:txBody>
      </p:sp>
      <p:pic>
        <p:nvPicPr>
          <p:cNvPr id="6" name="Imagen 5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835790BF-CD68-B532-E139-46838906F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 r="3" b="9352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7FE19901-6CDB-1229-10BF-6525359D2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300">
                <a:solidFill>
                  <a:srgbClr val="FFFFFF"/>
                </a:solidFill>
              </a:rPr>
              <a:t>Each Institution is owner of its own registered cases</a:t>
            </a:r>
          </a:p>
          <a:p>
            <a:r>
              <a:rPr lang="en-US" sz="1300">
                <a:solidFill>
                  <a:srgbClr val="FFFFFF"/>
                </a:solidFill>
              </a:rPr>
              <a:t>This could represent a National Registry in some cases</a:t>
            </a:r>
          </a:p>
          <a:p>
            <a:r>
              <a:rPr lang="en-US" sz="1300">
                <a:solidFill>
                  <a:srgbClr val="FFFFFF"/>
                </a:solidFill>
              </a:rPr>
              <a:t>The SELNET Registry will be the first big data for Sarcoma in LATAM</a:t>
            </a:r>
          </a:p>
          <a:p>
            <a:r>
              <a:rPr lang="en-US" sz="1300">
                <a:solidFill>
                  <a:srgbClr val="FFFFFF"/>
                </a:solidFill>
              </a:rPr>
              <a:t>This will be a tool for checking Quality of Care ítems and its evolution over time</a:t>
            </a:r>
          </a:p>
          <a:p>
            <a:r>
              <a:rPr lang="en-US" sz="1300">
                <a:solidFill>
                  <a:srgbClr val="FFFFFF"/>
                </a:solidFill>
              </a:rPr>
              <a:t>This will be a tool to measure the compliance for CPG and to measure outcome according to it</a:t>
            </a:r>
          </a:p>
          <a:p>
            <a:r>
              <a:rPr lang="en-US" sz="1300">
                <a:solidFill>
                  <a:srgbClr val="FFFFFF"/>
                </a:solidFill>
              </a:rPr>
              <a:t>This will be useful to defend SELNET centers for conducting clinical trials</a:t>
            </a:r>
          </a:p>
          <a:p>
            <a:r>
              <a:rPr lang="en-US" sz="1300">
                <a:solidFill>
                  <a:srgbClr val="FFFFFF"/>
                </a:solidFill>
              </a:rPr>
              <a:t>This will be helpful for academic papers based on clinical data from specific subtypes</a:t>
            </a:r>
          </a:p>
          <a:p>
            <a:endParaRPr lang="en-US" sz="1300">
              <a:solidFill>
                <a:srgbClr val="FFFFFF"/>
              </a:solidFill>
            </a:endParaRPr>
          </a:p>
        </p:txBody>
      </p:sp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D00FD7A-2400-6165-AC5E-6077D6129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592" r="9428" b="-6"/>
          <a:stretch/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10" name="Imagen 9" descr="Imagen que contiene lego, pastel, viendo, juguete&#10;&#10;Descripción generada automáticamente">
            <a:extLst>
              <a:ext uri="{FF2B5EF4-FFF2-40B4-BE49-F238E27FC236}">
                <a16:creationId xmlns:a16="http://schemas.microsoft.com/office/drawing/2014/main" id="{866A9036-77A9-033C-CDDF-0589A63F4C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2269" r="13183" b="1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11" name="Imagen 10" descr="Imagen que contiene hombre, sostener, parado, perro&#10;&#10;Descripción generada automáticamente">
            <a:extLst>
              <a:ext uri="{FF2B5EF4-FFF2-40B4-BE49-F238E27FC236}">
                <a16:creationId xmlns:a16="http://schemas.microsoft.com/office/drawing/2014/main" id="{C083CF9D-D624-7D25-B89E-A5956A9B9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4318" r="14632" b="-2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12" name="Imagen 11" descr="Un hombre en un barco&#10;&#10;Descripción generada automáticamente con confianza media">
            <a:extLst>
              <a:ext uri="{FF2B5EF4-FFF2-40B4-BE49-F238E27FC236}">
                <a16:creationId xmlns:a16="http://schemas.microsoft.com/office/drawing/2014/main" id="{BCBDF361-6636-9BB5-39C4-A661BD7D14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r="2259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0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CHECKING THE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WPs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2 &amp; 3 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78AF2F0-1BA8-BBB0-D06C-784A87B0CDE6}"/>
              </a:ext>
            </a:extLst>
          </p:cNvPr>
          <p:cNvSpPr txBox="1"/>
          <p:nvPr/>
        </p:nvSpPr>
        <p:spPr>
          <a:xfrm>
            <a:off x="751674" y="2494921"/>
            <a:ext cx="11029616" cy="295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Congrats for the Lyon &amp; Milan Teams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We need to follow with the NATIONAL ADOPTION PROCESSES of SELNET CPG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We need to advance in the Different MODELS of REFERRAL sarcoma patients by each Country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badi" panose="020B0604020104020204" pitchFamily="34" charset="0"/>
              </a:rPr>
              <a:t>The first level is the Professional discussion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badi" panose="020B0604020104020204" pitchFamily="34" charset="0"/>
              </a:rPr>
              <a:t>Patient Voice has to be incorporated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badi" panose="020B0604020104020204" pitchFamily="34" charset="0"/>
              </a:rPr>
              <a:t>Health managers have to be involved in this process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endParaRPr lang="en-US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60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5BB568-E7F6-45B0-B021-BAE8CDDDE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7" y="1682069"/>
            <a:ext cx="8048625" cy="4829175"/>
          </a:xfrm>
          <a:prstGeom prst="rect">
            <a:avLst/>
          </a:prstGeom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F6679F53-690F-4019-B092-034D1ECB78D4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>
                <a:latin typeface="Didot" panose="02000503000000020003" pitchFamily="2" charset="-79"/>
                <a:cs typeface="Didot" panose="02000503000000020003" pitchFamily="2" charset="-79"/>
              </a:rPr>
              <a:t>Publications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76087F-B391-4692-9319-CA20DF7A031C}"/>
              </a:ext>
            </a:extLst>
          </p:cNvPr>
          <p:cNvSpPr txBox="1"/>
          <p:nvPr/>
        </p:nvSpPr>
        <p:spPr>
          <a:xfrm>
            <a:off x="9608457" y="4339771"/>
            <a:ext cx="200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IF 12.11</a:t>
            </a:r>
          </a:p>
        </p:txBody>
      </p:sp>
    </p:spTree>
    <p:extLst>
      <p:ext uri="{BB962C8B-B14F-4D97-AF65-F5344CB8AC3E}">
        <p14:creationId xmlns:p14="http://schemas.microsoft.com/office/powerpoint/2010/main" val="2101456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F6679F53-690F-4019-B092-034D1ECB78D4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>
                <a:latin typeface="Didot" panose="02000503000000020003" pitchFamily="2" charset="-79"/>
                <a:cs typeface="Didot" panose="02000503000000020003" pitchFamily="2" charset="-79"/>
              </a:rPr>
              <a:t>Publications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76087F-B391-4692-9319-CA20DF7A031C}"/>
              </a:ext>
            </a:extLst>
          </p:cNvPr>
          <p:cNvSpPr txBox="1"/>
          <p:nvPr/>
        </p:nvSpPr>
        <p:spPr>
          <a:xfrm>
            <a:off x="10016833" y="4339771"/>
            <a:ext cx="200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IF 6.3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EC40AA-FB44-45D3-854B-560130B6D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851" y="1821736"/>
            <a:ext cx="831532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81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CHECKING THE WP8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74EE8B0-5B6A-0664-FBBC-23F4AB20705E}"/>
              </a:ext>
            </a:extLst>
          </p:cNvPr>
          <p:cNvSpPr txBox="1"/>
          <p:nvPr/>
        </p:nvSpPr>
        <p:spPr>
          <a:xfrm>
            <a:off x="581193" y="2554514"/>
            <a:ext cx="11029616" cy="3372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This is the most SCIENTIFIC PART of the current project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We can BRING NEW INSIGHTS in natural history, prognostic biomarkers, potential new targets in these entities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AC Camargo has submitted a new proposal for GRANT for DSRCT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There is an urgent need for ACCOMPLISHING THE NUMBERS by the end of this year (clinical data and blocks)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This will be our OWN FIRST SCIENTIFIC PRODUCTION AS A TEAM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endParaRPr lang="en-US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4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637" y="457984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47CDD453-20B6-EE48-BAF9-3718284DF3EB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SELNET WP8 TRANSLATIONAL RESEARCH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D3033FD-4C3D-4D9F-A4A1-DE7858FDAD4E}"/>
              </a:ext>
            </a:extLst>
          </p:cNvPr>
          <p:cNvSpPr txBox="1"/>
          <p:nvPr/>
        </p:nvSpPr>
        <p:spPr>
          <a:xfrm>
            <a:off x="1034321" y="2505670"/>
            <a:ext cx="2503357" cy="923330"/>
          </a:xfrm>
          <a:custGeom>
            <a:avLst/>
            <a:gdLst>
              <a:gd name="connsiteX0" fmla="*/ 0 w 2503357"/>
              <a:gd name="connsiteY0" fmla="*/ 0 h 923330"/>
              <a:gd name="connsiteX1" fmla="*/ 525705 w 2503357"/>
              <a:gd name="connsiteY1" fmla="*/ 0 h 923330"/>
              <a:gd name="connsiteX2" fmla="*/ 1001343 w 2503357"/>
              <a:gd name="connsiteY2" fmla="*/ 0 h 923330"/>
              <a:gd name="connsiteX3" fmla="*/ 1426913 w 2503357"/>
              <a:gd name="connsiteY3" fmla="*/ 0 h 923330"/>
              <a:gd name="connsiteX4" fmla="*/ 1852484 w 2503357"/>
              <a:gd name="connsiteY4" fmla="*/ 0 h 923330"/>
              <a:gd name="connsiteX5" fmla="*/ 2503357 w 2503357"/>
              <a:gd name="connsiteY5" fmla="*/ 0 h 923330"/>
              <a:gd name="connsiteX6" fmla="*/ 2503357 w 2503357"/>
              <a:gd name="connsiteY6" fmla="*/ 452432 h 923330"/>
              <a:gd name="connsiteX7" fmla="*/ 2503357 w 2503357"/>
              <a:gd name="connsiteY7" fmla="*/ 923330 h 923330"/>
              <a:gd name="connsiteX8" fmla="*/ 2077786 w 2503357"/>
              <a:gd name="connsiteY8" fmla="*/ 923330 h 923330"/>
              <a:gd name="connsiteX9" fmla="*/ 1652216 w 2503357"/>
              <a:gd name="connsiteY9" fmla="*/ 923330 h 923330"/>
              <a:gd name="connsiteX10" fmla="*/ 1176578 w 2503357"/>
              <a:gd name="connsiteY10" fmla="*/ 923330 h 923330"/>
              <a:gd name="connsiteX11" fmla="*/ 725974 w 2503357"/>
              <a:gd name="connsiteY11" fmla="*/ 923330 h 923330"/>
              <a:gd name="connsiteX12" fmla="*/ 0 w 2503357"/>
              <a:gd name="connsiteY12" fmla="*/ 923330 h 923330"/>
              <a:gd name="connsiteX13" fmla="*/ 0 w 2503357"/>
              <a:gd name="connsiteY13" fmla="*/ 461665 h 923330"/>
              <a:gd name="connsiteX14" fmla="*/ 0 w 2503357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03357" h="923330" extrusionOk="0">
                <a:moveTo>
                  <a:pt x="0" y="0"/>
                </a:moveTo>
                <a:cubicBezTo>
                  <a:pt x="193141" y="-41999"/>
                  <a:pt x="369123" y="51432"/>
                  <a:pt x="525705" y="0"/>
                </a:cubicBezTo>
                <a:cubicBezTo>
                  <a:pt x="682287" y="-51432"/>
                  <a:pt x="785032" y="1096"/>
                  <a:pt x="1001343" y="0"/>
                </a:cubicBezTo>
                <a:cubicBezTo>
                  <a:pt x="1217654" y="-1096"/>
                  <a:pt x="1281532" y="37118"/>
                  <a:pt x="1426913" y="0"/>
                </a:cubicBezTo>
                <a:cubicBezTo>
                  <a:pt x="1572294" y="-37118"/>
                  <a:pt x="1766868" y="20085"/>
                  <a:pt x="1852484" y="0"/>
                </a:cubicBezTo>
                <a:cubicBezTo>
                  <a:pt x="1938100" y="-20085"/>
                  <a:pt x="2364986" y="43842"/>
                  <a:pt x="2503357" y="0"/>
                </a:cubicBezTo>
                <a:cubicBezTo>
                  <a:pt x="2528211" y="192659"/>
                  <a:pt x="2473620" y="236353"/>
                  <a:pt x="2503357" y="452432"/>
                </a:cubicBezTo>
                <a:cubicBezTo>
                  <a:pt x="2533094" y="668511"/>
                  <a:pt x="2487532" y="758104"/>
                  <a:pt x="2503357" y="923330"/>
                </a:cubicBezTo>
                <a:cubicBezTo>
                  <a:pt x="2381547" y="944841"/>
                  <a:pt x="2225040" y="910729"/>
                  <a:pt x="2077786" y="923330"/>
                </a:cubicBezTo>
                <a:cubicBezTo>
                  <a:pt x="1930532" y="935931"/>
                  <a:pt x="1800313" y="872419"/>
                  <a:pt x="1652216" y="923330"/>
                </a:cubicBezTo>
                <a:cubicBezTo>
                  <a:pt x="1504119" y="974241"/>
                  <a:pt x="1334827" y="881878"/>
                  <a:pt x="1176578" y="923330"/>
                </a:cubicBezTo>
                <a:cubicBezTo>
                  <a:pt x="1018329" y="964782"/>
                  <a:pt x="872180" y="920230"/>
                  <a:pt x="725974" y="923330"/>
                </a:cubicBezTo>
                <a:cubicBezTo>
                  <a:pt x="579768" y="926430"/>
                  <a:pt x="219880" y="838635"/>
                  <a:pt x="0" y="923330"/>
                </a:cubicBezTo>
                <a:cubicBezTo>
                  <a:pt x="-8161" y="774623"/>
                  <a:pt x="18386" y="687468"/>
                  <a:pt x="0" y="461665"/>
                </a:cubicBezTo>
                <a:cubicBezTo>
                  <a:pt x="-18386" y="235863"/>
                  <a:pt x="37223" y="11585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397218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 err="1"/>
              <a:t>EMCh</a:t>
            </a:r>
            <a:endParaRPr lang="es-ES" sz="5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6D36B8-5FE3-4C26-A778-B639B018D25E}"/>
              </a:ext>
            </a:extLst>
          </p:cNvPr>
          <p:cNvSpPr txBox="1"/>
          <p:nvPr/>
        </p:nvSpPr>
        <p:spPr>
          <a:xfrm>
            <a:off x="4844321" y="2506944"/>
            <a:ext cx="2503357" cy="923330"/>
          </a:xfrm>
          <a:custGeom>
            <a:avLst/>
            <a:gdLst>
              <a:gd name="connsiteX0" fmla="*/ 0 w 2503357"/>
              <a:gd name="connsiteY0" fmla="*/ 0 h 923330"/>
              <a:gd name="connsiteX1" fmla="*/ 525705 w 2503357"/>
              <a:gd name="connsiteY1" fmla="*/ 0 h 923330"/>
              <a:gd name="connsiteX2" fmla="*/ 1001343 w 2503357"/>
              <a:gd name="connsiteY2" fmla="*/ 0 h 923330"/>
              <a:gd name="connsiteX3" fmla="*/ 1426913 w 2503357"/>
              <a:gd name="connsiteY3" fmla="*/ 0 h 923330"/>
              <a:gd name="connsiteX4" fmla="*/ 1852484 w 2503357"/>
              <a:gd name="connsiteY4" fmla="*/ 0 h 923330"/>
              <a:gd name="connsiteX5" fmla="*/ 2503357 w 2503357"/>
              <a:gd name="connsiteY5" fmla="*/ 0 h 923330"/>
              <a:gd name="connsiteX6" fmla="*/ 2503357 w 2503357"/>
              <a:gd name="connsiteY6" fmla="*/ 452432 h 923330"/>
              <a:gd name="connsiteX7" fmla="*/ 2503357 w 2503357"/>
              <a:gd name="connsiteY7" fmla="*/ 923330 h 923330"/>
              <a:gd name="connsiteX8" fmla="*/ 2077786 w 2503357"/>
              <a:gd name="connsiteY8" fmla="*/ 923330 h 923330"/>
              <a:gd name="connsiteX9" fmla="*/ 1652216 w 2503357"/>
              <a:gd name="connsiteY9" fmla="*/ 923330 h 923330"/>
              <a:gd name="connsiteX10" fmla="*/ 1176578 w 2503357"/>
              <a:gd name="connsiteY10" fmla="*/ 923330 h 923330"/>
              <a:gd name="connsiteX11" fmla="*/ 725974 w 2503357"/>
              <a:gd name="connsiteY11" fmla="*/ 923330 h 923330"/>
              <a:gd name="connsiteX12" fmla="*/ 0 w 2503357"/>
              <a:gd name="connsiteY12" fmla="*/ 923330 h 923330"/>
              <a:gd name="connsiteX13" fmla="*/ 0 w 2503357"/>
              <a:gd name="connsiteY13" fmla="*/ 461665 h 923330"/>
              <a:gd name="connsiteX14" fmla="*/ 0 w 2503357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03357" h="923330" extrusionOk="0">
                <a:moveTo>
                  <a:pt x="0" y="0"/>
                </a:moveTo>
                <a:cubicBezTo>
                  <a:pt x="193141" y="-41999"/>
                  <a:pt x="369123" y="51432"/>
                  <a:pt x="525705" y="0"/>
                </a:cubicBezTo>
                <a:cubicBezTo>
                  <a:pt x="682287" y="-51432"/>
                  <a:pt x="785032" y="1096"/>
                  <a:pt x="1001343" y="0"/>
                </a:cubicBezTo>
                <a:cubicBezTo>
                  <a:pt x="1217654" y="-1096"/>
                  <a:pt x="1281532" y="37118"/>
                  <a:pt x="1426913" y="0"/>
                </a:cubicBezTo>
                <a:cubicBezTo>
                  <a:pt x="1572294" y="-37118"/>
                  <a:pt x="1766868" y="20085"/>
                  <a:pt x="1852484" y="0"/>
                </a:cubicBezTo>
                <a:cubicBezTo>
                  <a:pt x="1938100" y="-20085"/>
                  <a:pt x="2364986" y="43842"/>
                  <a:pt x="2503357" y="0"/>
                </a:cubicBezTo>
                <a:cubicBezTo>
                  <a:pt x="2528211" y="192659"/>
                  <a:pt x="2473620" y="236353"/>
                  <a:pt x="2503357" y="452432"/>
                </a:cubicBezTo>
                <a:cubicBezTo>
                  <a:pt x="2533094" y="668511"/>
                  <a:pt x="2487532" y="758104"/>
                  <a:pt x="2503357" y="923330"/>
                </a:cubicBezTo>
                <a:cubicBezTo>
                  <a:pt x="2381547" y="944841"/>
                  <a:pt x="2225040" y="910729"/>
                  <a:pt x="2077786" y="923330"/>
                </a:cubicBezTo>
                <a:cubicBezTo>
                  <a:pt x="1930532" y="935931"/>
                  <a:pt x="1800313" y="872419"/>
                  <a:pt x="1652216" y="923330"/>
                </a:cubicBezTo>
                <a:cubicBezTo>
                  <a:pt x="1504119" y="974241"/>
                  <a:pt x="1334827" y="881878"/>
                  <a:pt x="1176578" y="923330"/>
                </a:cubicBezTo>
                <a:cubicBezTo>
                  <a:pt x="1018329" y="964782"/>
                  <a:pt x="872180" y="920230"/>
                  <a:pt x="725974" y="923330"/>
                </a:cubicBezTo>
                <a:cubicBezTo>
                  <a:pt x="579768" y="926430"/>
                  <a:pt x="219880" y="838635"/>
                  <a:pt x="0" y="923330"/>
                </a:cubicBezTo>
                <a:cubicBezTo>
                  <a:pt x="-8161" y="774623"/>
                  <a:pt x="18386" y="687468"/>
                  <a:pt x="0" y="461665"/>
                </a:cubicBezTo>
                <a:cubicBezTo>
                  <a:pt x="-18386" y="235863"/>
                  <a:pt x="37223" y="11585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397218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/>
              <a:t>DSRCT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DAFEC3-5820-427D-BDCF-536BA36FF39D}"/>
              </a:ext>
            </a:extLst>
          </p:cNvPr>
          <p:cNvSpPr txBox="1"/>
          <p:nvPr/>
        </p:nvSpPr>
        <p:spPr>
          <a:xfrm>
            <a:off x="1034320" y="4121865"/>
            <a:ext cx="2503357" cy="923330"/>
          </a:xfrm>
          <a:custGeom>
            <a:avLst/>
            <a:gdLst>
              <a:gd name="connsiteX0" fmla="*/ 0 w 2503357"/>
              <a:gd name="connsiteY0" fmla="*/ 0 h 923330"/>
              <a:gd name="connsiteX1" fmla="*/ 525705 w 2503357"/>
              <a:gd name="connsiteY1" fmla="*/ 0 h 923330"/>
              <a:gd name="connsiteX2" fmla="*/ 1001343 w 2503357"/>
              <a:gd name="connsiteY2" fmla="*/ 0 h 923330"/>
              <a:gd name="connsiteX3" fmla="*/ 1426913 w 2503357"/>
              <a:gd name="connsiteY3" fmla="*/ 0 h 923330"/>
              <a:gd name="connsiteX4" fmla="*/ 1852484 w 2503357"/>
              <a:gd name="connsiteY4" fmla="*/ 0 h 923330"/>
              <a:gd name="connsiteX5" fmla="*/ 2503357 w 2503357"/>
              <a:gd name="connsiteY5" fmla="*/ 0 h 923330"/>
              <a:gd name="connsiteX6" fmla="*/ 2503357 w 2503357"/>
              <a:gd name="connsiteY6" fmla="*/ 452432 h 923330"/>
              <a:gd name="connsiteX7" fmla="*/ 2503357 w 2503357"/>
              <a:gd name="connsiteY7" fmla="*/ 923330 h 923330"/>
              <a:gd name="connsiteX8" fmla="*/ 2077786 w 2503357"/>
              <a:gd name="connsiteY8" fmla="*/ 923330 h 923330"/>
              <a:gd name="connsiteX9" fmla="*/ 1652216 w 2503357"/>
              <a:gd name="connsiteY9" fmla="*/ 923330 h 923330"/>
              <a:gd name="connsiteX10" fmla="*/ 1176578 w 2503357"/>
              <a:gd name="connsiteY10" fmla="*/ 923330 h 923330"/>
              <a:gd name="connsiteX11" fmla="*/ 725974 w 2503357"/>
              <a:gd name="connsiteY11" fmla="*/ 923330 h 923330"/>
              <a:gd name="connsiteX12" fmla="*/ 0 w 2503357"/>
              <a:gd name="connsiteY12" fmla="*/ 923330 h 923330"/>
              <a:gd name="connsiteX13" fmla="*/ 0 w 2503357"/>
              <a:gd name="connsiteY13" fmla="*/ 461665 h 923330"/>
              <a:gd name="connsiteX14" fmla="*/ 0 w 2503357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03357" h="923330" extrusionOk="0">
                <a:moveTo>
                  <a:pt x="0" y="0"/>
                </a:moveTo>
                <a:cubicBezTo>
                  <a:pt x="193141" y="-41999"/>
                  <a:pt x="369123" y="51432"/>
                  <a:pt x="525705" y="0"/>
                </a:cubicBezTo>
                <a:cubicBezTo>
                  <a:pt x="682287" y="-51432"/>
                  <a:pt x="785032" y="1096"/>
                  <a:pt x="1001343" y="0"/>
                </a:cubicBezTo>
                <a:cubicBezTo>
                  <a:pt x="1217654" y="-1096"/>
                  <a:pt x="1281532" y="37118"/>
                  <a:pt x="1426913" y="0"/>
                </a:cubicBezTo>
                <a:cubicBezTo>
                  <a:pt x="1572294" y="-37118"/>
                  <a:pt x="1766868" y="20085"/>
                  <a:pt x="1852484" y="0"/>
                </a:cubicBezTo>
                <a:cubicBezTo>
                  <a:pt x="1938100" y="-20085"/>
                  <a:pt x="2364986" y="43842"/>
                  <a:pt x="2503357" y="0"/>
                </a:cubicBezTo>
                <a:cubicBezTo>
                  <a:pt x="2528211" y="192659"/>
                  <a:pt x="2473620" y="236353"/>
                  <a:pt x="2503357" y="452432"/>
                </a:cubicBezTo>
                <a:cubicBezTo>
                  <a:pt x="2533094" y="668511"/>
                  <a:pt x="2487532" y="758104"/>
                  <a:pt x="2503357" y="923330"/>
                </a:cubicBezTo>
                <a:cubicBezTo>
                  <a:pt x="2381547" y="944841"/>
                  <a:pt x="2225040" y="910729"/>
                  <a:pt x="2077786" y="923330"/>
                </a:cubicBezTo>
                <a:cubicBezTo>
                  <a:pt x="1930532" y="935931"/>
                  <a:pt x="1800313" y="872419"/>
                  <a:pt x="1652216" y="923330"/>
                </a:cubicBezTo>
                <a:cubicBezTo>
                  <a:pt x="1504119" y="974241"/>
                  <a:pt x="1334827" y="881878"/>
                  <a:pt x="1176578" y="923330"/>
                </a:cubicBezTo>
                <a:cubicBezTo>
                  <a:pt x="1018329" y="964782"/>
                  <a:pt x="872180" y="920230"/>
                  <a:pt x="725974" y="923330"/>
                </a:cubicBezTo>
                <a:cubicBezTo>
                  <a:pt x="579768" y="926430"/>
                  <a:pt x="219880" y="838635"/>
                  <a:pt x="0" y="923330"/>
                </a:cubicBezTo>
                <a:cubicBezTo>
                  <a:pt x="-8161" y="774623"/>
                  <a:pt x="18386" y="687468"/>
                  <a:pt x="0" y="461665"/>
                </a:cubicBezTo>
                <a:cubicBezTo>
                  <a:pt x="-18386" y="235863"/>
                  <a:pt x="37223" y="11585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397218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 err="1"/>
              <a:t>Angio</a:t>
            </a:r>
            <a:endParaRPr lang="es-ES" sz="54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E709100-4738-455C-979A-965C961C8E77}"/>
              </a:ext>
            </a:extLst>
          </p:cNvPr>
          <p:cNvSpPr/>
          <p:nvPr/>
        </p:nvSpPr>
        <p:spPr>
          <a:xfrm>
            <a:off x="419724" y="1886980"/>
            <a:ext cx="1558977" cy="6595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D6FF7E5-EBDF-4807-A1E2-04DD8C417110}"/>
              </a:ext>
            </a:extLst>
          </p:cNvPr>
          <p:cNvSpPr/>
          <p:nvPr/>
        </p:nvSpPr>
        <p:spPr>
          <a:xfrm>
            <a:off x="3884951" y="1886979"/>
            <a:ext cx="1558977" cy="6595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B072F39-159C-45B1-87E8-168A848E9BD8}"/>
              </a:ext>
            </a:extLst>
          </p:cNvPr>
          <p:cNvSpPr/>
          <p:nvPr/>
        </p:nvSpPr>
        <p:spPr>
          <a:xfrm>
            <a:off x="329781" y="3506718"/>
            <a:ext cx="1558977" cy="6595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E2D0699-F871-4F5D-A20B-7744BD07BF78}"/>
              </a:ext>
            </a:extLst>
          </p:cNvPr>
          <p:cNvSpPr/>
          <p:nvPr/>
        </p:nvSpPr>
        <p:spPr>
          <a:xfrm>
            <a:off x="3884950" y="3507435"/>
            <a:ext cx="1558977" cy="6595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BA67AA8-AC16-4194-8CE5-75ECADAAA082}"/>
              </a:ext>
            </a:extLst>
          </p:cNvPr>
          <p:cNvSpPr txBox="1"/>
          <p:nvPr/>
        </p:nvSpPr>
        <p:spPr>
          <a:xfrm>
            <a:off x="674557" y="1993692"/>
            <a:ext cx="10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23/100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8239C1A-2D25-4018-A574-29AE655B540C}"/>
              </a:ext>
            </a:extLst>
          </p:cNvPr>
          <p:cNvSpPr txBox="1"/>
          <p:nvPr/>
        </p:nvSpPr>
        <p:spPr>
          <a:xfrm>
            <a:off x="4100268" y="2031129"/>
            <a:ext cx="10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5/100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01DEE06-9B04-4420-9A17-B7BBA8791938}"/>
              </a:ext>
            </a:extLst>
          </p:cNvPr>
          <p:cNvSpPr txBox="1"/>
          <p:nvPr/>
        </p:nvSpPr>
        <p:spPr>
          <a:xfrm>
            <a:off x="502170" y="3609298"/>
            <a:ext cx="10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50/250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AC604E2-CF8C-4D55-9567-AEC5379DEBA0}"/>
              </a:ext>
            </a:extLst>
          </p:cNvPr>
          <p:cNvSpPr txBox="1"/>
          <p:nvPr/>
        </p:nvSpPr>
        <p:spPr>
          <a:xfrm>
            <a:off x="4132287" y="3675372"/>
            <a:ext cx="10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102/250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526EDD6-8CD4-4C60-BB4E-E2CE422DE790}"/>
              </a:ext>
            </a:extLst>
          </p:cNvPr>
          <p:cNvSpPr txBox="1"/>
          <p:nvPr/>
        </p:nvSpPr>
        <p:spPr>
          <a:xfrm>
            <a:off x="8049718" y="2505670"/>
            <a:ext cx="36401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err="1">
                <a:latin typeface="Abadi" panose="020B0604020104020204" pitchFamily="34" charset="0"/>
              </a:rPr>
              <a:t>Relevant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to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increase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the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knowledge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on</a:t>
            </a:r>
            <a:r>
              <a:rPr lang="es-ES" dirty="0">
                <a:latin typeface="Abadi" panose="020B0604020104020204" pitchFamily="34" charset="0"/>
              </a:rPr>
              <a:t> drivers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err="1">
                <a:latin typeface="Abadi" panose="020B0604020104020204" pitchFamily="34" charset="0"/>
              </a:rPr>
              <a:t>Relevant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to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discover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prognostic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biomarkers</a:t>
            </a:r>
            <a:endParaRPr lang="es-ES" dirty="0"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err="1">
                <a:latin typeface="Abadi" panose="020B0604020104020204" pitchFamily="34" charset="0"/>
              </a:rPr>
              <a:t>Relevant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to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give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insight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on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tumorigenesis</a:t>
            </a:r>
            <a:endParaRPr lang="es-ES" dirty="0"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err="1">
                <a:latin typeface="Abadi" panose="020B0604020104020204" pitchFamily="34" charset="0"/>
              </a:rPr>
              <a:t>Based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on</a:t>
            </a:r>
            <a:r>
              <a:rPr lang="es-ES" dirty="0">
                <a:latin typeface="Abadi" panose="020B0604020104020204" pitchFamily="34" charset="0"/>
              </a:rPr>
              <a:t> </a:t>
            </a:r>
            <a:r>
              <a:rPr lang="es-ES" dirty="0" err="1">
                <a:latin typeface="Abadi" panose="020B0604020104020204" pitchFamily="34" charset="0"/>
              </a:rPr>
              <a:t>Solidarity</a:t>
            </a:r>
            <a:r>
              <a:rPr lang="es-ES" dirty="0">
                <a:latin typeface="Abadi" panose="020B0604020104020204" pitchFamily="34" charset="0"/>
              </a:rPr>
              <a:t> and </a:t>
            </a:r>
            <a:r>
              <a:rPr lang="es-ES" dirty="0" err="1">
                <a:latin typeface="Abadi" panose="020B0604020104020204" pitchFamily="34" charset="0"/>
              </a:rPr>
              <a:t>Reciprocity</a:t>
            </a:r>
            <a:endParaRPr lang="es-ES" dirty="0"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Abadi" panose="020B0604020104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9BE55E3-7893-45F1-8968-4077CA29A1ED}"/>
              </a:ext>
            </a:extLst>
          </p:cNvPr>
          <p:cNvSpPr txBox="1"/>
          <p:nvPr/>
        </p:nvSpPr>
        <p:spPr>
          <a:xfrm>
            <a:off x="4844320" y="4244163"/>
            <a:ext cx="2503357" cy="923330"/>
          </a:xfrm>
          <a:custGeom>
            <a:avLst/>
            <a:gdLst>
              <a:gd name="connsiteX0" fmla="*/ 0 w 2503357"/>
              <a:gd name="connsiteY0" fmla="*/ 0 h 923330"/>
              <a:gd name="connsiteX1" fmla="*/ 525705 w 2503357"/>
              <a:gd name="connsiteY1" fmla="*/ 0 h 923330"/>
              <a:gd name="connsiteX2" fmla="*/ 1001343 w 2503357"/>
              <a:gd name="connsiteY2" fmla="*/ 0 h 923330"/>
              <a:gd name="connsiteX3" fmla="*/ 1426913 w 2503357"/>
              <a:gd name="connsiteY3" fmla="*/ 0 h 923330"/>
              <a:gd name="connsiteX4" fmla="*/ 1852484 w 2503357"/>
              <a:gd name="connsiteY4" fmla="*/ 0 h 923330"/>
              <a:gd name="connsiteX5" fmla="*/ 2503357 w 2503357"/>
              <a:gd name="connsiteY5" fmla="*/ 0 h 923330"/>
              <a:gd name="connsiteX6" fmla="*/ 2503357 w 2503357"/>
              <a:gd name="connsiteY6" fmla="*/ 452432 h 923330"/>
              <a:gd name="connsiteX7" fmla="*/ 2503357 w 2503357"/>
              <a:gd name="connsiteY7" fmla="*/ 923330 h 923330"/>
              <a:gd name="connsiteX8" fmla="*/ 2077786 w 2503357"/>
              <a:gd name="connsiteY8" fmla="*/ 923330 h 923330"/>
              <a:gd name="connsiteX9" fmla="*/ 1652216 w 2503357"/>
              <a:gd name="connsiteY9" fmla="*/ 923330 h 923330"/>
              <a:gd name="connsiteX10" fmla="*/ 1176578 w 2503357"/>
              <a:gd name="connsiteY10" fmla="*/ 923330 h 923330"/>
              <a:gd name="connsiteX11" fmla="*/ 725974 w 2503357"/>
              <a:gd name="connsiteY11" fmla="*/ 923330 h 923330"/>
              <a:gd name="connsiteX12" fmla="*/ 0 w 2503357"/>
              <a:gd name="connsiteY12" fmla="*/ 923330 h 923330"/>
              <a:gd name="connsiteX13" fmla="*/ 0 w 2503357"/>
              <a:gd name="connsiteY13" fmla="*/ 461665 h 923330"/>
              <a:gd name="connsiteX14" fmla="*/ 0 w 2503357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03357" h="923330" extrusionOk="0">
                <a:moveTo>
                  <a:pt x="0" y="0"/>
                </a:moveTo>
                <a:cubicBezTo>
                  <a:pt x="193141" y="-41999"/>
                  <a:pt x="369123" y="51432"/>
                  <a:pt x="525705" y="0"/>
                </a:cubicBezTo>
                <a:cubicBezTo>
                  <a:pt x="682287" y="-51432"/>
                  <a:pt x="785032" y="1096"/>
                  <a:pt x="1001343" y="0"/>
                </a:cubicBezTo>
                <a:cubicBezTo>
                  <a:pt x="1217654" y="-1096"/>
                  <a:pt x="1281532" y="37118"/>
                  <a:pt x="1426913" y="0"/>
                </a:cubicBezTo>
                <a:cubicBezTo>
                  <a:pt x="1572294" y="-37118"/>
                  <a:pt x="1766868" y="20085"/>
                  <a:pt x="1852484" y="0"/>
                </a:cubicBezTo>
                <a:cubicBezTo>
                  <a:pt x="1938100" y="-20085"/>
                  <a:pt x="2364986" y="43842"/>
                  <a:pt x="2503357" y="0"/>
                </a:cubicBezTo>
                <a:cubicBezTo>
                  <a:pt x="2528211" y="192659"/>
                  <a:pt x="2473620" y="236353"/>
                  <a:pt x="2503357" y="452432"/>
                </a:cubicBezTo>
                <a:cubicBezTo>
                  <a:pt x="2533094" y="668511"/>
                  <a:pt x="2487532" y="758104"/>
                  <a:pt x="2503357" y="923330"/>
                </a:cubicBezTo>
                <a:cubicBezTo>
                  <a:pt x="2381547" y="944841"/>
                  <a:pt x="2225040" y="910729"/>
                  <a:pt x="2077786" y="923330"/>
                </a:cubicBezTo>
                <a:cubicBezTo>
                  <a:pt x="1930532" y="935931"/>
                  <a:pt x="1800313" y="872419"/>
                  <a:pt x="1652216" y="923330"/>
                </a:cubicBezTo>
                <a:cubicBezTo>
                  <a:pt x="1504119" y="974241"/>
                  <a:pt x="1334827" y="881878"/>
                  <a:pt x="1176578" y="923330"/>
                </a:cubicBezTo>
                <a:cubicBezTo>
                  <a:pt x="1018329" y="964782"/>
                  <a:pt x="872180" y="920230"/>
                  <a:pt x="725974" y="923330"/>
                </a:cubicBezTo>
                <a:cubicBezTo>
                  <a:pt x="579768" y="926430"/>
                  <a:pt x="219880" y="838635"/>
                  <a:pt x="0" y="923330"/>
                </a:cubicBezTo>
                <a:cubicBezTo>
                  <a:pt x="-8161" y="774623"/>
                  <a:pt x="18386" y="687468"/>
                  <a:pt x="0" y="461665"/>
                </a:cubicBezTo>
                <a:cubicBezTo>
                  <a:pt x="-18386" y="235863"/>
                  <a:pt x="37223" y="11585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397218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/>
              <a:t>SFT</a:t>
            </a:r>
          </a:p>
        </p:txBody>
      </p:sp>
    </p:spTree>
    <p:extLst>
      <p:ext uri="{BB962C8B-B14F-4D97-AF65-F5344CB8AC3E}">
        <p14:creationId xmlns:p14="http://schemas.microsoft.com/office/powerpoint/2010/main" val="92584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CHECKING THE WP6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50FC38-7FA4-CCB6-2EFC-100D6105EC92}"/>
              </a:ext>
            </a:extLst>
          </p:cNvPr>
          <p:cNvSpPr txBox="1"/>
          <p:nvPr/>
        </p:nvSpPr>
        <p:spPr>
          <a:xfrm>
            <a:off x="581193" y="2554514"/>
            <a:ext cx="11029616" cy="295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The MDT CASES are working well, and substitutes the Platform for sharing cases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The PLATFORM might be activated at a National level to receive CONSULTING CASES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So far we present 5-6 cases every month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Consider the FAST TRACK way for pathology review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Consider the options for Clinical Trials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We need new Institutions will lead MDT meetings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endParaRPr lang="en-US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641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55DCB5B-52F1-B388-C181-B0BB1F65E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31" y="1515446"/>
            <a:ext cx="8098854" cy="500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es-ES" sz="2400" b="1" dirty="0" err="1"/>
              <a:t>Consulting</a:t>
            </a:r>
            <a:r>
              <a:rPr lang="es-ES" altLang="es-ES" sz="2400" b="1" dirty="0"/>
              <a:t> </a:t>
            </a:r>
            <a:r>
              <a:rPr lang="es-ES" altLang="es-ES" sz="2400" b="1" dirty="0" err="1"/>
              <a:t>or</a:t>
            </a:r>
            <a:r>
              <a:rPr lang="es-ES" altLang="es-ES" sz="2400" b="1" dirty="0"/>
              <a:t> </a:t>
            </a:r>
            <a:r>
              <a:rPr lang="es-ES" altLang="es-ES" sz="2400" b="1" dirty="0" err="1"/>
              <a:t>Advisory</a:t>
            </a:r>
            <a:r>
              <a:rPr lang="es-ES" altLang="es-ES" sz="2400" b="1" dirty="0"/>
              <a:t> Role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2400" dirty="0" err="1"/>
              <a:t>PharmaMar</a:t>
            </a:r>
            <a:r>
              <a:rPr lang="es-ES" altLang="es-ES" sz="2400" dirty="0"/>
              <a:t>, GSK, Novartis, Amgen, Bayer, Lilly, Roche, </a:t>
            </a:r>
            <a:r>
              <a:rPr lang="es-ES" altLang="es-ES" sz="2400" dirty="0" err="1"/>
              <a:t>Tecnofarma</a:t>
            </a:r>
            <a:r>
              <a:rPr lang="es-ES" altLang="es-ES" sz="2400" dirty="0"/>
              <a:t>, </a:t>
            </a:r>
            <a:r>
              <a:rPr lang="es-ES" altLang="es-ES" sz="2400" dirty="0" err="1"/>
              <a:t>Asofarma</a:t>
            </a:r>
            <a:endParaRPr lang="es-ES" altLang="es-ES" sz="24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es-ES" sz="2400" b="1" dirty="0" err="1"/>
              <a:t>Speakers</a:t>
            </a:r>
            <a:r>
              <a:rPr lang="es-ES" altLang="es-ES" sz="2400" b="1" dirty="0"/>
              <a:t>' Bureau</a:t>
            </a:r>
            <a:r>
              <a:rPr lang="es-ES" altLang="es-ES" sz="2400" dirty="0"/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2400" dirty="0" err="1"/>
              <a:t>PharmaMar</a:t>
            </a:r>
            <a:endParaRPr lang="es-ES" altLang="es-ES" sz="2400" dirty="0"/>
          </a:p>
          <a:p>
            <a:pPr marL="342892" indent="-3428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es-ES" sz="2400" b="1" dirty="0" err="1"/>
              <a:t>Research</a:t>
            </a:r>
            <a:r>
              <a:rPr lang="es-ES" altLang="es-ES" sz="2400" b="1" dirty="0"/>
              <a:t> </a:t>
            </a:r>
            <a:r>
              <a:rPr lang="es-ES" altLang="es-ES" sz="2400" b="1" dirty="0" err="1"/>
              <a:t>Funding</a:t>
            </a:r>
            <a:r>
              <a:rPr lang="es-ES" altLang="es-ES" sz="2400" b="1" dirty="0"/>
              <a:t> </a:t>
            </a:r>
          </a:p>
          <a:p>
            <a:pPr marL="684593" lvl="1" indent="-342892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2400" dirty="0"/>
              <a:t>Eli-Lilly, Novartis, </a:t>
            </a:r>
            <a:r>
              <a:rPr lang="es-ES" altLang="es-ES" sz="2400" dirty="0" err="1"/>
              <a:t>Eisai</a:t>
            </a:r>
            <a:r>
              <a:rPr lang="es-ES" altLang="es-ES" sz="2400" dirty="0"/>
              <a:t>, </a:t>
            </a:r>
            <a:r>
              <a:rPr lang="es-ES" altLang="es-ES" sz="2400" dirty="0" err="1"/>
              <a:t>PharmaMar</a:t>
            </a:r>
            <a:r>
              <a:rPr lang="es-ES" altLang="es-ES" sz="2400" dirty="0"/>
              <a:t>, Bayer, Pfizer, GSK, </a:t>
            </a:r>
            <a:r>
              <a:rPr lang="es-ES" altLang="es-ES" sz="2400" dirty="0" err="1"/>
              <a:t>Lixte</a:t>
            </a:r>
            <a:r>
              <a:rPr lang="es-ES" altLang="es-ES" sz="2400" dirty="0"/>
              <a:t>, </a:t>
            </a:r>
            <a:r>
              <a:rPr lang="es-ES" altLang="es-ES" sz="2400" dirty="0" err="1"/>
              <a:t>Karyopharm</a:t>
            </a:r>
            <a:r>
              <a:rPr lang="es-ES" altLang="es-ES" sz="2400" dirty="0"/>
              <a:t>, </a:t>
            </a:r>
            <a:r>
              <a:rPr lang="es-ES" altLang="es-ES" sz="2400" dirty="0" err="1"/>
              <a:t>Celgene</a:t>
            </a:r>
            <a:r>
              <a:rPr lang="es-ES" altLang="es-ES" sz="2400" dirty="0"/>
              <a:t>, BMS, Blue-</a:t>
            </a:r>
            <a:r>
              <a:rPr lang="es-ES" altLang="es-ES" sz="2400" dirty="0" err="1"/>
              <a:t>Print</a:t>
            </a:r>
            <a:r>
              <a:rPr lang="es-ES" altLang="es-ES" sz="2400" dirty="0"/>
              <a:t>, </a:t>
            </a:r>
            <a:r>
              <a:rPr lang="es-ES" altLang="es-ES" sz="2400" dirty="0" err="1"/>
              <a:t>Deciphera</a:t>
            </a:r>
            <a:r>
              <a:rPr lang="es-ES" altLang="es-ES" sz="2400" dirty="0"/>
              <a:t>, </a:t>
            </a:r>
            <a:r>
              <a:rPr lang="es-ES" altLang="es-ES" sz="2400" dirty="0" err="1"/>
              <a:t>Nektar</a:t>
            </a:r>
            <a:r>
              <a:rPr lang="es-ES" altLang="es-ES" sz="2400" dirty="0"/>
              <a:t>, Forma, Amgen, </a:t>
            </a:r>
            <a:r>
              <a:rPr lang="es-ES" altLang="es-ES" sz="2400" dirty="0" err="1"/>
              <a:t>Daichii-Sanchyo</a:t>
            </a:r>
            <a:r>
              <a:rPr lang="es-ES" altLang="es-ES" sz="2400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1F9269-BECE-8B26-350C-C7DEA2A55D66}"/>
              </a:ext>
            </a:extLst>
          </p:cNvPr>
          <p:cNvSpPr txBox="1"/>
          <p:nvPr/>
        </p:nvSpPr>
        <p:spPr>
          <a:xfrm>
            <a:off x="0" y="0"/>
            <a:ext cx="12192000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DISCLOSURE</a:t>
            </a:r>
            <a:endParaRPr lang="en-US" sz="4400" kern="12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5340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NETWORKING IS VITAL IN SARCOMA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584D010-61B0-B23B-4A92-0E178F6D3C75}"/>
              </a:ext>
            </a:extLst>
          </p:cNvPr>
          <p:cNvSpPr txBox="1"/>
          <p:nvPr/>
        </p:nvSpPr>
        <p:spPr>
          <a:xfrm>
            <a:off x="617349" y="2386739"/>
            <a:ext cx="109573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Abadi" panose="020B0604020104020204" pitchFamily="34" charset="0"/>
              </a:rPr>
              <a:t>International Rare </a:t>
            </a:r>
            <a:r>
              <a:rPr lang="es-ES" sz="2400" dirty="0" err="1">
                <a:latin typeface="Abadi" panose="020B0604020104020204" pitchFamily="34" charset="0"/>
              </a:rPr>
              <a:t>Cancer</a:t>
            </a:r>
            <a:r>
              <a:rPr lang="es-ES" sz="2400" dirty="0">
                <a:latin typeface="Abadi" panose="020B0604020104020204" pitchFamily="34" charset="0"/>
              </a:rPr>
              <a:t> </a:t>
            </a:r>
            <a:r>
              <a:rPr lang="es-ES" sz="2400" dirty="0" err="1">
                <a:latin typeface="Abadi" panose="020B0604020104020204" pitchFamily="34" charset="0"/>
              </a:rPr>
              <a:t>Initiative</a:t>
            </a:r>
            <a:r>
              <a:rPr lang="es-ES" sz="2400" dirty="0">
                <a:latin typeface="Abadi" panose="020B0604020104020204" pitchFamily="34" charset="0"/>
              </a:rPr>
              <a:t> -</a:t>
            </a:r>
            <a:r>
              <a:rPr lang="en-US" sz="2400" b="0" i="0" dirty="0">
                <a:solidFill>
                  <a:srgbClr val="505050"/>
                </a:solidFill>
                <a:effectLst/>
                <a:latin typeface="Abadi" panose="020B0604020104020204" pitchFamily="34" charset="0"/>
              </a:rPr>
              <a:t>IRCI is a joint initiative between NIH, Cancer Research UK, NCI and EORTC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505050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05050"/>
                </a:solidFill>
                <a:latin typeface="Abadi" panose="020B0604020104020204" pitchFamily="34" charset="0"/>
              </a:rPr>
              <a:t>COG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05050"/>
                </a:solidFill>
                <a:latin typeface="Abadi" panose="020B0604020104020204" pitchFamily="34" charset="0"/>
              </a:rPr>
              <a:t>EURAMOS, EUROEWING Studies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05050"/>
                </a:solidFill>
                <a:latin typeface="Abadi" panose="020B0604020104020204" pitchFamily="34" charset="0"/>
              </a:rPr>
              <a:t>Rhabdomyosarcoma Study Groups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505050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05050"/>
                </a:solidFill>
                <a:latin typeface="Abadi" panose="020B0604020104020204" pitchFamily="34" charset="0"/>
              </a:rPr>
              <a:t>Supranational Networks (EORTC, EURACAN, CONTICANET, TARPSWG, WSN, SELNET)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505050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05050"/>
                </a:solidFill>
                <a:latin typeface="Abadi" panose="020B0604020104020204" pitchFamily="34" charset="0"/>
              </a:rPr>
              <a:t>National Sarcoma Groups (SARC, GSF-GETO, ISG, SSG, BSG, GSG, GEIS, JSG, ASG)</a:t>
            </a:r>
            <a:endParaRPr lang="es-ES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10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7ECE814-8CDD-401D-B9E0-E0B7B50EB91D}"/>
              </a:ext>
            </a:extLst>
          </p:cNvPr>
          <p:cNvSpPr/>
          <p:nvPr/>
        </p:nvSpPr>
        <p:spPr>
          <a:xfrm>
            <a:off x="3424238" y="2042285"/>
            <a:ext cx="2133600" cy="655637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64329E2-C053-4987-BE59-E3CC1A7345B2}"/>
              </a:ext>
            </a:extLst>
          </p:cNvPr>
          <p:cNvSpPr/>
          <p:nvPr/>
        </p:nvSpPr>
        <p:spPr>
          <a:xfrm>
            <a:off x="3394075" y="3377372"/>
            <a:ext cx="2133600" cy="655638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A34252-D491-45C4-BECB-95D62B36B216}"/>
              </a:ext>
            </a:extLst>
          </p:cNvPr>
          <p:cNvSpPr/>
          <p:nvPr/>
        </p:nvSpPr>
        <p:spPr>
          <a:xfrm>
            <a:off x="3263900" y="4785485"/>
            <a:ext cx="2133600" cy="65405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E32993-BE1A-421F-B04F-65761EBE782E}"/>
              </a:ext>
            </a:extLst>
          </p:cNvPr>
          <p:cNvSpPr txBox="1"/>
          <p:nvPr/>
        </p:nvSpPr>
        <p:spPr>
          <a:xfrm>
            <a:off x="4587875" y="1458085"/>
            <a:ext cx="2252663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Calibri" panose="020F0502020204030204"/>
                <a:cs typeface="+mn-cs"/>
              </a:rPr>
              <a:t>Study Design: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227E17A-023E-4F0A-A3B4-576C16E45CB7}"/>
              </a:ext>
            </a:extLst>
          </p:cNvPr>
          <p:cNvSpPr txBox="1"/>
          <p:nvPr/>
        </p:nvSpPr>
        <p:spPr>
          <a:xfrm>
            <a:off x="3195638" y="2197860"/>
            <a:ext cx="2547937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prstClr val="white"/>
                </a:solidFill>
                <a:latin typeface="Calibri" panose="020F0502020204030204"/>
                <a:cs typeface="+mn-cs"/>
              </a:rPr>
              <a:t>TYPICAL SFT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9C860B-D364-4E45-9D77-01202258C761}"/>
              </a:ext>
            </a:extLst>
          </p:cNvPr>
          <p:cNvSpPr txBox="1"/>
          <p:nvPr/>
        </p:nvSpPr>
        <p:spPr>
          <a:xfrm>
            <a:off x="3136900" y="3494847"/>
            <a:ext cx="25495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prstClr val="white"/>
                </a:solidFill>
                <a:latin typeface="Calibri" panose="020F0502020204030204"/>
                <a:cs typeface="+mn-cs"/>
              </a:rPr>
              <a:t>MALIGNANT SFT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D596A6B-9831-4F33-8EAA-782CA3A265CB}"/>
              </a:ext>
            </a:extLst>
          </p:cNvPr>
          <p:cNvSpPr txBox="1"/>
          <p:nvPr/>
        </p:nvSpPr>
        <p:spPr>
          <a:xfrm>
            <a:off x="3074988" y="4850572"/>
            <a:ext cx="25495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prstClr val="white"/>
                </a:solidFill>
                <a:latin typeface="Calibri" panose="020F0502020204030204"/>
                <a:cs typeface="+mn-cs"/>
              </a:rPr>
              <a:t>EXTRASKELETAL MYXOID CHONDROSARCOMA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C53838-8BA6-463C-AC01-1F15BA232163}"/>
              </a:ext>
            </a:extLst>
          </p:cNvPr>
          <p:cNvSpPr txBox="1"/>
          <p:nvPr/>
        </p:nvSpPr>
        <p:spPr>
          <a:xfrm>
            <a:off x="1530350" y="3494847"/>
            <a:ext cx="1219200" cy="3698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Calibri" panose="020F0502020204030204"/>
                <a:cs typeface="+mn-cs"/>
              </a:rPr>
              <a:t>GEIS 32</a:t>
            </a:r>
          </a:p>
        </p:txBody>
      </p:sp>
      <p:cxnSp>
        <p:nvCxnSpPr>
          <p:cNvPr id="10" name="Conector recto 11">
            <a:extLst>
              <a:ext uri="{FF2B5EF4-FFF2-40B4-BE49-F238E27FC236}">
                <a16:creationId xmlns:a16="http://schemas.microsoft.com/office/drawing/2014/main" id="{DFE2016E-85A6-4B3C-9E4E-E12D095A8CCF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 flipV="1">
            <a:off x="2749550" y="2555047"/>
            <a:ext cx="622300" cy="1125538"/>
          </a:xfrm>
          <a:prstGeom prst="line">
            <a:avLst/>
          </a:prstGeom>
          <a:noFill/>
          <a:ln w="6350" algn="ctr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12">
            <a:extLst>
              <a:ext uri="{FF2B5EF4-FFF2-40B4-BE49-F238E27FC236}">
                <a16:creationId xmlns:a16="http://schemas.microsoft.com/office/drawing/2014/main" id="{40A75CD5-F49F-4992-BDD2-D8D6FAC2D32F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>
            <a:off x="2749550" y="3680585"/>
            <a:ext cx="487363" cy="1416050"/>
          </a:xfrm>
          <a:prstGeom prst="line">
            <a:avLst/>
          </a:prstGeom>
          <a:noFill/>
          <a:ln w="6350" algn="ctr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13">
            <a:extLst>
              <a:ext uri="{FF2B5EF4-FFF2-40B4-BE49-F238E27FC236}">
                <a16:creationId xmlns:a16="http://schemas.microsoft.com/office/drawing/2014/main" id="{EF35F680-2BC5-4368-9E10-F17BCBF8A4B3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>
            <a:off x="2749550" y="3680585"/>
            <a:ext cx="622300" cy="30162"/>
          </a:xfrm>
          <a:prstGeom prst="line">
            <a:avLst/>
          </a:prstGeom>
          <a:noFill/>
          <a:ln w="6350" algn="ctr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284862E7-3F2D-4916-8144-75D700654807}"/>
              </a:ext>
            </a:extLst>
          </p:cNvPr>
          <p:cNvSpPr/>
          <p:nvPr/>
        </p:nvSpPr>
        <p:spPr>
          <a:xfrm>
            <a:off x="5635625" y="1981960"/>
            <a:ext cx="2011363" cy="711200"/>
          </a:xfrm>
          <a:prstGeom prst="rightArrow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C21596D-253A-4E46-8120-83B7635F265C}"/>
              </a:ext>
            </a:extLst>
          </p:cNvPr>
          <p:cNvSpPr txBox="1"/>
          <p:nvPr/>
        </p:nvSpPr>
        <p:spPr>
          <a:xfrm>
            <a:off x="5589588" y="2172460"/>
            <a:ext cx="20574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CLOSED 34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E2617418-CC5C-4405-A193-7518C09AAD4F}"/>
              </a:ext>
            </a:extLst>
          </p:cNvPr>
          <p:cNvSpPr/>
          <p:nvPr/>
        </p:nvSpPr>
        <p:spPr>
          <a:xfrm>
            <a:off x="5589588" y="3324985"/>
            <a:ext cx="1593850" cy="711200"/>
          </a:xfrm>
          <a:prstGeom prst="rightArrow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B528FC-FE18-4AF4-8BDE-3C8BCC6CAEC3}"/>
              </a:ext>
            </a:extLst>
          </p:cNvPr>
          <p:cNvSpPr txBox="1"/>
          <p:nvPr/>
        </p:nvSpPr>
        <p:spPr>
          <a:xfrm>
            <a:off x="5589588" y="3494847"/>
            <a:ext cx="187007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First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Stage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12/23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ACCE01E-AF67-4190-863E-AB333FC8CE03}"/>
              </a:ext>
            </a:extLst>
          </p:cNvPr>
          <p:cNvSpPr/>
          <p:nvPr/>
        </p:nvSpPr>
        <p:spPr>
          <a:xfrm>
            <a:off x="7189788" y="3324985"/>
            <a:ext cx="849312" cy="711200"/>
          </a:xfrm>
          <a:prstGeom prst="rightArrow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4D241AF-46A2-49A3-897D-0446E356BFEF}"/>
              </a:ext>
            </a:extLst>
          </p:cNvPr>
          <p:cNvSpPr txBox="1"/>
          <p:nvPr/>
        </p:nvSpPr>
        <p:spPr>
          <a:xfrm>
            <a:off x="7113588" y="3494847"/>
            <a:ext cx="10668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Up </a:t>
            </a:r>
            <a:r>
              <a:rPr lang="es-ES" sz="16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to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31</a:t>
            </a:r>
          </a:p>
        </p:txBody>
      </p:sp>
      <p:cxnSp>
        <p:nvCxnSpPr>
          <p:cNvPr id="19" name="Conector recto 20">
            <a:extLst>
              <a:ext uri="{FF2B5EF4-FFF2-40B4-BE49-F238E27FC236}">
                <a16:creationId xmlns:a16="http://schemas.microsoft.com/office/drawing/2014/main" id="{B3180F10-E54B-4E2D-B0F3-257A36E7EF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56563" y="3259897"/>
            <a:ext cx="0" cy="771525"/>
          </a:xfrm>
          <a:prstGeom prst="line">
            <a:avLst/>
          </a:prstGeom>
          <a:noFill/>
          <a:ln w="6350" algn="ctr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35E9AC18-4672-498A-8E3C-24C63B6F04D0}"/>
              </a:ext>
            </a:extLst>
          </p:cNvPr>
          <p:cNvSpPr/>
          <p:nvPr/>
        </p:nvSpPr>
        <p:spPr>
          <a:xfrm>
            <a:off x="5437188" y="4718810"/>
            <a:ext cx="2178050" cy="711200"/>
          </a:xfrm>
          <a:prstGeom prst="rightArrow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21" name="Conector recto 22">
            <a:extLst>
              <a:ext uri="{FF2B5EF4-FFF2-40B4-BE49-F238E27FC236}">
                <a16:creationId xmlns:a16="http://schemas.microsoft.com/office/drawing/2014/main" id="{309373DE-D49B-4F4D-B843-DBDB0D21F6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46988" y="4718810"/>
            <a:ext cx="0" cy="771525"/>
          </a:xfrm>
          <a:prstGeom prst="line">
            <a:avLst/>
          </a:prstGeom>
          <a:noFill/>
          <a:ln w="6350" algn="ctr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DA09470-299F-441C-B46E-2F9F54538CEA}"/>
              </a:ext>
            </a:extLst>
          </p:cNvPr>
          <p:cNvSpPr txBox="1"/>
          <p:nvPr/>
        </p:nvSpPr>
        <p:spPr>
          <a:xfrm>
            <a:off x="5437188" y="4885497"/>
            <a:ext cx="19812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CLOSED 24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475FC13-14C9-4347-ABEC-FCF858A851CF}"/>
              </a:ext>
            </a:extLst>
          </p:cNvPr>
          <p:cNvSpPr txBox="1"/>
          <p:nvPr/>
        </p:nvSpPr>
        <p:spPr>
          <a:xfrm>
            <a:off x="8048625" y="2996372"/>
            <a:ext cx="229552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1400" dirty="0" err="1">
                <a:latin typeface="Calibri" panose="020F0502020204030204"/>
                <a:cs typeface="+mn-cs"/>
              </a:rPr>
              <a:t>Simon</a:t>
            </a:r>
            <a:r>
              <a:rPr lang="es-ES" sz="1400" dirty="0">
                <a:latin typeface="Calibri" panose="020F0502020204030204"/>
                <a:cs typeface="+mn-cs"/>
              </a:rPr>
              <a:t> 2-Stage </a:t>
            </a:r>
            <a:r>
              <a:rPr lang="es-ES" sz="1400" dirty="0" err="1">
                <a:latin typeface="Calibri" panose="020F0502020204030204"/>
                <a:cs typeface="+mn-cs"/>
              </a:rPr>
              <a:t>phase</a:t>
            </a:r>
            <a:r>
              <a:rPr lang="es-ES" sz="1400" dirty="0">
                <a:latin typeface="Calibri" panose="020F0502020204030204"/>
                <a:cs typeface="+mn-cs"/>
              </a:rPr>
              <a:t> II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1400" dirty="0" err="1">
                <a:latin typeface="Calibri" panose="020F0502020204030204"/>
                <a:cs typeface="+mn-cs"/>
              </a:rPr>
              <a:t>Main</a:t>
            </a:r>
            <a:r>
              <a:rPr lang="es-ES" sz="1400" dirty="0">
                <a:latin typeface="Calibri" panose="020F0502020204030204"/>
                <a:cs typeface="+mn-cs"/>
              </a:rPr>
              <a:t> </a:t>
            </a:r>
            <a:r>
              <a:rPr lang="es-ES" sz="1400" dirty="0" err="1">
                <a:latin typeface="Calibri" panose="020F0502020204030204"/>
                <a:cs typeface="+mn-cs"/>
              </a:rPr>
              <a:t>endpoint</a:t>
            </a:r>
            <a:r>
              <a:rPr lang="es-ES" sz="1400" dirty="0">
                <a:latin typeface="Calibri" panose="020F0502020204030204"/>
                <a:cs typeface="+mn-cs"/>
              </a:rPr>
              <a:t>: Response (</a:t>
            </a:r>
            <a:r>
              <a:rPr lang="es-ES" sz="1400" dirty="0" err="1">
                <a:latin typeface="Calibri" panose="020F0502020204030204"/>
                <a:cs typeface="+mn-cs"/>
              </a:rPr>
              <a:t>Choi</a:t>
            </a:r>
            <a:r>
              <a:rPr lang="es-ES" sz="1400" dirty="0">
                <a:latin typeface="Calibri" panose="020F0502020204030204"/>
                <a:cs typeface="+mn-cs"/>
              </a:rPr>
              <a:t>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1400" dirty="0" err="1">
                <a:latin typeface="Calibri" panose="020F0502020204030204"/>
                <a:cs typeface="+mn-cs"/>
              </a:rPr>
              <a:t>Pathologic</a:t>
            </a:r>
            <a:r>
              <a:rPr lang="es-ES" sz="1400" dirty="0">
                <a:latin typeface="Calibri" panose="020F0502020204030204"/>
                <a:cs typeface="+mn-cs"/>
              </a:rPr>
              <a:t> </a:t>
            </a:r>
            <a:r>
              <a:rPr lang="es-ES" sz="1400" dirty="0" err="1">
                <a:latin typeface="Calibri" panose="020F0502020204030204"/>
                <a:cs typeface="+mn-cs"/>
              </a:rPr>
              <a:t>Review</a:t>
            </a:r>
            <a:r>
              <a:rPr lang="es-ES" sz="1400" dirty="0">
                <a:latin typeface="Calibri" panose="020F0502020204030204"/>
                <a:cs typeface="+mn-cs"/>
              </a:rPr>
              <a:t> &amp; </a:t>
            </a:r>
            <a:r>
              <a:rPr lang="es-ES" sz="1400" dirty="0" err="1">
                <a:latin typeface="Calibri" panose="020F0502020204030204"/>
                <a:cs typeface="+mn-cs"/>
              </a:rPr>
              <a:t>Radiological</a:t>
            </a:r>
            <a:r>
              <a:rPr lang="es-ES" sz="1400" dirty="0">
                <a:latin typeface="Calibri" panose="020F0502020204030204"/>
                <a:cs typeface="+mn-cs"/>
              </a:rPr>
              <a:t> </a:t>
            </a:r>
            <a:r>
              <a:rPr lang="es-ES" sz="1400" dirty="0" err="1">
                <a:latin typeface="Calibri" panose="020F0502020204030204"/>
                <a:cs typeface="+mn-cs"/>
              </a:rPr>
              <a:t>Assessment</a:t>
            </a:r>
            <a:r>
              <a:rPr lang="es-ES" sz="1400" dirty="0">
                <a:latin typeface="Calibri" panose="020F0502020204030204"/>
                <a:cs typeface="+mn-cs"/>
              </a:rPr>
              <a:t> </a:t>
            </a:r>
            <a:r>
              <a:rPr lang="es-ES" sz="1400" dirty="0" err="1">
                <a:latin typeface="Calibri" panose="020F0502020204030204"/>
                <a:cs typeface="+mn-cs"/>
              </a:rPr>
              <a:t>were</a:t>
            </a:r>
            <a:r>
              <a:rPr lang="es-ES" sz="1400" dirty="0">
                <a:latin typeface="Calibri" panose="020F0502020204030204"/>
                <a:cs typeface="+mn-cs"/>
              </a:rPr>
              <a:t> </a:t>
            </a:r>
            <a:r>
              <a:rPr lang="es-ES" sz="1400" dirty="0" err="1">
                <a:latin typeface="Calibri" panose="020F0502020204030204"/>
                <a:cs typeface="+mn-cs"/>
              </a:rPr>
              <a:t>Centralized</a:t>
            </a:r>
            <a:endParaRPr lang="es-ES" sz="1400" dirty="0">
              <a:latin typeface="Calibri" panose="020F0502020204030204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1400" dirty="0">
                <a:latin typeface="Calibri" panose="020F0502020204030204"/>
                <a:cs typeface="+mn-cs"/>
              </a:rPr>
              <a:t>CT </a:t>
            </a:r>
            <a:r>
              <a:rPr lang="es-ES" sz="1400" dirty="0" err="1">
                <a:latin typeface="Calibri" panose="020F0502020204030204"/>
                <a:cs typeface="+mn-cs"/>
              </a:rPr>
              <a:t>scans</a:t>
            </a:r>
            <a:r>
              <a:rPr lang="es-ES" sz="1400" dirty="0">
                <a:latin typeface="Calibri" panose="020F0502020204030204"/>
                <a:cs typeface="+mn-cs"/>
              </a:rPr>
              <a:t> </a:t>
            </a:r>
            <a:r>
              <a:rPr lang="es-ES" sz="1400" dirty="0" err="1">
                <a:latin typeface="Calibri" panose="020F0502020204030204"/>
                <a:cs typeface="+mn-cs"/>
              </a:rPr>
              <a:t>every</a:t>
            </a:r>
            <a:r>
              <a:rPr lang="es-ES" sz="1400" dirty="0">
                <a:latin typeface="Calibri" panose="020F0502020204030204"/>
                <a:cs typeface="+mn-cs"/>
              </a:rPr>
              <a:t> 8 </a:t>
            </a:r>
            <a:r>
              <a:rPr lang="es-ES" sz="1400" dirty="0" err="1">
                <a:latin typeface="Calibri" panose="020F0502020204030204"/>
                <a:cs typeface="+mn-cs"/>
              </a:rPr>
              <a:t>weeks</a:t>
            </a:r>
            <a:endParaRPr lang="es-ES" sz="1400" dirty="0">
              <a:latin typeface="Calibri" panose="020F0502020204030204"/>
              <a:cs typeface="+mn-cs"/>
            </a:endParaRPr>
          </a:p>
        </p:txBody>
      </p:sp>
      <p:pic>
        <p:nvPicPr>
          <p:cNvPr id="26" name="Imagen 29">
            <a:extLst>
              <a:ext uri="{FF2B5EF4-FFF2-40B4-BE49-F238E27FC236}">
                <a16:creationId xmlns:a16="http://schemas.microsoft.com/office/drawing/2014/main" id="{26610A75-04A0-4324-BDEF-919FB169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850" y="2088322"/>
            <a:ext cx="10683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30">
            <a:extLst>
              <a:ext uri="{FF2B5EF4-FFF2-40B4-BE49-F238E27FC236}">
                <a16:creationId xmlns:a16="http://schemas.microsoft.com/office/drawing/2014/main" id="{2001688E-43C9-47B7-9F54-69BEF721F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850" y="3355147"/>
            <a:ext cx="108108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31">
            <a:extLst>
              <a:ext uri="{FF2B5EF4-FFF2-40B4-BE49-F238E27FC236}">
                <a16:creationId xmlns:a16="http://schemas.microsoft.com/office/drawing/2014/main" id="{BC9FE7A3-7A72-43F2-A0B9-4926A4C0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850" y="4510847"/>
            <a:ext cx="11350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7 CuadroTexto">
            <a:extLst>
              <a:ext uri="{FF2B5EF4-FFF2-40B4-BE49-F238E27FC236}">
                <a16:creationId xmlns:a16="http://schemas.microsoft.com/office/drawing/2014/main" id="{9D01F225-D1F2-4183-84DC-8B2D9F6F53DE}"/>
              </a:ext>
            </a:extLst>
          </p:cNvPr>
          <p:cNvSpPr txBox="1"/>
          <p:nvPr/>
        </p:nvSpPr>
        <p:spPr>
          <a:xfrm rot="19319226">
            <a:off x="56361" y="2408772"/>
            <a:ext cx="2155155" cy="707886"/>
          </a:xfrm>
          <a:prstGeom prst="rect">
            <a:avLst/>
          </a:prstGeom>
          <a:noFill/>
        </p:spPr>
        <p:txBody>
          <a:bodyPr>
            <a:spAutoFit/>
            <a:scene3d>
              <a:camera prst="perspectiveAbove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s-E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GEIS-32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1538047-D9B0-431B-865A-4E0AD6A479D9}"/>
              </a:ext>
            </a:extLst>
          </p:cNvPr>
          <p:cNvSpPr txBox="1"/>
          <p:nvPr/>
        </p:nvSpPr>
        <p:spPr>
          <a:xfrm>
            <a:off x="2337878" y="6173167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IDEA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B034851-7DB8-4263-AC77-382F16BFBEFB}"/>
              </a:ext>
            </a:extLst>
          </p:cNvPr>
          <p:cNvSpPr txBox="1"/>
          <p:nvPr/>
        </p:nvSpPr>
        <p:spPr>
          <a:xfrm>
            <a:off x="2139950" y="6511838"/>
            <a:ext cx="115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Early</a:t>
            </a:r>
            <a:r>
              <a:rPr lang="es-ES" dirty="0"/>
              <a:t> 2013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BDA5BAA-C87C-49B3-87A3-3D21F611C4BE}"/>
              </a:ext>
            </a:extLst>
          </p:cNvPr>
          <p:cNvSpPr txBox="1"/>
          <p:nvPr/>
        </p:nvSpPr>
        <p:spPr>
          <a:xfrm>
            <a:off x="3862365" y="6137743"/>
            <a:ext cx="147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GSK meeting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D465D84-B29D-4179-ADDF-F9497122A491}"/>
              </a:ext>
            </a:extLst>
          </p:cNvPr>
          <p:cNvSpPr txBox="1"/>
          <p:nvPr/>
        </p:nvSpPr>
        <p:spPr>
          <a:xfrm>
            <a:off x="3893819" y="6511838"/>
            <a:ext cx="147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October</a:t>
            </a:r>
            <a:r>
              <a:rPr lang="es-ES" dirty="0"/>
              <a:t> 2013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653C745-A232-40D6-878F-430FA61F04BE}"/>
              </a:ext>
            </a:extLst>
          </p:cNvPr>
          <p:cNvSpPr txBox="1"/>
          <p:nvPr/>
        </p:nvSpPr>
        <p:spPr>
          <a:xfrm>
            <a:off x="6135702" y="6497115"/>
            <a:ext cx="188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Sept 2014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1D06E22-9227-433B-B892-BD2F0EC85D58}"/>
              </a:ext>
            </a:extLst>
          </p:cNvPr>
          <p:cNvSpPr txBox="1"/>
          <p:nvPr/>
        </p:nvSpPr>
        <p:spPr>
          <a:xfrm>
            <a:off x="8180388" y="6497115"/>
            <a:ext cx="188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June 2019</a:t>
            </a:r>
          </a:p>
        </p:txBody>
      </p:sp>
      <p:sp>
        <p:nvSpPr>
          <p:cNvPr id="42" name="Flecha: a la derecha 41">
            <a:extLst>
              <a:ext uri="{FF2B5EF4-FFF2-40B4-BE49-F238E27FC236}">
                <a16:creationId xmlns:a16="http://schemas.microsoft.com/office/drawing/2014/main" id="{7C3A573D-DDA5-45F4-B09C-03BEB40D8DD8}"/>
              </a:ext>
            </a:extLst>
          </p:cNvPr>
          <p:cNvSpPr/>
          <p:nvPr/>
        </p:nvSpPr>
        <p:spPr>
          <a:xfrm>
            <a:off x="2509789" y="5444681"/>
            <a:ext cx="6690359" cy="86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A354EFA-0522-484C-AE6E-21418539EEE6}"/>
              </a:ext>
            </a:extLst>
          </p:cNvPr>
          <p:cNvSpPr txBox="1"/>
          <p:nvPr/>
        </p:nvSpPr>
        <p:spPr>
          <a:xfrm>
            <a:off x="5816867" y="6173167"/>
            <a:ext cx="169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Kick</a:t>
            </a:r>
            <a:r>
              <a:rPr lang="es-ES" dirty="0"/>
              <a:t> off meeting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2C87C97-EC72-4DCC-BE1B-981FB1C81AD0}"/>
              </a:ext>
            </a:extLst>
          </p:cNvPr>
          <p:cNvSpPr txBox="1"/>
          <p:nvPr/>
        </p:nvSpPr>
        <p:spPr>
          <a:xfrm>
            <a:off x="8307737" y="6184111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Data </a:t>
            </a:r>
            <a:r>
              <a:rPr lang="es-ES" dirty="0" err="1"/>
              <a:t>locked</a:t>
            </a:r>
            <a:endParaRPr lang="es-ES" dirty="0"/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7D8034EA-F1D5-494E-9AEB-3F869ABCE7C0}"/>
              </a:ext>
            </a:extLst>
          </p:cNvPr>
          <p:cNvSpPr txBox="1">
            <a:spLocks/>
          </p:cNvSpPr>
          <p:nvPr/>
        </p:nvSpPr>
        <p:spPr>
          <a:xfrm>
            <a:off x="740849" y="1279340"/>
            <a:ext cx="11029616" cy="9883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Pazopanib as upfront line of antiangiogenic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D476A638-95D7-45CE-8A15-659AED541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417" y="2881220"/>
            <a:ext cx="8863161" cy="2166306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B1EF54D9-8431-4963-831E-1F7F19C5C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3718" y="1133789"/>
            <a:ext cx="8891325" cy="1784795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720C2D24-2990-4A6B-A9E1-49015E6AEA0B}"/>
              </a:ext>
            </a:extLst>
          </p:cNvPr>
          <p:cNvGrpSpPr/>
          <p:nvPr/>
        </p:nvGrpSpPr>
        <p:grpSpPr>
          <a:xfrm>
            <a:off x="3114318" y="5043740"/>
            <a:ext cx="9146931" cy="1817552"/>
            <a:chOff x="3114318" y="5060069"/>
            <a:chExt cx="9146931" cy="1817552"/>
          </a:xfrm>
        </p:grpSpPr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4A746497-601B-4CB4-A905-4DFDCA39E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4683"/>
            <a:stretch/>
          </p:blipFill>
          <p:spPr>
            <a:xfrm>
              <a:off x="4562918" y="5060069"/>
              <a:ext cx="7698331" cy="1817552"/>
            </a:xfrm>
            <a:prstGeom prst="rect">
              <a:avLst/>
            </a:pr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54510963-13E3-4C55-973C-57271DF92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3243"/>
            <a:stretch/>
          </p:blipFill>
          <p:spPr>
            <a:xfrm>
              <a:off x="3114318" y="5063564"/>
              <a:ext cx="1475171" cy="1773252"/>
            </a:xfrm>
            <a:prstGeom prst="rect">
              <a:avLst/>
            </a:prstGeom>
          </p:spPr>
        </p:pic>
      </p:grpSp>
      <p:sp>
        <p:nvSpPr>
          <p:cNvPr id="25" name="Título 3">
            <a:extLst>
              <a:ext uri="{FF2B5EF4-FFF2-40B4-BE49-F238E27FC236}">
                <a16:creationId xmlns:a16="http://schemas.microsoft.com/office/drawing/2014/main" id="{024D6586-5F9E-07D9-16BD-1A6212D3EE85}"/>
              </a:ext>
            </a:extLst>
          </p:cNvPr>
          <p:cNvSpPr txBox="1">
            <a:spLocks/>
          </p:cNvSpPr>
          <p:nvPr/>
        </p:nvSpPr>
        <p:spPr>
          <a:xfrm>
            <a:off x="-47920" y="37006"/>
            <a:ext cx="9248068" cy="920674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NETWORKING IS VITAL IN SARCOMA</a:t>
            </a:r>
          </a:p>
        </p:txBody>
      </p:sp>
      <p:pic>
        <p:nvPicPr>
          <p:cNvPr id="31" name="Imagen 30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50BB508F-473E-55AF-4317-142A2B99E8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19266" y="119231"/>
            <a:ext cx="872734" cy="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3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B6AF783-2CF6-40CF-A824-414DAD16C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88" y="1345086"/>
            <a:ext cx="11430000" cy="5076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16328F-DC2B-4EB1-9C3F-5E0DC0692A2B}"/>
              </a:ext>
            </a:extLst>
          </p:cNvPr>
          <p:cNvSpPr txBox="1"/>
          <p:nvPr/>
        </p:nvSpPr>
        <p:spPr>
          <a:xfrm>
            <a:off x="435429" y="2386419"/>
            <a:ext cx="4601028" cy="420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badi" panose="020B0604020104020204" pitchFamily="34" charset="0"/>
              </a:rPr>
              <a:t>Global CRO: GEIS/SOFPROMED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badi" panose="020B0604020104020204" pitchFamily="34" charset="0"/>
              </a:rPr>
              <a:t>Monitoring at National Level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badi" panose="020B0604020104020204" pitchFamily="34" charset="0"/>
              </a:rPr>
              <a:t>Central Pathology review pre Enrolment at national level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badi" panose="020B0604020104020204" pitchFamily="34" charset="0"/>
              </a:rPr>
              <a:t>Central supranational Pathology review at the end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badi" panose="020B0604020104020204" pitchFamily="34" charset="0"/>
              </a:rPr>
              <a:t>Central radiological assessment at the end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badi" panose="020B0604020104020204" pitchFamily="34" charset="0"/>
              </a:rPr>
              <a:t>Translational at the end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29A9905-13E4-4482-3B8E-CA8DDCC50339}"/>
              </a:ext>
            </a:extLst>
          </p:cNvPr>
          <p:cNvSpPr txBox="1">
            <a:spLocks/>
          </p:cNvSpPr>
          <p:nvPr/>
        </p:nvSpPr>
        <p:spPr>
          <a:xfrm>
            <a:off x="-47920" y="37006"/>
            <a:ext cx="9248068" cy="920674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NETWORKING IS VITAL IN SARCOMA</a:t>
            </a:r>
          </a:p>
        </p:txBody>
      </p:sp>
      <p:pic>
        <p:nvPicPr>
          <p:cNvPr id="5" name="Imagen 4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B982F2BB-BFE2-8DB1-B732-6B8D526DC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9266" y="119231"/>
            <a:ext cx="872734" cy="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4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722A0DF3-FB2F-4395-9EB9-17134442F4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7" y="2038857"/>
            <a:ext cx="6736226" cy="34802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16149E4-ED93-49A4-92A9-0E6195B54AC4}"/>
              </a:ext>
            </a:extLst>
          </p:cNvPr>
          <p:cNvSpPr txBox="1"/>
          <p:nvPr/>
        </p:nvSpPr>
        <p:spPr>
          <a:xfrm>
            <a:off x="1747157" y="5812971"/>
            <a:ext cx="383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N= 640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7160DEA-145A-403A-BF35-6B9147ED4C0A}"/>
              </a:ext>
            </a:extLst>
          </p:cNvPr>
          <p:cNvSpPr txBox="1"/>
          <p:nvPr/>
        </p:nvSpPr>
        <p:spPr>
          <a:xfrm>
            <a:off x="292587" y="1383732"/>
            <a:ext cx="673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EE12 </a:t>
            </a:r>
            <a:r>
              <a:rPr lang="es-ES" dirty="0" err="1"/>
              <a:t>VdC</a:t>
            </a:r>
            <a:r>
              <a:rPr lang="es-ES" dirty="0"/>
              <a:t>/IE vs VIDE/VAI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DC447F7-1E97-4E6B-BC45-00399F225AA9}"/>
              </a:ext>
            </a:extLst>
          </p:cNvPr>
          <p:cNvSpPr txBox="1"/>
          <p:nvPr/>
        </p:nvSpPr>
        <p:spPr>
          <a:xfrm>
            <a:off x="5698671" y="6064648"/>
            <a:ext cx="647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</a:rPr>
              <a:t>Brennan et al; </a:t>
            </a:r>
            <a:r>
              <a:rPr lang="en-US" sz="1400" dirty="0" err="1">
                <a:solidFill>
                  <a:srgbClr val="000000"/>
                </a:solidFill>
              </a:rPr>
              <a:t>J</a:t>
            </a:r>
            <a:r>
              <a:rPr lang="en-US" sz="1400" b="0" dirty="0" err="1">
                <a:solidFill>
                  <a:srgbClr val="000000"/>
                </a:solidFill>
                <a:effectLst/>
              </a:rPr>
              <a:t>of</a:t>
            </a:r>
            <a:r>
              <a:rPr lang="en-US" sz="1400" b="0" dirty="0">
                <a:solidFill>
                  <a:srgbClr val="000000"/>
                </a:solidFill>
                <a:effectLst/>
              </a:rPr>
              <a:t> Clin Oncol 38, no. 15_suppl (May 20, 2020) 11500-11500.</a:t>
            </a:r>
            <a:endParaRPr lang="es-ES" sz="1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556F6B2-4C51-48AE-B6A5-6E3B99B35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11" y="1206868"/>
            <a:ext cx="4916755" cy="27588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0273A1-BF3D-412E-B372-C37F8AA00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622" y="3829427"/>
            <a:ext cx="2119312" cy="1874562"/>
          </a:xfrm>
          <a:prstGeom prst="rect">
            <a:avLst/>
          </a:prstGeom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E16A4C8B-A60B-FC45-FCD2-2A62AF20CEEC}"/>
              </a:ext>
            </a:extLst>
          </p:cNvPr>
          <p:cNvSpPr txBox="1">
            <a:spLocks/>
          </p:cNvSpPr>
          <p:nvPr/>
        </p:nvSpPr>
        <p:spPr>
          <a:xfrm>
            <a:off x="-47920" y="37006"/>
            <a:ext cx="9248068" cy="920674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NETWORKING IS VITAL IN SARCOMA</a:t>
            </a:r>
          </a:p>
        </p:txBody>
      </p:sp>
      <p:pic>
        <p:nvPicPr>
          <p:cNvPr id="11" name="Imagen 10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39C03042-C534-AAE3-F0A0-F687B4107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9266" y="119231"/>
            <a:ext cx="872734" cy="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58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1B8897-D678-05B0-0C9B-D1B30F11F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5" y="1198444"/>
            <a:ext cx="11932950" cy="23816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AC35E9-0E6E-DB97-DB13-FE5290371786}"/>
              </a:ext>
            </a:extLst>
          </p:cNvPr>
          <p:cNvSpPr txBox="1"/>
          <p:nvPr/>
        </p:nvSpPr>
        <p:spPr>
          <a:xfrm>
            <a:off x="9020014" y="3378624"/>
            <a:ext cx="2867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ES" sz="1800" b="0" i="0" u="none" strike="noStrike" baseline="0" dirty="0">
              <a:solidFill>
                <a:srgbClr val="000000"/>
              </a:solidFill>
              <a:latin typeface="Shaker 2 Lancet"/>
            </a:endParaRP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Shaker 2 Lancet"/>
              </a:rPr>
              <a:t> </a:t>
            </a:r>
            <a:r>
              <a:rPr lang="es-ES" sz="1800" b="1" i="1" u="none" strike="noStrike" baseline="0" dirty="0">
                <a:solidFill>
                  <a:srgbClr val="B30437"/>
                </a:solidFill>
                <a:latin typeface="Shaker 2 Lancet"/>
              </a:rPr>
              <a:t>Lancet </a:t>
            </a:r>
            <a:r>
              <a:rPr lang="es-ES" sz="1800" b="1" i="0" u="none" strike="noStrike" baseline="0" dirty="0">
                <a:solidFill>
                  <a:srgbClr val="B30437"/>
                </a:solidFill>
                <a:latin typeface="Shaker 2 Lancet"/>
              </a:rPr>
              <a:t>2022; 400: 1513–21 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01B0AB8-3144-B41F-7BBE-AE79EC9A6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352" b="27447"/>
          <a:stretch/>
        </p:blipFill>
        <p:spPr>
          <a:xfrm>
            <a:off x="109225" y="4047722"/>
            <a:ext cx="12192000" cy="213876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9292EFA-F75B-9F61-FD6E-D9EE394BFF72}"/>
              </a:ext>
            </a:extLst>
          </p:cNvPr>
          <p:cNvSpPr txBox="1"/>
          <p:nvPr/>
        </p:nvSpPr>
        <p:spPr>
          <a:xfrm>
            <a:off x="8307092" y="6350047"/>
            <a:ext cx="358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5 </a:t>
            </a:r>
            <a:r>
              <a:rPr lang="es-ES" dirty="0" err="1"/>
              <a:t>days</a:t>
            </a:r>
            <a:r>
              <a:rPr lang="es-ES" dirty="0"/>
              <a:t> </a:t>
            </a:r>
            <a:r>
              <a:rPr lang="es-ES" dirty="0" err="1"/>
              <a:t>ago</a:t>
            </a:r>
            <a:endParaRPr lang="es-ES" dirty="0"/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2C5A9F7C-F9F5-97BB-0D61-C3E03BCA8096}"/>
              </a:ext>
            </a:extLst>
          </p:cNvPr>
          <p:cNvSpPr txBox="1">
            <a:spLocks/>
          </p:cNvSpPr>
          <p:nvPr/>
        </p:nvSpPr>
        <p:spPr>
          <a:xfrm>
            <a:off x="-47920" y="37006"/>
            <a:ext cx="9248068" cy="920674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NETWORKING IS VITAL IN SARCOMA</a:t>
            </a:r>
          </a:p>
        </p:txBody>
      </p:sp>
      <p:pic>
        <p:nvPicPr>
          <p:cNvPr id="13" name="Imagen 12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4813C3E2-1225-1305-D298-A2085809B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148" y="37006"/>
            <a:ext cx="920674" cy="9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6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1866941-1B11-4535-837F-2442328A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32" y="2177623"/>
            <a:ext cx="4446088" cy="14014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89958E-AFAB-4911-8238-460263514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6" y="3579108"/>
            <a:ext cx="2943170" cy="30545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248129-6359-48D2-AE7F-B1D3CDAF8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425" y="3849854"/>
            <a:ext cx="3302145" cy="27715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E52764-8495-4A14-A026-A8DB279E4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760" y="1574977"/>
            <a:ext cx="4256963" cy="208407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B2AB942-15AC-49DA-9745-F3F021B1EA8A}"/>
              </a:ext>
            </a:extLst>
          </p:cNvPr>
          <p:cNvSpPr txBox="1"/>
          <p:nvPr/>
        </p:nvSpPr>
        <p:spPr>
          <a:xfrm>
            <a:off x="5727435" y="4858980"/>
            <a:ext cx="4704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s-ES" sz="1600" dirty="0"/>
              <a:t>4/JAN/2018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9D5B44-295F-4DC3-AC85-76084AF0A571}"/>
              </a:ext>
            </a:extLst>
          </p:cNvPr>
          <p:cNvSpPr txBox="1"/>
          <p:nvPr/>
        </p:nvSpPr>
        <p:spPr>
          <a:xfrm>
            <a:off x="8036924" y="4875169"/>
            <a:ext cx="2931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s-ES" sz="1600" dirty="0"/>
              <a:t>5/JUL/2018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18C42E7-604B-4E8C-9640-C1B5B6EC2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2489" t="21696" r="37181" b="9874"/>
          <a:stretch/>
        </p:blipFill>
        <p:spPr bwMode="auto">
          <a:xfrm>
            <a:off x="7417608" y="3755932"/>
            <a:ext cx="1324179" cy="109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F12D26A-744E-46F5-9C8D-3FD767061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991" t="21696" r="70589" b="9874"/>
          <a:stretch/>
        </p:blipFill>
        <p:spPr bwMode="auto">
          <a:xfrm>
            <a:off x="8824846" y="3742730"/>
            <a:ext cx="1254635" cy="114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4E962E-E7C8-4E75-A972-5C2B716610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1" t="13748" r="61753" b="10277"/>
          <a:stretch/>
        </p:blipFill>
        <p:spPr>
          <a:xfrm>
            <a:off x="7346424" y="5229912"/>
            <a:ext cx="1837228" cy="101058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0B7BCF4-0EFF-4582-ABE6-6EF757B654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169" t="24026" r="35562" b="11825"/>
          <a:stretch/>
        </p:blipFill>
        <p:spPr>
          <a:xfrm>
            <a:off x="9277332" y="5213723"/>
            <a:ext cx="1352225" cy="101739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FD70D8A-02A0-436B-9E78-56E74B6063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979" t="20736" r="6481" b="11824"/>
          <a:stretch/>
        </p:blipFill>
        <p:spPr>
          <a:xfrm>
            <a:off x="10703032" y="5177381"/>
            <a:ext cx="1475210" cy="101739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5DF7055-FEAB-42D2-90B0-FD7E821C5680}"/>
              </a:ext>
            </a:extLst>
          </p:cNvPr>
          <p:cNvSpPr txBox="1"/>
          <p:nvPr/>
        </p:nvSpPr>
        <p:spPr>
          <a:xfrm>
            <a:off x="7516397" y="6510549"/>
            <a:ext cx="4535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i="0" u="none" strike="noStrike" kern="1200" baseline="0" dirty="0">
                <a:latin typeface="Arial Narrow"/>
                <a:ea typeface="+mn-ea"/>
                <a:cs typeface="Arial Narrow"/>
              </a:rPr>
              <a:t>JAMA Oncol </a:t>
            </a:r>
            <a:r>
              <a:rPr lang="es-ES" sz="1400" b="0" i="0" dirty="0">
                <a:effectLst/>
                <a:latin typeface="BlinkMacSystemFont"/>
              </a:rPr>
              <a:t>2020 </a:t>
            </a:r>
            <a:r>
              <a:rPr lang="es-ES" sz="1400" b="0" i="0" dirty="0" err="1">
                <a:effectLst/>
                <a:latin typeface="BlinkMacSystemFont"/>
              </a:rPr>
              <a:t>Apr</a:t>
            </a:r>
            <a:r>
              <a:rPr lang="es-ES" sz="1400" b="0" i="0" dirty="0">
                <a:effectLst/>
                <a:latin typeface="BlinkMacSystemFont"/>
              </a:rPr>
              <a:t> 1;6(4):535-541</a:t>
            </a:r>
            <a:endParaRPr lang="es-ES" sz="1400" i="0" u="none" strike="noStrike" kern="1200" baseline="0" dirty="0">
              <a:latin typeface="Arial Narrow"/>
              <a:ea typeface="+mn-ea"/>
              <a:cs typeface="Arial Narrow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9F9B7181-09F1-4C8D-A254-F34AAAE55AFF}"/>
              </a:ext>
            </a:extLst>
          </p:cNvPr>
          <p:cNvSpPr txBox="1">
            <a:spLocks/>
          </p:cNvSpPr>
          <p:nvPr/>
        </p:nvSpPr>
        <p:spPr>
          <a:xfrm>
            <a:off x="13758" y="1016433"/>
            <a:ext cx="12164484" cy="9883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Trabectedin &amp; RT; A strong biological rational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6B1C3C1-D77E-49E6-BFE8-D7F537B713C3}"/>
              </a:ext>
            </a:extLst>
          </p:cNvPr>
          <p:cNvGrpSpPr/>
          <p:nvPr/>
        </p:nvGrpSpPr>
        <p:grpSpPr>
          <a:xfrm>
            <a:off x="8511393" y="19865"/>
            <a:ext cx="1868549" cy="1340011"/>
            <a:chOff x="-1454887" y="420554"/>
            <a:chExt cx="4413026" cy="3090784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6CB45306-E456-4B21-800C-85B6E7C40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4887" y="420554"/>
              <a:ext cx="2783254" cy="2580184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EDCD1144-2EFE-4117-86E7-39B3D90EEAF8}"/>
                </a:ext>
              </a:extLst>
            </p:cNvPr>
            <p:cNvSpPr txBox="1"/>
            <p:nvPr/>
          </p:nvSpPr>
          <p:spPr>
            <a:xfrm>
              <a:off x="-63260" y="2490138"/>
              <a:ext cx="3021399" cy="1021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sz="3000" b="1" dirty="0"/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358DE0A9-B550-4278-AEFE-B96A170892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624" y="-4868"/>
            <a:ext cx="1188723" cy="11223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9FECF07-4973-4828-BD40-135D4F1F09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4958" y="-5670"/>
            <a:ext cx="1188723" cy="1095490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B8E7BCF6-07E5-E63E-7353-6367BF8EF696}"/>
              </a:ext>
            </a:extLst>
          </p:cNvPr>
          <p:cNvSpPr txBox="1">
            <a:spLocks/>
          </p:cNvSpPr>
          <p:nvPr/>
        </p:nvSpPr>
        <p:spPr>
          <a:xfrm>
            <a:off x="-47920" y="37006"/>
            <a:ext cx="8355012" cy="708681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NETWORKING IS VITAL IN SARCOMA</a:t>
            </a:r>
          </a:p>
        </p:txBody>
      </p:sp>
    </p:spTree>
    <p:extLst>
      <p:ext uri="{BB962C8B-B14F-4D97-AF65-F5344CB8AC3E}">
        <p14:creationId xmlns:p14="http://schemas.microsoft.com/office/powerpoint/2010/main" val="3963141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58F446F-DB7D-4A38-AD22-BA32C795EE0C}"/>
              </a:ext>
            </a:extLst>
          </p:cNvPr>
          <p:cNvSpPr txBox="1"/>
          <p:nvPr/>
        </p:nvSpPr>
        <p:spPr>
          <a:xfrm>
            <a:off x="147238" y="1089819"/>
            <a:ext cx="10746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How to apply conventional CT designs to rare cancer community?</a:t>
            </a:r>
          </a:p>
          <a:p>
            <a:endParaRPr lang="en-US" sz="2400" dirty="0">
              <a:latin typeface="Abadi" panose="020B06040201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Abadi" panose="020B0604020104020204" pitchFamily="34" charset="0"/>
              </a:rPr>
              <a:t>Complex designs with maximum utilities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6E31717A-69FA-4FDE-8767-6F394BD92258}"/>
              </a:ext>
            </a:extLst>
          </p:cNvPr>
          <p:cNvSpPr/>
          <p:nvPr/>
        </p:nvSpPr>
        <p:spPr>
          <a:xfrm>
            <a:off x="5031289" y="3978791"/>
            <a:ext cx="1917274" cy="52453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IMMUNOSARC 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Phase 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5A901C12-074D-4C79-A4FD-AA932780C179}"/>
              </a:ext>
            </a:extLst>
          </p:cNvPr>
          <p:cNvSpPr/>
          <p:nvPr/>
        </p:nvSpPr>
        <p:spPr>
          <a:xfrm>
            <a:off x="6948563" y="3972922"/>
            <a:ext cx="1917274" cy="524538"/>
          </a:xfrm>
          <a:prstGeom prst="roundRect">
            <a:avLst/>
          </a:prstGeom>
          <a:solidFill>
            <a:srgbClr val="F04F23"/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IMMUNOSARC 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Expansion </a:t>
            </a:r>
            <a:r>
              <a:rPr lang="en-US" b="1" dirty="0" err="1">
                <a:solidFill>
                  <a:schemeClr val="bg1"/>
                </a:solidFill>
                <a:ea typeface="Century Gothic" charset="0"/>
                <a:cs typeface="Century Gothic" charset="0"/>
              </a:rPr>
              <a:t>coh</a:t>
            </a:r>
            <a:endParaRPr lang="en-US" b="1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05A42264-C062-43BE-A796-CC0134BB4A33}"/>
              </a:ext>
            </a:extLst>
          </p:cNvPr>
          <p:cNvSpPr/>
          <p:nvPr/>
        </p:nvSpPr>
        <p:spPr>
          <a:xfrm>
            <a:off x="8865837" y="3966075"/>
            <a:ext cx="1917274" cy="52453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Century Gothic" charset="0"/>
                <a:cs typeface="Century Gothic" charset="0"/>
              </a:rPr>
              <a:t>IMMUNOSARC 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Century Gothic" charset="0"/>
                <a:cs typeface="Century Gothic" charset="0"/>
              </a:rPr>
              <a:t>New Cohorts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ABADD2F2-2B16-472F-BE0F-05CE70EE01BE}"/>
              </a:ext>
            </a:extLst>
          </p:cNvPr>
          <p:cNvSpPr/>
          <p:nvPr/>
        </p:nvSpPr>
        <p:spPr>
          <a:xfrm>
            <a:off x="3305742" y="3975516"/>
            <a:ext cx="1725547" cy="52453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IMMUNOSARC 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Phase 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AF1B5065-4EB9-4ABE-91DB-D896DCFFBC35}"/>
              </a:ext>
            </a:extLst>
          </p:cNvPr>
          <p:cNvSpPr/>
          <p:nvPr/>
        </p:nvSpPr>
        <p:spPr>
          <a:xfrm>
            <a:off x="1465159" y="3974710"/>
            <a:ext cx="1840583" cy="5245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chemeClr val="bg1"/>
              </a:solidFill>
              <a:latin typeface="+mj-lt"/>
              <a:ea typeface="Century Gothic" charset="0"/>
              <a:cs typeface="Century Gothic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rPr>
              <a:t>Rationale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black"/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CC8856E-1164-4539-B375-82DE7F927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455" y="3095978"/>
            <a:ext cx="101048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Calibri" pitchFamily="34" charset="0"/>
                <a:cs typeface="Arial" charset="0"/>
              </a:rPr>
              <a:t>IMMUNOSARC II TRIAL</a:t>
            </a:r>
          </a:p>
        </p:txBody>
      </p:sp>
      <p:pic>
        <p:nvPicPr>
          <p:cNvPr id="13" name="Picture 2" descr="Resultado de imagen de university college london hospitals logo">
            <a:extLst>
              <a:ext uri="{FF2B5EF4-FFF2-40B4-BE49-F238E27FC236}">
                <a16:creationId xmlns:a16="http://schemas.microsoft.com/office/drawing/2014/main" id="{06165CD3-B958-4202-8E9E-1E19CFC0C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475" y="1860420"/>
            <a:ext cx="1438220" cy="111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LogoGeis (2)">
            <a:extLst>
              <a:ext uri="{FF2B5EF4-FFF2-40B4-BE49-F238E27FC236}">
                <a16:creationId xmlns:a16="http://schemas.microsoft.com/office/drawing/2014/main" id="{C4142CF8-80EA-4906-ADE5-BBDFC19D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067" y="1855119"/>
            <a:ext cx="1185333" cy="11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logob">
            <a:extLst>
              <a:ext uri="{FF2B5EF4-FFF2-40B4-BE49-F238E27FC236}">
                <a16:creationId xmlns:a16="http://schemas.microsoft.com/office/drawing/2014/main" id="{7B3BE207-684B-47AE-8508-62FF8145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221" y="1855120"/>
            <a:ext cx="977710" cy="11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FD91A9E7-3D98-43E1-9AA9-465DF133992B}"/>
              </a:ext>
            </a:extLst>
          </p:cNvPr>
          <p:cNvSpPr/>
          <p:nvPr/>
        </p:nvSpPr>
        <p:spPr>
          <a:xfrm>
            <a:off x="113208" y="5545235"/>
            <a:ext cx="1840583" cy="621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9512C72-2D37-4784-BE0C-71800A7A2D0D}"/>
              </a:ext>
            </a:extLst>
          </p:cNvPr>
          <p:cNvSpPr txBox="1"/>
          <p:nvPr/>
        </p:nvSpPr>
        <p:spPr>
          <a:xfrm>
            <a:off x="256679" y="5646327"/>
            <a:ext cx="163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</a:rPr>
              <a:t>Chondro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2226FC1-0F60-4D2E-8197-4CDDA06CCD26}"/>
              </a:ext>
            </a:extLst>
          </p:cNvPr>
          <p:cNvSpPr txBox="1"/>
          <p:nvPr/>
        </p:nvSpPr>
        <p:spPr>
          <a:xfrm>
            <a:off x="427056" y="6395824"/>
            <a:ext cx="129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A2F7F20-42EA-4AA3-8F7F-E6BF6B3B92F7}"/>
              </a:ext>
            </a:extLst>
          </p:cNvPr>
          <p:cNvSpPr txBox="1"/>
          <p:nvPr/>
        </p:nvSpPr>
        <p:spPr>
          <a:xfrm>
            <a:off x="2347428" y="6395824"/>
            <a:ext cx="129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22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7E1B455-D588-41B3-8AE3-A6EEB550CCA7}"/>
              </a:ext>
            </a:extLst>
          </p:cNvPr>
          <p:cNvSpPr/>
          <p:nvPr/>
        </p:nvSpPr>
        <p:spPr>
          <a:xfrm>
            <a:off x="2083971" y="5545235"/>
            <a:ext cx="1840583" cy="621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4F0F2FA-EEAE-4B52-B244-D61D917BCDF3}"/>
              </a:ext>
            </a:extLst>
          </p:cNvPr>
          <p:cNvSpPr/>
          <p:nvPr/>
        </p:nvSpPr>
        <p:spPr>
          <a:xfrm>
            <a:off x="4110523" y="5521854"/>
            <a:ext cx="1840583" cy="621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50F2E8D-C61C-46D0-B3C0-B63D9DB6BFAE}"/>
              </a:ext>
            </a:extLst>
          </p:cNvPr>
          <p:cNvSpPr/>
          <p:nvPr/>
        </p:nvSpPr>
        <p:spPr>
          <a:xfrm>
            <a:off x="6161872" y="5521854"/>
            <a:ext cx="1840583" cy="621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1B8F8BB-EBE6-4D31-A08E-F369CC0B1AC3}"/>
              </a:ext>
            </a:extLst>
          </p:cNvPr>
          <p:cNvSpPr/>
          <p:nvPr/>
        </p:nvSpPr>
        <p:spPr>
          <a:xfrm>
            <a:off x="8213221" y="5521853"/>
            <a:ext cx="1840583" cy="621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545CC9F-2CEF-487B-BF92-A9317A0B2A47}"/>
              </a:ext>
            </a:extLst>
          </p:cNvPr>
          <p:cNvSpPr/>
          <p:nvPr/>
        </p:nvSpPr>
        <p:spPr>
          <a:xfrm>
            <a:off x="10264570" y="5545235"/>
            <a:ext cx="1840583" cy="621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3C9296C-1740-4A65-AD50-808D92FF26BA}"/>
              </a:ext>
            </a:extLst>
          </p:cNvPr>
          <p:cNvSpPr txBox="1"/>
          <p:nvPr/>
        </p:nvSpPr>
        <p:spPr>
          <a:xfrm>
            <a:off x="2177051" y="5647831"/>
            <a:ext cx="163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</a:rPr>
              <a:t>EMCh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26487C5-9149-49FC-8838-969CE0683326}"/>
              </a:ext>
            </a:extLst>
          </p:cNvPr>
          <p:cNvSpPr txBox="1"/>
          <p:nvPr/>
        </p:nvSpPr>
        <p:spPr>
          <a:xfrm>
            <a:off x="4213281" y="5646326"/>
            <a:ext cx="163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</a:rPr>
              <a:t>AngioS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C517D78-821A-4672-ACA1-0A8AFB4A23AD}"/>
              </a:ext>
            </a:extLst>
          </p:cNvPr>
          <p:cNvSpPr txBox="1"/>
          <p:nvPr/>
        </p:nvSpPr>
        <p:spPr>
          <a:xfrm>
            <a:off x="6264630" y="5601552"/>
            <a:ext cx="163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SFT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6890FA1-D3AA-4DC9-BA7D-14EBD9D3ABB2}"/>
              </a:ext>
            </a:extLst>
          </p:cNvPr>
          <p:cNvSpPr txBox="1"/>
          <p:nvPr/>
        </p:nvSpPr>
        <p:spPr>
          <a:xfrm>
            <a:off x="8379882" y="5624934"/>
            <a:ext cx="163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ASPS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40DE407-7196-4085-B3A6-6D555108BF39}"/>
              </a:ext>
            </a:extLst>
          </p:cNvPr>
          <p:cNvSpPr txBox="1"/>
          <p:nvPr/>
        </p:nvSpPr>
        <p:spPr>
          <a:xfrm>
            <a:off x="10300254" y="5632399"/>
            <a:ext cx="163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CCS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9C22D89-B2CE-42AC-9EB2-8B8830A07E21}"/>
              </a:ext>
            </a:extLst>
          </p:cNvPr>
          <p:cNvSpPr txBox="1"/>
          <p:nvPr/>
        </p:nvSpPr>
        <p:spPr>
          <a:xfrm>
            <a:off x="4383658" y="6395824"/>
            <a:ext cx="129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23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F2B3DBC-79EA-4B2A-9791-FDFB83FA0C8E}"/>
              </a:ext>
            </a:extLst>
          </p:cNvPr>
          <p:cNvSpPr txBox="1"/>
          <p:nvPr/>
        </p:nvSpPr>
        <p:spPr>
          <a:xfrm>
            <a:off x="6435007" y="6395824"/>
            <a:ext cx="129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24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A0245C8-7BE1-403B-8438-37F638132739}"/>
              </a:ext>
            </a:extLst>
          </p:cNvPr>
          <p:cNvSpPr txBox="1"/>
          <p:nvPr/>
        </p:nvSpPr>
        <p:spPr>
          <a:xfrm>
            <a:off x="8486356" y="6395824"/>
            <a:ext cx="129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18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D2081D9-CA72-476E-854A-EB9A43B2FE82}"/>
              </a:ext>
            </a:extLst>
          </p:cNvPr>
          <p:cNvSpPr txBox="1"/>
          <p:nvPr/>
        </p:nvSpPr>
        <p:spPr>
          <a:xfrm>
            <a:off x="10641010" y="6395824"/>
            <a:ext cx="129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23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13B290B-055A-4A1A-AA69-80C36AD19CB7}"/>
              </a:ext>
            </a:extLst>
          </p:cNvPr>
          <p:cNvSpPr txBox="1"/>
          <p:nvPr/>
        </p:nvSpPr>
        <p:spPr>
          <a:xfrm>
            <a:off x="3657475" y="4859042"/>
            <a:ext cx="520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2060"/>
                </a:solidFill>
              </a:rPr>
              <a:t>SUNITINIB + NIVOLUMAB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90028CE-5B6E-FAC8-5DE8-30BF9D02914B}"/>
              </a:ext>
            </a:extLst>
          </p:cNvPr>
          <p:cNvSpPr txBox="1">
            <a:spLocks/>
          </p:cNvSpPr>
          <p:nvPr/>
        </p:nvSpPr>
        <p:spPr>
          <a:xfrm>
            <a:off x="-47920" y="37006"/>
            <a:ext cx="8355012" cy="708681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NETWORKING IS VITAL IN SARCOMA</a:t>
            </a:r>
          </a:p>
        </p:txBody>
      </p:sp>
      <p:pic>
        <p:nvPicPr>
          <p:cNvPr id="6" name="Imagen 5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47CCC2CB-8867-90DF-DD35-666B3B2B0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148" y="37006"/>
            <a:ext cx="920674" cy="9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88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university college london hospitals logo">
            <a:extLst>
              <a:ext uri="{FF2B5EF4-FFF2-40B4-BE49-F238E27FC236}">
                <a16:creationId xmlns:a16="http://schemas.microsoft.com/office/drawing/2014/main" id="{503769E8-3651-45B8-AB05-87297E458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838" y="1567352"/>
            <a:ext cx="1438220" cy="111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LogoGeis (2)">
            <a:extLst>
              <a:ext uri="{FF2B5EF4-FFF2-40B4-BE49-F238E27FC236}">
                <a16:creationId xmlns:a16="http://schemas.microsoft.com/office/drawing/2014/main" id="{A8EB5B87-EE6A-4AFD-BC53-2CCDD0F8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430" y="1562051"/>
            <a:ext cx="1185333" cy="11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logob">
            <a:extLst>
              <a:ext uri="{FF2B5EF4-FFF2-40B4-BE49-F238E27FC236}">
                <a16:creationId xmlns:a16="http://schemas.microsoft.com/office/drawing/2014/main" id="{A92004EF-9749-4684-932F-A1A62B078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584" y="1562052"/>
            <a:ext cx="977710" cy="11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43878ECA-C4B4-4050-85A2-D1819CB7D222}"/>
              </a:ext>
            </a:extLst>
          </p:cNvPr>
          <p:cNvSpPr/>
          <p:nvPr/>
        </p:nvSpPr>
        <p:spPr>
          <a:xfrm>
            <a:off x="5031289" y="3808346"/>
            <a:ext cx="1917274" cy="52453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IMMUNOSARC 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Phase 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290BB5F8-A438-4CF9-9878-2366080D750C}"/>
              </a:ext>
            </a:extLst>
          </p:cNvPr>
          <p:cNvSpPr/>
          <p:nvPr/>
        </p:nvSpPr>
        <p:spPr>
          <a:xfrm>
            <a:off x="6948563" y="3802477"/>
            <a:ext cx="1917274" cy="5245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Century Gothic" charset="0"/>
                <a:cs typeface="Century Gothic" charset="0"/>
              </a:rPr>
              <a:t>IMMUNOSARC 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Century Gothic" charset="0"/>
                <a:cs typeface="Century Gothic" charset="0"/>
              </a:rPr>
              <a:t>Expansion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Century Gothic" charset="0"/>
                <a:cs typeface="Century Gothic" charset="0"/>
              </a:rPr>
              <a:t>coh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ea typeface="Century Gothic" charset="0"/>
              <a:cs typeface="Century Gothic" charset="0"/>
            </a:endParaRPr>
          </a:p>
        </p:txBody>
      </p:sp>
      <p:sp>
        <p:nvSpPr>
          <p:cNvPr id="46" name="Rounded Rectangle 16">
            <a:extLst>
              <a:ext uri="{FF2B5EF4-FFF2-40B4-BE49-F238E27FC236}">
                <a16:creationId xmlns:a16="http://schemas.microsoft.com/office/drawing/2014/main" id="{9AE18176-14DA-4543-8F0F-CFC7181480F1}"/>
              </a:ext>
            </a:extLst>
          </p:cNvPr>
          <p:cNvSpPr/>
          <p:nvPr/>
        </p:nvSpPr>
        <p:spPr>
          <a:xfrm>
            <a:off x="8865837" y="3795630"/>
            <a:ext cx="1917274" cy="524538"/>
          </a:xfrm>
          <a:prstGeom prst="roundRect">
            <a:avLst/>
          </a:prstGeom>
          <a:solidFill>
            <a:srgbClr val="F04F23"/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bg1"/>
              </a:solidFill>
              <a:latin typeface="+mj-lt"/>
              <a:ea typeface="Century Gothic" charset="0"/>
              <a:cs typeface="Century Gothic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IMMUNOSARC 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New cohorts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bg1"/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47" name="Rounded Rectangle 17">
            <a:extLst>
              <a:ext uri="{FF2B5EF4-FFF2-40B4-BE49-F238E27FC236}">
                <a16:creationId xmlns:a16="http://schemas.microsoft.com/office/drawing/2014/main" id="{8A88AFFF-8141-4F59-A45B-4B71A8231E56}"/>
              </a:ext>
            </a:extLst>
          </p:cNvPr>
          <p:cNvSpPr/>
          <p:nvPr/>
        </p:nvSpPr>
        <p:spPr>
          <a:xfrm>
            <a:off x="3305742" y="3805071"/>
            <a:ext cx="1725547" cy="52453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IMMUNOSARC 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Phase 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48" name="Rounded Rectangle 18">
            <a:extLst>
              <a:ext uri="{FF2B5EF4-FFF2-40B4-BE49-F238E27FC236}">
                <a16:creationId xmlns:a16="http://schemas.microsoft.com/office/drawing/2014/main" id="{75AB5BD7-2CF2-48EA-B877-723A3952420A}"/>
              </a:ext>
            </a:extLst>
          </p:cNvPr>
          <p:cNvSpPr/>
          <p:nvPr/>
        </p:nvSpPr>
        <p:spPr>
          <a:xfrm>
            <a:off x="1465159" y="3804265"/>
            <a:ext cx="1840583" cy="5245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chemeClr val="bg1"/>
              </a:solidFill>
              <a:latin typeface="+mj-lt"/>
              <a:ea typeface="Century Gothic" charset="0"/>
              <a:cs typeface="Century Gothic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rPr>
              <a:t>Rationale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black"/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535D6488-4592-4026-9741-BD661F8CF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455" y="2925533"/>
            <a:ext cx="101048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Calibri" pitchFamily="34" charset="0"/>
                <a:cs typeface="Arial" charset="0"/>
              </a:rPr>
              <a:t>IMMUNOSARC II TRIAL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51FA619B-B8DF-4114-9537-21C338AAF486}"/>
              </a:ext>
            </a:extLst>
          </p:cNvPr>
          <p:cNvSpPr/>
          <p:nvPr/>
        </p:nvSpPr>
        <p:spPr>
          <a:xfrm>
            <a:off x="8719887" y="4616348"/>
            <a:ext cx="2545586" cy="621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C76DFA0-93AD-4ABE-AB10-8213337BC89B}"/>
              </a:ext>
            </a:extLst>
          </p:cNvPr>
          <p:cNvSpPr txBox="1"/>
          <p:nvPr/>
        </p:nvSpPr>
        <p:spPr>
          <a:xfrm>
            <a:off x="9175146" y="4696047"/>
            <a:ext cx="163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UPS &amp; LMS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88B51DD-5457-421B-8ED3-26727B12520F}"/>
              </a:ext>
            </a:extLst>
          </p:cNvPr>
          <p:cNvSpPr txBox="1"/>
          <p:nvPr/>
        </p:nvSpPr>
        <p:spPr>
          <a:xfrm>
            <a:off x="9155213" y="5363512"/>
            <a:ext cx="163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30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B0DB0829-45B7-4321-8F09-DA0C951E9B40}"/>
              </a:ext>
            </a:extLst>
          </p:cNvPr>
          <p:cNvSpPr/>
          <p:nvPr/>
        </p:nvSpPr>
        <p:spPr>
          <a:xfrm>
            <a:off x="8750883" y="5735567"/>
            <a:ext cx="2545586" cy="621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BDE747DE-A85F-4A30-8B73-A6596BF51843}"/>
              </a:ext>
            </a:extLst>
          </p:cNvPr>
          <p:cNvSpPr txBox="1"/>
          <p:nvPr/>
        </p:nvSpPr>
        <p:spPr>
          <a:xfrm>
            <a:off x="9206142" y="5815266"/>
            <a:ext cx="163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OST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2A323E61-7CEC-4D34-8005-56F095A4DB58}"/>
              </a:ext>
            </a:extLst>
          </p:cNvPr>
          <p:cNvSpPr txBox="1"/>
          <p:nvPr/>
        </p:nvSpPr>
        <p:spPr>
          <a:xfrm>
            <a:off x="9186209" y="6482731"/>
            <a:ext cx="163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30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42BE81D6-6AE7-409F-97F7-53099253F5FB}"/>
              </a:ext>
            </a:extLst>
          </p:cNvPr>
          <p:cNvSpPr txBox="1"/>
          <p:nvPr/>
        </p:nvSpPr>
        <p:spPr>
          <a:xfrm>
            <a:off x="147238" y="1089819"/>
            <a:ext cx="10746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How to apply conventional CT designs to rare cancer community?</a:t>
            </a:r>
          </a:p>
          <a:p>
            <a:endParaRPr lang="en-US" sz="2400" dirty="0">
              <a:latin typeface="Abadi" panose="020B06040201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Abadi" panose="020B0604020104020204" pitchFamily="34" charset="0"/>
              </a:rPr>
              <a:t>Complex designs with maximum utilities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59169A-F698-4D66-8CCB-67B2FDDCF247}"/>
              </a:ext>
            </a:extLst>
          </p:cNvPr>
          <p:cNvSpPr txBox="1"/>
          <p:nvPr/>
        </p:nvSpPr>
        <p:spPr>
          <a:xfrm>
            <a:off x="0" y="6046098"/>
            <a:ext cx="5472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b="0" i="0" dirty="0">
                <a:solidFill>
                  <a:srgbClr val="000000"/>
                </a:solidFill>
                <a:effectLst/>
              </a:rPr>
              <a:t>Clinicaltrialsregister.eu </a:t>
            </a:r>
            <a:r>
              <a:rPr lang="es-ES" b="0" i="0" dirty="0" err="1">
                <a:solidFill>
                  <a:srgbClr val="000000"/>
                </a:solidFill>
                <a:effectLst/>
              </a:rPr>
              <a:t>Identifier</a:t>
            </a:r>
            <a:r>
              <a:rPr lang="es-ES" b="0" i="0" dirty="0">
                <a:solidFill>
                  <a:srgbClr val="000000"/>
                </a:solidFill>
                <a:effectLst/>
              </a:rPr>
              <a:t>: </a:t>
            </a:r>
            <a:r>
              <a:rPr lang="es-ES" b="0" i="0" dirty="0">
                <a:solidFill>
                  <a:srgbClr val="222222"/>
                </a:solidFill>
                <a:effectLst/>
              </a:rPr>
              <a:t>2016-004040-10</a:t>
            </a:r>
          </a:p>
          <a:p>
            <a:pPr algn="l"/>
            <a:r>
              <a:rPr lang="es-ES" b="0" i="0" dirty="0">
                <a:solidFill>
                  <a:srgbClr val="000000"/>
                </a:solidFill>
                <a:effectLst/>
              </a:rPr>
              <a:t>ClinicalTrials.gov </a:t>
            </a:r>
            <a:r>
              <a:rPr lang="es-ES" b="0" i="0" dirty="0" err="1">
                <a:solidFill>
                  <a:srgbClr val="000000"/>
                </a:solidFill>
                <a:effectLst/>
              </a:rPr>
              <a:t>Identifier</a:t>
            </a:r>
            <a:r>
              <a:rPr lang="es-ES" b="0" i="0" dirty="0">
                <a:solidFill>
                  <a:srgbClr val="000000"/>
                </a:solidFill>
                <a:effectLst/>
              </a:rPr>
              <a:t>: NCT03277924</a:t>
            </a:r>
            <a:endParaRPr lang="es-ES" b="0" i="0" dirty="0">
              <a:solidFill>
                <a:srgbClr val="222222"/>
              </a:solidFill>
              <a:effectLst/>
            </a:endParaRPr>
          </a:p>
          <a:p>
            <a:endParaRPr lang="es-ES" dirty="0"/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F4EBC8F7-0D39-E477-5074-BA09B57727D6}"/>
              </a:ext>
            </a:extLst>
          </p:cNvPr>
          <p:cNvSpPr txBox="1">
            <a:spLocks/>
          </p:cNvSpPr>
          <p:nvPr/>
        </p:nvSpPr>
        <p:spPr>
          <a:xfrm>
            <a:off x="-47920" y="37006"/>
            <a:ext cx="8355012" cy="708681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NETWORKING IS VITAL IN SARCOMA</a:t>
            </a:r>
          </a:p>
        </p:txBody>
      </p:sp>
      <p:pic>
        <p:nvPicPr>
          <p:cNvPr id="3" name="Imagen 2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29CC28D4-57CE-F29B-8FF6-A43FF6FBD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148" y="37006"/>
            <a:ext cx="920674" cy="9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1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C514699-1CB2-4F9E-B456-AD784F13F80D}"/>
              </a:ext>
            </a:extLst>
          </p:cNvPr>
          <p:cNvSpPr txBox="1"/>
          <p:nvPr/>
        </p:nvSpPr>
        <p:spPr>
          <a:xfrm>
            <a:off x="635430" y="2412152"/>
            <a:ext cx="2402237" cy="923330"/>
          </a:xfrm>
          <a:custGeom>
            <a:avLst/>
            <a:gdLst>
              <a:gd name="connsiteX0" fmla="*/ 0 w 2402237"/>
              <a:gd name="connsiteY0" fmla="*/ 0 h 923330"/>
              <a:gd name="connsiteX1" fmla="*/ 432403 w 2402237"/>
              <a:gd name="connsiteY1" fmla="*/ 0 h 923330"/>
              <a:gd name="connsiteX2" fmla="*/ 936872 w 2402237"/>
              <a:gd name="connsiteY2" fmla="*/ 0 h 923330"/>
              <a:gd name="connsiteX3" fmla="*/ 1441342 w 2402237"/>
              <a:gd name="connsiteY3" fmla="*/ 0 h 923330"/>
              <a:gd name="connsiteX4" fmla="*/ 1921790 w 2402237"/>
              <a:gd name="connsiteY4" fmla="*/ 0 h 923330"/>
              <a:gd name="connsiteX5" fmla="*/ 2402237 w 2402237"/>
              <a:gd name="connsiteY5" fmla="*/ 0 h 923330"/>
              <a:gd name="connsiteX6" fmla="*/ 2402237 w 2402237"/>
              <a:gd name="connsiteY6" fmla="*/ 461665 h 923330"/>
              <a:gd name="connsiteX7" fmla="*/ 2402237 w 2402237"/>
              <a:gd name="connsiteY7" fmla="*/ 923330 h 923330"/>
              <a:gd name="connsiteX8" fmla="*/ 1921790 w 2402237"/>
              <a:gd name="connsiteY8" fmla="*/ 923330 h 923330"/>
              <a:gd name="connsiteX9" fmla="*/ 1441342 w 2402237"/>
              <a:gd name="connsiteY9" fmla="*/ 923330 h 923330"/>
              <a:gd name="connsiteX10" fmla="*/ 1008940 w 2402237"/>
              <a:gd name="connsiteY10" fmla="*/ 923330 h 923330"/>
              <a:gd name="connsiteX11" fmla="*/ 552515 w 2402237"/>
              <a:gd name="connsiteY11" fmla="*/ 923330 h 923330"/>
              <a:gd name="connsiteX12" fmla="*/ 0 w 2402237"/>
              <a:gd name="connsiteY12" fmla="*/ 923330 h 923330"/>
              <a:gd name="connsiteX13" fmla="*/ 0 w 2402237"/>
              <a:gd name="connsiteY13" fmla="*/ 480132 h 923330"/>
              <a:gd name="connsiteX14" fmla="*/ 0 w 2402237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2237" h="923330" extrusionOk="0">
                <a:moveTo>
                  <a:pt x="0" y="0"/>
                </a:moveTo>
                <a:cubicBezTo>
                  <a:pt x="144523" y="-31602"/>
                  <a:pt x="334439" y="47169"/>
                  <a:pt x="432403" y="0"/>
                </a:cubicBezTo>
                <a:cubicBezTo>
                  <a:pt x="530367" y="-47169"/>
                  <a:pt x="832968" y="21724"/>
                  <a:pt x="936872" y="0"/>
                </a:cubicBezTo>
                <a:cubicBezTo>
                  <a:pt x="1040776" y="-21724"/>
                  <a:pt x="1197827" y="48000"/>
                  <a:pt x="1441342" y="0"/>
                </a:cubicBezTo>
                <a:cubicBezTo>
                  <a:pt x="1684857" y="-48000"/>
                  <a:pt x="1823859" y="38777"/>
                  <a:pt x="1921790" y="0"/>
                </a:cubicBezTo>
                <a:cubicBezTo>
                  <a:pt x="2019721" y="-38777"/>
                  <a:pt x="2267398" y="5926"/>
                  <a:pt x="2402237" y="0"/>
                </a:cubicBezTo>
                <a:cubicBezTo>
                  <a:pt x="2405280" y="112069"/>
                  <a:pt x="2359958" y="296692"/>
                  <a:pt x="2402237" y="461665"/>
                </a:cubicBezTo>
                <a:cubicBezTo>
                  <a:pt x="2444516" y="626639"/>
                  <a:pt x="2350026" y="704012"/>
                  <a:pt x="2402237" y="923330"/>
                </a:cubicBezTo>
                <a:cubicBezTo>
                  <a:pt x="2299973" y="956469"/>
                  <a:pt x="2020259" y="892570"/>
                  <a:pt x="1921790" y="923330"/>
                </a:cubicBezTo>
                <a:cubicBezTo>
                  <a:pt x="1823321" y="954090"/>
                  <a:pt x="1566023" y="913344"/>
                  <a:pt x="1441342" y="923330"/>
                </a:cubicBezTo>
                <a:cubicBezTo>
                  <a:pt x="1316661" y="933316"/>
                  <a:pt x="1155495" y="887648"/>
                  <a:pt x="1008940" y="923330"/>
                </a:cubicBezTo>
                <a:cubicBezTo>
                  <a:pt x="862385" y="959012"/>
                  <a:pt x="778259" y="868772"/>
                  <a:pt x="552515" y="923330"/>
                </a:cubicBezTo>
                <a:cubicBezTo>
                  <a:pt x="326772" y="977888"/>
                  <a:pt x="263500" y="905511"/>
                  <a:pt x="0" y="923330"/>
                </a:cubicBezTo>
                <a:cubicBezTo>
                  <a:pt x="-15536" y="794400"/>
                  <a:pt x="33326" y="665402"/>
                  <a:pt x="0" y="480132"/>
                </a:cubicBezTo>
                <a:cubicBezTo>
                  <a:pt x="-33326" y="294862"/>
                  <a:pt x="41895" y="16824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769947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International </a:t>
            </a:r>
            <a:r>
              <a:rPr lang="es-ES" dirty="0" err="1"/>
              <a:t>Collaborative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: &gt; 20 </a:t>
            </a:r>
            <a:r>
              <a:rPr lang="es-ES" dirty="0" err="1"/>
              <a:t>Studies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00BCA5-01A9-4D95-9CE3-E598269DA858}"/>
              </a:ext>
            </a:extLst>
          </p:cNvPr>
          <p:cNvSpPr txBox="1"/>
          <p:nvPr/>
        </p:nvSpPr>
        <p:spPr>
          <a:xfrm>
            <a:off x="3944320" y="1719655"/>
            <a:ext cx="2402237" cy="646331"/>
          </a:xfrm>
          <a:custGeom>
            <a:avLst/>
            <a:gdLst>
              <a:gd name="connsiteX0" fmla="*/ 0 w 2402237"/>
              <a:gd name="connsiteY0" fmla="*/ 0 h 646331"/>
              <a:gd name="connsiteX1" fmla="*/ 432403 w 2402237"/>
              <a:gd name="connsiteY1" fmla="*/ 0 h 646331"/>
              <a:gd name="connsiteX2" fmla="*/ 936872 w 2402237"/>
              <a:gd name="connsiteY2" fmla="*/ 0 h 646331"/>
              <a:gd name="connsiteX3" fmla="*/ 1441342 w 2402237"/>
              <a:gd name="connsiteY3" fmla="*/ 0 h 646331"/>
              <a:gd name="connsiteX4" fmla="*/ 1921790 w 2402237"/>
              <a:gd name="connsiteY4" fmla="*/ 0 h 646331"/>
              <a:gd name="connsiteX5" fmla="*/ 2402237 w 2402237"/>
              <a:gd name="connsiteY5" fmla="*/ 0 h 646331"/>
              <a:gd name="connsiteX6" fmla="*/ 2402237 w 2402237"/>
              <a:gd name="connsiteY6" fmla="*/ 323166 h 646331"/>
              <a:gd name="connsiteX7" fmla="*/ 2402237 w 2402237"/>
              <a:gd name="connsiteY7" fmla="*/ 646331 h 646331"/>
              <a:gd name="connsiteX8" fmla="*/ 1921790 w 2402237"/>
              <a:gd name="connsiteY8" fmla="*/ 646331 h 646331"/>
              <a:gd name="connsiteX9" fmla="*/ 1441342 w 2402237"/>
              <a:gd name="connsiteY9" fmla="*/ 646331 h 646331"/>
              <a:gd name="connsiteX10" fmla="*/ 1008940 w 2402237"/>
              <a:gd name="connsiteY10" fmla="*/ 646331 h 646331"/>
              <a:gd name="connsiteX11" fmla="*/ 552515 w 2402237"/>
              <a:gd name="connsiteY11" fmla="*/ 646331 h 646331"/>
              <a:gd name="connsiteX12" fmla="*/ 0 w 2402237"/>
              <a:gd name="connsiteY12" fmla="*/ 646331 h 646331"/>
              <a:gd name="connsiteX13" fmla="*/ 0 w 2402237"/>
              <a:gd name="connsiteY13" fmla="*/ 336092 h 646331"/>
              <a:gd name="connsiteX14" fmla="*/ 0 w 2402237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2237" h="646331" extrusionOk="0">
                <a:moveTo>
                  <a:pt x="0" y="0"/>
                </a:moveTo>
                <a:cubicBezTo>
                  <a:pt x="144523" y="-31602"/>
                  <a:pt x="334439" y="47169"/>
                  <a:pt x="432403" y="0"/>
                </a:cubicBezTo>
                <a:cubicBezTo>
                  <a:pt x="530367" y="-47169"/>
                  <a:pt x="832968" y="21724"/>
                  <a:pt x="936872" y="0"/>
                </a:cubicBezTo>
                <a:cubicBezTo>
                  <a:pt x="1040776" y="-21724"/>
                  <a:pt x="1197827" y="48000"/>
                  <a:pt x="1441342" y="0"/>
                </a:cubicBezTo>
                <a:cubicBezTo>
                  <a:pt x="1684857" y="-48000"/>
                  <a:pt x="1823859" y="38777"/>
                  <a:pt x="1921790" y="0"/>
                </a:cubicBezTo>
                <a:cubicBezTo>
                  <a:pt x="2019721" y="-38777"/>
                  <a:pt x="2267398" y="5926"/>
                  <a:pt x="2402237" y="0"/>
                </a:cubicBezTo>
                <a:cubicBezTo>
                  <a:pt x="2426082" y="92371"/>
                  <a:pt x="2374856" y="211899"/>
                  <a:pt x="2402237" y="323166"/>
                </a:cubicBezTo>
                <a:cubicBezTo>
                  <a:pt x="2429618" y="434433"/>
                  <a:pt x="2382565" y="561171"/>
                  <a:pt x="2402237" y="646331"/>
                </a:cubicBezTo>
                <a:cubicBezTo>
                  <a:pt x="2299973" y="679470"/>
                  <a:pt x="2020259" y="615571"/>
                  <a:pt x="1921790" y="646331"/>
                </a:cubicBezTo>
                <a:cubicBezTo>
                  <a:pt x="1823321" y="677091"/>
                  <a:pt x="1566023" y="636345"/>
                  <a:pt x="1441342" y="646331"/>
                </a:cubicBezTo>
                <a:cubicBezTo>
                  <a:pt x="1316661" y="656317"/>
                  <a:pt x="1155495" y="610649"/>
                  <a:pt x="1008940" y="646331"/>
                </a:cubicBezTo>
                <a:cubicBezTo>
                  <a:pt x="862385" y="682013"/>
                  <a:pt x="778259" y="591773"/>
                  <a:pt x="552515" y="646331"/>
                </a:cubicBezTo>
                <a:cubicBezTo>
                  <a:pt x="326772" y="700889"/>
                  <a:pt x="263500" y="628512"/>
                  <a:pt x="0" y="646331"/>
                </a:cubicBezTo>
                <a:cubicBezTo>
                  <a:pt x="-35108" y="495239"/>
                  <a:pt x="19122" y="412479"/>
                  <a:pt x="0" y="336092"/>
                </a:cubicBezTo>
                <a:cubicBezTo>
                  <a:pt x="-19122" y="259705"/>
                  <a:pt x="19808" y="8551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769947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Starting</a:t>
            </a:r>
            <a:r>
              <a:rPr lang="es-ES" dirty="0"/>
              <a:t> </a:t>
            </a:r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83 GEIS </a:t>
            </a:r>
            <a:r>
              <a:rPr lang="es-ES" dirty="0" err="1"/>
              <a:t>Study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4A9097-CA79-47B8-893B-1207E0A12662}"/>
              </a:ext>
            </a:extLst>
          </p:cNvPr>
          <p:cNvSpPr txBox="1"/>
          <p:nvPr/>
        </p:nvSpPr>
        <p:spPr>
          <a:xfrm>
            <a:off x="7170548" y="1627322"/>
            <a:ext cx="2402237" cy="1477328"/>
          </a:xfrm>
          <a:custGeom>
            <a:avLst/>
            <a:gdLst>
              <a:gd name="connsiteX0" fmla="*/ 0 w 2402237"/>
              <a:gd name="connsiteY0" fmla="*/ 0 h 1477328"/>
              <a:gd name="connsiteX1" fmla="*/ 432403 w 2402237"/>
              <a:gd name="connsiteY1" fmla="*/ 0 h 1477328"/>
              <a:gd name="connsiteX2" fmla="*/ 936872 w 2402237"/>
              <a:gd name="connsiteY2" fmla="*/ 0 h 1477328"/>
              <a:gd name="connsiteX3" fmla="*/ 1441342 w 2402237"/>
              <a:gd name="connsiteY3" fmla="*/ 0 h 1477328"/>
              <a:gd name="connsiteX4" fmla="*/ 1921790 w 2402237"/>
              <a:gd name="connsiteY4" fmla="*/ 0 h 1477328"/>
              <a:gd name="connsiteX5" fmla="*/ 2402237 w 2402237"/>
              <a:gd name="connsiteY5" fmla="*/ 0 h 1477328"/>
              <a:gd name="connsiteX6" fmla="*/ 2402237 w 2402237"/>
              <a:gd name="connsiteY6" fmla="*/ 492443 h 1477328"/>
              <a:gd name="connsiteX7" fmla="*/ 2402237 w 2402237"/>
              <a:gd name="connsiteY7" fmla="*/ 999659 h 1477328"/>
              <a:gd name="connsiteX8" fmla="*/ 2402237 w 2402237"/>
              <a:gd name="connsiteY8" fmla="*/ 1477328 h 1477328"/>
              <a:gd name="connsiteX9" fmla="*/ 1921790 w 2402237"/>
              <a:gd name="connsiteY9" fmla="*/ 1477328 h 1477328"/>
              <a:gd name="connsiteX10" fmla="*/ 1489387 w 2402237"/>
              <a:gd name="connsiteY10" fmla="*/ 1477328 h 1477328"/>
              <a:gd name="connsiteX11" fmla="*/ 1032962 w 2402237"/>
              <a:gd name="connsiteY11" fmla="*/ 1477328 h 1477328"/>
              <a:gd name="connsiteX12" fmla="*/ 528492 w 2402237"/>
              <a:gd name="connsiteY12" fmla="*/ 1477328 h 1477328"/>
              <a:gd name="connsiteX13" fmla="*/ 0 w 2402237"/>
              <a:gd name="connsiteY13" fmla="*/ 1477328 h 1477328"/>
              <a:gd name="connsiteX14" fmla="*/ 0 w 2402237"/>
              <a:gd name="connsiteY14" fmla="*/ 970112 h 1477328"/>
              <a:gd name="connsiteX15" fmla="*/ 0 w 2402237"/>
              <a:gd name="connsiteY15" fmla="*/ 448123 h 1477328"/>
              <a:gd name="connsiteX16" fmla="*/ 0 w 2402237"/>
              <a:gd name="connsiteY16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2237" h="1477328" extrusionOk="0">
                <a:moveTo>
                  <a:pt x="0" y="0"/>
                </a:moveTo>
                <a:cubicBezTo>
                  <a:pt x="144523" y="-31602"/>
                  <a:pt x="334439" y="47169"/>
                  <a:pt x="432403" y="0"/>
                </a:cubicBezTo>
                <a:cubicBezTo>
                  <a:pt x="530367" y="-47169"/>
                  <a:pt x="832968" y="21724"/>
                  <a:pt x="936872" y="0"/>
                </a:cubicBezTo>
                <a:cubicBezTo>
                  <a:pt x="1040776" y="-21724"/>
                  <a:pt x="1197827" y="48000"/>
                  <a:pt x="1441342" y="0"/>
                </a:cubicBezTo>
                <a:cubicBezTo>
                  <a:pt x="1684857" y="-48000"/>
                  <a:pt x="1823859" y="38777"/>
                  <a:pt x="1921790" y="0"/>
                </a:cubicBezTo>
                <a:cubicBezTo>
                  <a:pt x="2019721" y="-38777"/>
                  <a:pt x="2267398" y="5926"/>
                  <a:pt x="2402237" y="0"/>
                </a:cubicBezTo>
                <a:cubicBezTo>
                  <a:pt x="2451430" y="173341"/>
                  <a:pt x="2365322" y="367398"/>
                  <a:pt x="2402237" y="492443"/>
                </a:cubicBezTo>
                <a:cubicBezTo>
                  <a:pt x="2439152" y="617488"/>
                  <a:pt x="2380439" y="813012"/>
                  <a:pt x="2402237" y="999659"/>
                </a:cubicBezTo>
                <a:cubicBezTo>
                  <a:pt x="2424035" y="1186306"/>
                  <a:pt x="2387187" y="1331657"/>
                  <a:pt x="2402237" y="1477328"/>
                </a:cubicBezTo>
                <a:cubicBezTo>
                  <a:pt x="2167624" y="1484099"/>
                  <a:pt x="2043467" y="1464234"/>
                  <a:pt x="1921790" y="1477328"/>
                </a:cubicBezTo>
                <a:cubicBezTo>
                  <a:pt x="1800113" y="1490422"/>
                  <a:pt x="1641438" y="1450726"/>
                  <a:pt x="1489387" y="1477328"/>
                </a:cubicBezTo>
                <a:cubicBezTo>
                  <a:pt x="1337336" y="1503930"/>
                  <a:pt x="1258706" y="1422770"/>
                  <a:pt x="1032962" y="1477328"/>
                </a:cubicBezTo>
                <a:cubicBezTo>
                  <a:pt x="807219" y="1531886"/>
                  <a:pt x="638360" y="1426583"/>
                  <a:pt x="528492" y="1477328"/>
                </a:cubicBezTo>
                <a:cubicBezTo>
                  <a:pt x="418624" y="1528073"/>
                  <a:pt x="242012" y="1447957"/>
                  <a:pt x="0" y="1477328"/>
                </a:cubicBezTo>
                <a:cubicBezTo>
                  <a:pt x="-52538" y="1348755"/>
                  <a:pt x="27118" y="1134856"/>
                  <a:pt x="0" y="970112"/>
                </a:cubicBezTo>
                <a:cubicBezTo>
                  <a:pt x="-27118" y="805368"/>
                  <a:pt x="41983" y="588586"/>
                  <a:pt x="0" y="448123"/>
                </a:cubicBezTo>
                <a:cubicBezTo>
                  <a:pt x="-41983" y="307660"/>
                  <a:pt x="37507" y="9117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769947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Advocacy</a:t>
            </a:r>
            <a:r>
              <a:rPr lang="es-ES" dirty="0"/>
              <a:t> </a:t>
            </a:r>
            <a:r>
              <a:rPr lang="es-ES" dirty="0" err="1"/>
              <a:t>Groups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Spaen</a:t>
            </a:r>
            <a:r>
              <a:rPr lang="es-ES" dirty="0"/>
              <a:t>, FMPJC, AEAS, GIST </a:t>
            </a:r>
            <a:r>
              <a:rPr lang="es-ES" dirty="0" err="1"/>
              <a:t>Sp</a:t>
            </a:r>
            <a:r>
              <a:rPr lang="es-ES" dirty="0"/>
              <a:t>, VYDA, ASARGA, APSATUR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1266B4D-C24D-495D-AB19-4AAAD0961216}"/>
              </a:ext>
            </a:extLst>
          </p:cNvPr>
          <p:cNvSpPr txBox="1"/>
          <p:nvPr/>
        </p:nvSpPr>
        <p:spPr>
          <a:xfrm>
            <a:off x="464949" y="3984183"/>
            <a:ext cx="2402237" cy="646331"/>
          </a:xfrm>
          <a:custGeom>
            <a:avLst/>
            <a:gdLst>
              <a:gd name="connsiteX0" fmla="*/ 0 w 2402237"/>
              <a:gd name="connsiteY0" fmla="*/ 0 h 646331"/>
              <a:gd name="connsiteX1" fmla="*/ 432403 w 2402237"/>
              <a:gd name="connsiteY1" fmla="*/ 0 h 646331"/>
              <a:gd name="connsiteX2" fmla="*/ 936872 w 2402237"/>
              <a:gd name="connsiteY2" fmla="*/ 0 h 646331"/>
              <a:gd name="connsiteX3" fmla="*/ 1441342 w 2402237"/>
              <a:gd name="connsiteY3" fmla="*/ 0 h 646331"/>
              <a:gd name="connsiteX4" fmla="*/ 1921790 w 2402237"/>
              <a:gd name="connsiteY4" fmla="*/ 0 h 646331"/>
              <a:gd name="connsiteX5" fmla="*/ 2402237 w 2402237"/>
              <a:gd name="connsiteY5" fmla="*/ 0 h 646331"/>
              <a:gd name="connsiteX6" fmla="*/ 2402237 w 2402237"/>
              <a:gd name="connsiteY6" fmla="*/ 323166 h 646331"/>
              <a:gd name="connsiteX7" fmla="*/ 2402237 w 2402237"/>
              <a:gd name="connsiteY7" fmla="*/ 646331 h 646331"/>
              <a:gd name="connsiteX8" fmla="*/ 1921790 w 2402237"/>
              <a:gd name="connsiteY8" fmla="*/ 646331 h 646331"/>
              <a:gd name="connsiteX9" fmla="*/ 1441342 w 2402237"/>
              <a:gd name="connsiteY9" fmla="*/ 646331 h 646331"/>
              <a:gd name="connsiteX10" fmla="*/ 1008940 w 2402237"/>
              <a:gd name="connsiteY10" fmla="*/ 646331 h 646331"/>
              <a:gd name="connsiteX11" fmla="*/ 552515 w 2402237"/>
              <a:gd name="connsiteY11" fmla="*/ 646331 h 646331"/>
              <a:gd name="connsiteX12" fmla="*/ 0 w 2402237"/>
              <a:gd name="connsiteY12" fmla="*/ 646331 h 646331"/>
              <a:gd name="connsiteX13" fmla="*/ 0 w 2402237"/>
              <a:gd name="connsiteY13" fmla="*/ 336092 h 646331"/>
              <a:gd name="connsiteX14" fmla="*/ 0 w 2402237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2237" h="646331" extrusionOk="0">
                <a:moveTo>
                  <a:pt x="0" y="0"/>
                </a:moveTo>
                <a:cubicBezTo>
                  <a:pt x="144523" y="-31602"/>
                  <a:pt x="334439" y="47169"/>
                  <a:pt x="432403" y="0"/>
                </a:cubicBezTo>
                <a:cubicBezTo>
                  <a:pt x="530367" y="-47169"/>
                  <a:pt x="832968" y="21724"/>
                  <a:pt x="936872" y="0"/>
                </a:cubicBezTo>
                <a:cubicBezTo>
                  <a:pt x="1040776" y="-21724"/>
                  <a:pt x="1197827" y="48000"/>
                  <a:pt x="1441342" y="0"/>
                </a:cubicBezTo>
                <a:cubicBezTo>
                  <a:pt x="1684857" y="-48000"/>
                  <a:pt x="1823859" y="38777"/>
                  <a:pt x="1921790" y="0"/>
                </a:cubicBezTo>
                <a:cubicBezTo>
                  <a:pt x="2019721" y="-38777"/>
                  <a:pt x="2267398" y="5926"/>
                  <a:pt x="2402237" y="0"/>
                </a:cubicBezTo>
                <a:cubicBezTo>
                  <a:pt x="2426082" y="92371"/>
                  <a:pt x="2374856" y="211899"/>
                  <a:pt x="2402237" y="323166"/>
                </a:cubicBezTo>
                <a:cubicBezTo>
                  <a:pt x="2429618" y="434433"/>
                  <a:pt x="2382565" y="561171"/>
                  <a:pt x="2402237" y="646331"/>
                </a:cubicBezTo>
                <a:cubicBezTo>
                  <a:pt x="2299973" y="679470"/>
                  <a:pt x="2020259" y="615571"/>
                  <a:pt x="1921790" y="646331"/>
                </a:cubicBezTo>
                <a:cubicBezTo>
                  <a:pt x="1823321" y="677091"/>
                  <a:pt x="1566023" y="636345"/>
                  <a:pt x="1441342" y="646331"/>
                </a:cubicBezTo>
                <a:cubicBezTo>
                  <a:pt x="1316661" y="656317"/>
                  <a:pt x="1155495" y="610649"/>
                  <a:pt x="1008940" y="646331"/>
                </a:cubicBezTo>
                <a:cubicBezTo>
                  <a:pt x="862385" y="682013"/>
                  <a:pt x="778259" y="591773"/>
                  <a:pt x="552515" y="646331"/>
                </a:cubicBezTo>
                <a:cubicBezTo>
                  <a:pt x="326772" y="700889"/>
                  <a:pt x="263500" y="628512"/>
                  <a:pt x="0" y="646331"/>
                </a:cubicBezTo>
                <a:cubicBezTo>
                  <a:pt x="-35108" y="495239"/>
                  <a:pt x="19122" y="412479"/>
                  <a:pt x="0" y="336092"/>
                </a:cubicBezTo>
                <a:cubicBezTo>
                  <a:pt x="-19122" y="259705"/>
                  <a:pt x="19808" y="8551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769947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More </a:t>
            </a:r>
            <a:r>
              <a:rPr lang="es-ES" dirty="0" err="1"/>
              <a:t>than</a:t>
            </a:r>
            <a:r>
              <a:rPr lang="es-ES" dirty="0"/>
              <a:t> 30 Buesa </a:t>
            </a:r>
            <a:r>
              <a:rPr lang="es-ES" dirty="0" err="1"/>
              <a:t>Grants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AFEACCF-0726-4508-BB52-839EB1E8595C}"/>
              </a:ext>
            </a:extLst>
          </p:cNvPr>
          <p:cNvSpPr txBox="1"/>
          <p:nvPr/>
        </p:nvSpPr>
        <p:spPr>
          <a:xfrm>
            <a:off x="2100022" y="5560015"/>
            <a:ext cx="2727702" cy="646331"/>
          </a:xfrm>
          <a:custGeom>
            <a:avLst/>
            <a:gdLst>
              <a:gd name="connsiteX0" fmla="*/ 0 w 2727702"/>
              <a:gd name="connsiteY0" fmla="*/ 0 h 646331"/>
              <a:gd name="connsiteX1" fmla="*/ 490986 w 2727702"/>
              <a:gd name="connsiteY1" fmla="*/ 0 h 646331"/>
              <a:gd name="connsiteX2" fmla="*/ 1063804 w 2727702"/>
              <a:gd name="connsiteY2" fmla="*/ 0 h 646331"/>
              <a:gd name="connsiteX3" fmla="*/ 1636621 w 2727702"/>
              <a:gd name="connsiteY3" fmla="*/ 0 h 646331"/>
              <a:gd name="connsiteX4" fmla="*/ 2182162 w 2727702"/>
              <a:gd name="connsiteY4" fmla="*/ 0 h 646331"/>
              <a:gd name="connsiteX5" fmla="*/ 2727702 w 2727702"/>
              <a:gd name="connsiteY5" fmla="*/ 0 h 646331"/>
              <a:gd name="connsiteX6" fmla="*/ 2727702 w 2727702"/>
              <a:gd name="connsiteY6" fmla="*/ 323166 h 646331"/>
              <a:gd name="connsiteX7" fmla="*/ 2727702 w 2727702"/>
              <a:gd name="connsiteY7" fmla="*/ 646331 h 646331"/>
              <a:gd name="connsiteX8" fmla="*/ 2182162 w 2727702"/>
              <a:gd name="connsiteY8" fmla="*/ 646331 h 646331"/>
              <a:gd name="connsiteX9" fmla="*/ 1636621 w 2727702"/>
              <a:gd name="connsiteY9" fmla="*/ 646331 h 646331"/>
              <a:gd name="connsiteX10" fmla="*/ 1145635 w 2727702"/>
              <a:gd name="connsiteY10" fmla="*/ 646331 h 646331"/>
              <a:gd name="connsiteX11" fmla="*/ 627371 w 2727702"/>
              <a:gd name="connsiteY11" fmla="*/ 646331 h 646331"/>
              <a:gd name="connsiteX12" fmla="*/ 0 w 2727702"/>
              <a:gd name="connsiteY12" fmla="*/ 646331 h 646331"/>
              <a:gd name="connsiteX13" fmla="*/ 0 w 2727702"/>
              <a:gd name="connsiteY13" fmla="*/ 336092 h 646331"/>
              <a:gd name="connsiteX14" fmla="*/ 0 w 2727702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27702" h="646331" extrusionOk="0">
                <a:moveTo>
                  <a:pt x="0" y="0"/>
                </a:moveTo>
                <a:cubicBezTo>
                  <a:pt x="135243" y="-9408"/>
                  <a:pt x="253655" y="38665"/>
                  <a:pt x="490986" y="0"/>
                </a:cubicBezTo>
                <a:cubicBezTo>
                  <a:pt x="728317" y="-38665"/>
                  <a:pt x="785619" y="17968"/>
                  <a:pt x="1063804" y="0"/>
                </a:cubicBezTo>
                <a:cubicBezTo>
                  <a:pt x="1341989" y="-17968"/>
                  <a:pt x="1506472" y="12253"/>
                  <a:pt x="1636621" y="0"/>
                </a:cubicBezTo>
                <a:cubicBezTo>
                  <a:pt x="1766770" y="-12253"/>
                  <a:pt x="2072498" y="15817"/>
                  <a:pt x="2182162" y="0"/>
                </a:cubicBezTo>
                <a:cubicBezTo>
                  <a:pt x="2291826" y="-15817"/>
                  <a:pt x="2462435" y="58300"/>
                  <a:pt x="2727702" y="0"/>
                </a:cubicBezTo>
                <a:cubicBezTo>
                  <a:pt x="2751547" y="92371"/>
                  <a:pt x="2700321" y="211899"/>
                  <a:pt x="2727702" y="323166"/>
                </a:cubicBezTo>
                <a:cubicBezTo>
                  <a:pt x="2755083" y="434433"/>
                  <a:pt x="2708030" y="561171"/>
                  <a:pt x="2727702" y="646331"/>
                </a:cubicBezTo>
                <a:cubicBezTo>
                  <a:pt x="2483519" y="710690"/>
                  <a:pt x="2411263" y="588406"/>
                  <a:pt x="2182162" y="646331"/>
                </a:cubicBezTo>
                <a:cubicBezTo>
                  <a:pt x="1953061" y="704256"/>
                  <a:pt x="1854147" y="627542"/>
                  <a:pt x="1636621" y="646331"/>
                </a:cubicBezTo>
                <a:cubicBezTo>
                  <a:pt x="1419095" y="665120"/>
                  <a:pt x="1255616" y="591909"/>
                  <a:pt x="1145635" y="646331"/>
                </a:cubicBezTo>
                <a:cubicBezTo>
                  <a:pt x="1035654" y="700753"/>
                  <a:pt x="884499" y="624434"/>
                  <a:pt x="627371" y="646331"/>
                </a:cubicBezTo>
                <a:cubicBezTo>
                  <a:pt x="370243" y="668228"/>
                  <a:pt x="271469" y="619032"/>
                  <a:pt x="0" y="646331"/>
                </a:cubicBezTo>
                <a:cubicBezTo>
                  <a:pt x="-35108" y="495239"/>
                  <a:pt x="19122" y="412479"/>
                  <a:pt x="0" y="336092"/>
                </a:cubicBezTo>
                <a:cubicBezTo>
                  <a:pt x="-19122" y="259705"/>
                  <a:pt x="19808" y="8551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769947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More </a:t>
            </a:r>
            <a:r>
              <a:rPr lang="es-ES" dirty="0" err="1"/>
              <a:t>than</a:t>
            </a:r>
            <a:r>
              <a:rPr lang="es-ES" dirty="0"/>
              <a:t> 150 </a:t>
            </a:r>
            <a:r>
              <a:rPr lang="es-ES" dirty="0" err="1"/>
              <a:t>Abstracts</a:t>
            </a:r>
            <a:r>
              <a:rPr lang="es-ES" dirty="0"/>
              <a:t> in International </a:t>
            </a:r>
            <a:r>
              <a:rPr lang="es-ES" dirty="0" err="1"/>
              <a:t>Congresses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72A50F-9CE2-4802-9B05-F1AB5EEF75A2}"/>
              </a:ext>
            </a:extLst>
          </p:cNvPr>
          <p:cNvSpPr txBox="1"/>
          <p:nvPr/>
        </p:nvSpPr>
        <p:spPr>
          <a:xfrm>
            <a:off x="6235485" y="5560015"/>
            <a:ext cx="2727702" cy="646331"/>
          </a:xfrm>
          <a:custGeom>
            <a:avLst/>
            <a:gdLst>
              <a:gd name="connsiteX0" fmla="*/ 0 w 2727702"/>
              <a:gd name="connsiteY0" fmla="*/ 0 h 646331"/>
              <a:gd name="connsiteX1" fmla="*/ 490986 w 2727702"/>
              <a:gd name="connsiteY1" fmla="*/ 0 h 646331"/>
              <a:gd name="connsiteX2" fmla="*/ 1063804 w 2727702"/>
              <a:gd name="connsiteY2" fmla="*/ 0 h 646331"/>
              <a:gd name="connsiteX3" fmla="*/ 1636621 w 2727702"/>
              <a:gd name="connsiteY3" fmla="*/ 0 h 646331"/>
              <a:gd name="connsiteX4" fmla="*/ 2182162 w 2727702"/>
              <a:gd name="connsiteY4" fmla="*/ 0 h 646331"/>
              <a:gd name="connsiteX5" fmla="*/ 2727702 w 2727702"/>
              <a:gd name="connsiteY5" fmla="*/ 0 h 646331"/>
              <a:gd name="connsiteX6" fmla="*/ 2727702 w 2727702"/>
              <a:gd name="connsiteY6" fmla="*/ 323166 h 646331"/>
              <a:gd name="connsiteX7" fmla="*/ 2727702 w 2727702"/>
              <a:gd name="connsiteY7" fmla="*/ 646331 h 646331"/>
              <a:gd name="connsiteX8" fmla="*/ 2182162 w 2727702"/>
              <a:gd name="connsiteY8" fmla="*/ 646331 h 646331"/>
              <a:gd name="connsiteX9" fmla="*/ 1636621 w 2727702"/>
              <a:gd name="connsiteY9" fmla="*/ 646331 h 646331"/>
              <a:gd name="connsiteX10" fmla="*/ 1145635 w 2727702"/>
              <a:gd name="connsiteY10" fmla="*/ 646331 h 646331"/>
              <a:gd name="connsiteX11" fmla="*/ 627371 w 2727702"/>
              <a:gd name="connsiteY11" fmla="*/ 646331 h 646331"/>
              <a:gd name="connsiteX12" fmla="*/ 0 w 2727702"/>
              <a:gd name="connsiteY12" fmla="*/ 646331 h 646331"/>
              <a:gd name="connsiteX13" fmla="*/ 0 w 2727702"/>
              <a:gd name="connsiteY13" fmla="*/ 336092 h 646331"/>
              <a:gd name="connsiteX14" fmla="*/ 0 w 2727702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27702" h="646331" extrusionOk="0">
                <a:moveTo>
                  <a:pt x="0" y="0"/>
                </a:moveTo>
                <a:cubicBezTo>
                  <a:pt x="135243" y="-9408"/>
                  <a:pt x="253655" y="38665"/>
                  <a:pt x="490986" y="0"/>
                </a:cubicBezTo>
                <a:cubicBezTo>
                  <a:pt x="728317" y="-38665"/>
                  <a:pt x="785619" y="17968"/>
                  <a:pt x="1063804" y="0"/>
                </a:cubicBezTo>
                <a:cubicBezTo>
                  <a:pt x="1341989" y="-17968"/>
                  <a:pt x="1506472" y="12253"/>
                  <a:pt x="1636621" y="0"/>
                </a:cubicBezTo>
                <a:cubicBezTo>
                  <a:pt x="1766770" y="-12253"/>
                  <a:pt x="2072498" y="15817"/>
                  <a:pt x="2182162" y="0"/>
                </a:cubicBezTo>
                <a:cubicBezTo>
                  <a:pt x="2291826" y="-15817"/>
                  <a:pt x="2462435" y="58300"/>
                  <a:pt x="2727702" y="0"/>
                </a:cubicBezTo>
                <a:cubicBezTo>
                  <a:pt x="2751547" y="92371"/>
                  <a:pt x="2700321" y="211899"/>
                  <a:pt x="2727702" y="323166"/>
                </a:cubicBezTo>
                <a:cubicBezTo>
                  <a:pt x="2755083" y="434433"/>
                  <a:pt x="2708030" y="561171"/>
                  <a:pt x="2727702" y="646331"/>
                </a:cubicBezTo>
                <a:cubicBezTo>
                  <a:pt x="2483519" y="710690"/>
                  <a:pt x="2411263" y="588406"/>
                  <a:pt x="2182162" y="646331"/>
                </a:cubicBezTo>
                <a:cubicBezTo>
                  <a:pt x="1953061" y="704256"/>
                  <a:pt x="1854147" y="627542"/>
                  <a:pt x="1636621" y="646331"/>
                </a:cubicBezTo>
                <a:cubicBezTo>
                  <a:pt x="1419095" y="665120"/>
                  <a:pt x="1255616" y="591909"/>
                  <a:pt x="1145635" y="646331"/>
                </a:cubicBezTo>
                <a:cubicBezTo>
                  <a:pt x="1035654" y="700753"/>
                  <a:pt x="884499" y="624434"/>
                  <a:pt x="627371" y="646331"/>
                </a:cubicBezTo>
                <a:cubicBezTo>
                  <a:pt x="370243" y="668228"/>
                  <a:pt x="271469" y="619032"/>
                  <a:pt x="0" y="646331"/>
                </a:cubicBezTo>
                <a:cubicBezTo>
                  <a:pt x="-35108" y="495239"/>
                  <a:pt x="19122" y="412479"/>
                  <a:pt x="0" y="336092"/>
                </a:cubicBezTo>
                <a:cubicBezTo>
                  <a:pt x="-19122" y="259705"/>
                  <a:pt x="19808" y="8551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769947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More </a:t>
            </a:r>
            <a:r>
              <a:rPr lang="es-ES" dirty="0" err="1"/>
              <a:t>than</a:t>
            </a:r>
            <a:r>
              <a:rPr lang="es-ES" dirty="0"/>
              <a:t> 100 </a:t>
            </a:r>
            <a:r>
              <a:rPr lang="es-ES" dirty="0" err="1"/>
              <a:t>Scientific</a:t>
            </a:r>
            <a:r>
              <a:rPr lang="es-ES" dirty="0"/>
              <a:t> </a:t>
            </a:r>
            <a:r>
              <a:rPr lang="es-ES" dirty="0" err="1"/>
              <a:t>Papers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74B6750-5DCF-4FB7-8800-F0E9D9C54C3D}"/>
              </a:ext>
            </a:extLst>
          </p:cNvPr>
          <p:cNvSpPr txBox="1"/>
          <p:nvPr/>
        </p:nvSpPr>
        <p:spPr>
          <a:xfrm>
            <a:off x="8999349" y="3430185"/>
            <a:ext cx="2727702" cy="1754326"/>
          </a:xfrm>
          <a:custGeom>
            <a:avLst/>
            <a:gdLst>
              <a:gd name="connsiteX0" fmla="*/ 0 w 2727702"/>
              <a:gd name="connsiteY0" fmla="*/ 0 h 1754326"/>
              <a:gd name="connsiteX1" fmla="*/ 490986 w 2727702"/>
              <a:gd name="connsiteY1" fmla="*/ 0 h 1754326"/>
              <a:gd name="connsiteX2" fmla="*/ 1063804 w 2727702"/>
              <a:gd name="connsiteY2" fmla="*/ 0 h 1754326"/>
              <a:gd name="connsiteX3" fmla="*/ 1636621 w 2727702"/>
              <a:gd name="connsiteY3" fmla="*/ 0 h 1754326"/>
              <a:gd name="connsiteX4" fmla="*/ 2182162 w 2727702"/>
              <a:gd name="connsiteY4" fmla="*/ 0 h 1754326"/>
              <a:gd name="connsiteX5" fmla="*/ 2727702 w 2727702"/>
              <a:gd name="connsiteY5" fmla="*/ 0 h 1754326"/>
              <a:gd name="connsiteX6" fmla="*/ 2727702 w 2727702"/>
              <a:gd name="connsiteY6" fmla="*/ 584775 h 1754326"/>
              <a:gd name="connsiteX7" fmla="*/ 2727702 w 2727702"/>
              <a:gd name="connsiteY7" fmla="*/ 1187094 h 1754326"/>
              <a:gd name="connsiteX8" fmla="*/ 2727702 w 2727702"/>
              <a:gd name="connsiteY8" fmla="*/ 1754326 h 1754326"/>
              <a:gd name="connsiteX9" fmla="*/ 2182162 w 2727702"/>
              <a:gd name="connsiteY9" fmla="*/ 1754326 h 1754326"/>
              <a:gd name="connsiteX10" fmla="*/ 1691175 w 2727702"/>
              <a:gd name="connsiteY10" fmla="*/ 1754326 h 1754326"/>
              <a:gd name="connsiteX11" fmla="*/ 1172912 w 2727702"/>
              <a:gd name="connsiteY11" fmla="*/ 1754326 h 1754326"/>
              <a:gd name="connsiteX12" fmla="*/ 600094 w 2727702"/>
              <a:gd name="connsiteY12" fmla="*/ 1754326 h 1754326"/>
              <a:gd name="connsiteX13" fmla="*/ 0 w 2727702"/>
              <a:gd name="connsiteY13" fmla="*/ 1754326 h 1754326"/>
              <a:gd name="connsiteX14" fmla="*/ 0 w 2727702"/>
              <a:gd name="connsiteY14" fmla="*/ 1152007 h 1754326"/>
              <a:gd name="connsiteX15" fmla="*/ 0 w 2727702"/>
              <a:gd name="connsiteY15" fmla="*/ 532146 h 1754326"/>
              <a:gd name="connsiteX16" fmla="*/ 0 w 2727702"/>
              <a:gd name="connsiteY16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27702" h="1754326" extrusionOk="0">
                <a:moveTo>
                  <a:pt x="0" y="0"/>
                </a:moveTo>
                <a:cubicBezTo>
                  <a:pt x="135243" y="-9408"/>
                  <a:pt x="253655" y="38665"/>
                  <a:pt x="490986" y="0"/>
                </a:cubicBezTo>
                <a:cubicBezTo>
                  <a:pt x="728317" y="-38665"/>
                  <a:pt x="785619" y="17968"/>
                  <a:pt x="1063804" y="0"/>
                </a:cubicBezTo>
                <a:cubicBezTo>
                  <a:pt x="1341989" y="-17968"/>
                  <a:pt x="1506472" y="12253"/>
                  <a:pt x="1636621" y="0"/>
                </a:cubicBezTo>
                <a:cubicBezTo>
                  <a:pt x="1766770" y="-12253"/>
                  <a:pt x="2072498" y="15817"/>
                  <a:pt x="2182162" y="0"/>
                </a:cubicBezTo>
                <a:cubicBezTo>
                  <a:pt x="2291826" y="-15817"/>
                  <a:pt x="2462435" y="58300"/>
                  <a:pt x="2727702" y="0"/>
                </a:cubicBezTo>
                <a:cubicBezTo>
                  <a:pt x="2786756" y="250843"/>
                  <a:pt x="2675223" y="442317"/>
                  <a:pt x="2727702" y="584775"/>
                </a:cubicBezTo>
                <a:cubicBezTo>
                  <a:pt x="2780181" y="727233"/>
                  <a:pt x="2671667" y="974828"/>
                  <a:pt x="2727702" y="1187094"/>
                </a:cubicBezTo>
                <a:cubicBezTo>
                  <a:pt x="2783737" y="1399360"/>
                  <a:pt x="2719933" y="1627714"/>
                  <a:pt x="2727702" y="1754326"/>
                </a:cubicBezTo>
                <a:cubicBezTo>
                  <a:pt x="2501848" y="1784201"/>
                  <a:pt x="2397043" y="1732800"/>
                  <a:pt x="2182162" y="1754326"/>
                </a:cubicBezTo>
                <a:cubicBezTo>
                  <a:pt x="1967281" y="1775852"/>
                  <a:pt x="1805996" y="1707900"/>
                  <a:pt x="1691175" y="1754326"/>
                </a:cubicBezTo>
                <a:cubicBezTo>
                  <a:pt x="1576354" y="1800752"/>
                  <a:pt x="1428598" y="1730864"/>
                  <a:pt x="1172912" y="1754326"/>
                </a:cubicBezTo>
                <a:cubicBezTo>
                  <a:pt x="917226" y="1777788"/>
                  <a:pt x="837870" y="1689404"/>
                  <a:pt x="600094" y="1754326"/>
                </a:cubicBezTo>
                <a:cubicBezTo>
                  <a:pt x="362318" y="1819248"/>
                  <a:pt x="134814" y="1713244"/>
                  <a:pt x="0" y="1754326"/>
                </a:cubicBezTo>
                <a:cubicBezTo>
                  <a:pt x="-48734" y="1575331"/>
                  <a:pt x="53747" y="1286073"/>
                  <a:pt x="0" y="1152007"/>
                </a:cubicBezTo>
                <a:cubicBezTo>
                  <a:pt x="-53747" y="1017941"/>
                  <a:pt x="68907" y="703625"/>
                  <a:pt x="0" y="532146"/>
                </a:cubicBezTo>
                <a:cubicBezTo>
                  <a:pt x="-68907" y="360667"/>
                  <a:pt x="54501" y="25876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769947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Collaborations</a:t>
            </a:r>
            <a:endParaRPr lang="es-ES" dirty="0"/>
          </a:p>
          <a:p>
            <a:endParaRPr lang="es-ES" dirty="0"/>
          </a:p>
          <a:p>
            <a:r>
              <a:rPr lang="es-ES" dirty="0"/>
              <a:t>ISG, FSG, GSG, BSG, SSG, </a:t>
            </a:r>
            <a:r>
              <a:rPr lang="es-ES" dirty="0" err="1"/>
              <a:t>Netherlands</a:t>
            </a:r>
            <a:r>
              <a:rPr lang="es-ES" dirty="0"/>
              <a:t>, USA, </a:t>
            </a:r>
            <a:r>
              <a:rPr lang="es-ES" dirty="0" err="1"/>
              <a:t>Taiwan</a:t>
            </a:r>
            <a:r>
              <a:rPr lang="es-ES" dirty="0"/>
              <a:t>, EORTC, EE12 </a:t>
            </a:r>
            <a:r>
              <a:rPr lang="es-ES" dirty="0" err="1"/>
              <a:t>Consortium</a:t>
            </a:r>
            <a:r>
              <a:rPr lang="es-ES" dirty="0"/>
              <a:t>, WSN, </a:t>
            </a:r>
          </a:p>
        </p:txBody>
      </p:sp>
      <p:pic>
        <p:nvPicPr>
          <p:cNvPr id="11" name="Picture 3" descr="LogoGeis (2)">
            <a:extLst>
              <a:ext uri="{FF2B5EF4-FFF2-40B4-BE49-F238E27FC236}">
                <a16:creationId xmlns:a16="http://schemas.microsoft.com/office/drawing/2014/main" id="{49B88EC1-8842-4570-BB24-7D8F10ED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11" y="3496713"/>
            <a:ext cx="1185333" cy="11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A667D86-C7EC-4A8D-B38E-B860527FEA50}"/>
              </a:ext>
            </a:extLst>
          </p:cNvPr>
          <p:cNvCxnSpPr/>
          <p:nvPr/>
        </p:nvCxnSpPr>
        <p:spPr>
          <a:xfrm>
            <a:off x="3192652" y="2950852"/>
            <a:ext cx="1456840" cy="6393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1FB6D040-F008-40C3-AD6D-D1FE530DBFB6}"/>
              </a:ext>
            </a:extLst>
          </p:cNvPr>
          <p:cNvCxnSpPr>
            <a:cxnSpLocks/>
          </p:cNvCxnSpPr>
          <p:nvPr/>
        </p:nvCxnSpPr>
        <p:spPr>
          <a:xfrm flipV="1">
            <a:off x="3037667" y="4282651"/>
            <a:ext cx="1906291" cy="461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A30995D7-A8DD-4656-80B0-BFE7DA56AA93}"/>
              </a:ext>
            </a:extLst>
          </p:cNvPr>
          <p:cNvCxnSpPr>
            <a:cxnSpLocks/>
          </p:cNvCxnSpPr>
          <p:nvPr/>
        </p:nvCxnSpPr>
        <p:spPr>
          <a:xfrm>
            <a:off x="5145438" y="2561464"/>
            <a:ext cx="328045" cy="7740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A32333D1-6F5C-4A5A-B649-9594966F13A3}"/>
              </a:ext>
            </a:extLst>
          </p:cNvPr>
          <p:cNvCxnSpPr>
            <a:cxnSpLocks/>
          </p:cNvCxnSpPr>
          <p:nvPr/>
        </p:nvCxnSpPr>
        <p:spPr>
          <a:xfrm flipH="1">
            <a:off x="6302644" y="3270503"/>
            <a:ext cx="1880461" cy="4828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D9D090AC-C075-4329-89F3-4919D47D5EA8}"/>
              </a:ext>
            </a:extLst>
          </p:cNvPr>
          <p:cNvCxnSpPr>
            <a:cxnSpLocks/>
          </p:cNvCxnSpPr>
          <p:nvPr/>
        </p:nvCxnSpPr>
        <p:spPr>
          <a:xfrm>
            <a:off x="6346557" y="4200489"/>
            <a:ext cx="2453898" cy="916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8A380E7C-1F47-41EE-AD3D-835199EE8D9C}"/>
              </a:ext>
            </a:extLst>
          </p:cNvPr>
          <p:cNvCxnSpPr/>
          <p:nvPr/>
        </p:nvCxnSpPr>
        <p:spPr>
          <a:xfrm>
            <a:off x="6235485" y="4745234"/>
            <a:ext cx="1456840" cy="6393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D164FB8-A32C-4170-B39C-93AA19A21C9D}"/>
              </a:ext>
            </a:extLst>
          </p:cNvPr>
          <p:cNvCxnSpPr>
            <a:cxnSpLocks/>
          </p:cNvCxnSpPr>
          <p:nvPr/>
        </p:nvCxnSpPr>
        <p:spPr>
          <a:xfrm flipV="1">
            <a:off x="3463873" y="4720881"/>
            <a:ext cx="1943745" cy="6636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3">
            <a:extLst>
              <a:ext uri="{FF2B5EF4-FFF2-40B4-BE49-F238E27FC236}">
                <a16:creationId xmlns:a16="http://schemas.microsoft.com/office/drawing/2014/main" id="{1A23FCD7-2057-1407-C16E-8556E6C15B61}"/>
              </a:ext>
            </a:extLst>
          </p:cNvPr>
          <p:cNvSpPr txBox="1">
            <a:spLocks/>
          </p:cNvSpPr>
          <p:nvPr/>
        </p:nvSpPr>
        <p:spPr>
          <a:xfrm>
            <a:off x="312307" y="-25831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>
                <a:latin typeface="Didot" panose="02000503000000020003" pitchFamily="2" charset="-79"/>
                <a:cs typeface="Didot" panose="02000503000000020003" pitchFamily="2" charset="-79"/>
              </a:rPr>
              <a:t>NETWORKING IS VITAL IN SARCOMA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15" name="Imagen 14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6FB0DC2B-3780-1783-DC49-1D52D155A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746" y="122088"/>
            <a:ext cx="1064217" cy="106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84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113657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EMPHASIZING MDT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-37960"/>
            <a:ext cx="1363752" cy="1363752"/>
          </a:xfrm>
          <a:prstGeom prst="rect">
            <a:avLst/>
          </a:prstGeom>
        </p:spPr>
      </p:pic>
      <p:pic>
        <p:nvPicPr>
          <p:cNvPr id="5" name="Picture 2" descr="See Explanation.  Clicking on the picture will download&#10; the highest resolution version available.">
            <a:hlinkClick r:id="rId3"/>
            <a:extLst>
              <a:ext uri="{FF2B5EF4-FFF2-40B4-BE49-F238E27FC236}">
                <a16:creationId xmlns:a16="http://schemas.microsoft.com/office/drawing/2014/main" id="{135AF070-2ADD-51B8-2730-D73A3848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27" y="1657169"/>
            <a:ext cx="7662036" cy="51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6 CuadroTexto">
            <a:extLst>
              <a:ext uri="{FF2B5EF4-FFF2-40B4-BE49-F238E27FC236}">
                <a16:creationId xmlns:a16="http://schemas.microsoft.com/office/drawing/2014/main" id="{ED5347BB-B038-0B18-2C6C-C2B4516627C0}"/>
              </a:ext>
            </a:extLst>
          </p:cNvPr>
          <p:cNvSpPr txBox="1"/>
          <p:nvPr/>
        </p:nvSpPr>
        <p:spPr>
          <a:xfrm>
            <a:off x="1626380" y="2449257"/>
            <a:ext cx="1845667" cy="461665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Calibri" pitchFamily="34" charset="0"/>
                <a:cs typeface="Calibri" pitchFamily="34" charset="0"/>
              </a:rPr>
              <a:t>Phisics</a:t>
            </a:r>
            <a:endParaRPr lang="es-E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9 CuadroTexto">
            <a:extLst>
              <a:ext uri="{FF2B5EF4-FFF2-40B4-BE49-F238E27FC236}">
                <a16:creationId xmlns:a16="http://schemas.microsoft.com/office/drawing/2014/main" id="{3ED6AFE2-D9C1-82F2-0C08-FF4080F33C17}"/>
              </a:ext>
            </a:extLst>
          </p:cNvPr>
          <p:cNvSpPr txBox="1"/>
          <p:nvPr/>
        </p:nvSpPr>
        <p:spPr>
          <a:xfrm>
            <a:off x="8786795" y="2449256"/>
            <a:ext cx="1845667" cy="461665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Calibri" pitchFamily="34" charset="0"/>
                <a:cs typeface="Calibri" pitchFamily="34" charset="0"/>
              </a:rPr>
              <a:t>Engineering</a:t>
            </a:r>
            <a:endParaRPr lang="es-E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10 CuadroTexto">
            <a:extLst>
              <a:ext uri="{FF2B5EF4-FFF2-40B4-BE49-F238E27FC236}">
                <a16:creationId xmlns:a16="http://schemas.microsoft.com/office/drawing/2014/main" id="{7011FC7F-D2A1-A3D4-060D-7F1C82F422B3}"/>
              </a:ext>
            </a:extLst>
          </p:cNvPr>
          <p:cNvSpPr txBox="1"/>
          <p:nvPr/>
        </p:nvSpPr>
        <p:spPr>
          <a:xfrm>
            <a:off x="1671847" y="4867912"/>
            <a:ext cx="2232248" cy="830997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Calibri" pitchFamily="34" charset="0"/>
                <a:cs typeface="Calibri" pitchFamily="34" charset="0"/>
              </a:rPr>
              <a:t>Observational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Astronomy</a:t>
            </a:r>
            <a:endParaRPr lang="es-E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11 CuadroTexto">
            <a:extLst>
              <a:ext uri="{FF2B5EF4-FFF2-40B4-BE49-F238E27FC236}">
                <a16:creationId xmlns:a16="http://schemas.microsoft.com/office/drawing/2014/main" id="{93BBF2D2-E6D0-4D20-875D-05E319DCB2FD}"/>
              </a:ext>
            </a:extLst>
          </p:cNvPr>
          <p:cNvSpPr txBox="1"/>
          <p:nvPr/>
        </p:nvSpPr>
        <p:spPr>
          <a:xfrm>
            <a:off x="8222560" y="4642596"/>
            <a:ext cx="2232248" cy="830997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Calibri" pitchFamily="34" charset="0"/>
                <a:cs typeface="Calibri" pitchFamily="34" charset="0"/>
              </a:rPr>
              <a:t>Analytical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Astronomy</a:t>
            </a:r>
            <a:endParaRPr lang="es-E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12 CuadroTexto">
            <a:extLst>
              <a:ext uri="{FF2B5EF4-FFF2-40B4-BE49-F238E27FC236}">
                <a16:creationId xmlns:a16="http://schemas.microsoft.com/office/drawing/2014/main" id="{D3CD6B64-9CA0-BF96-3791-189FD1086A13}"/>
              </a:ext>
            </a:extLst>
          </p:cNvPr>
          <p:cNvSpPr txBox="1"/>
          <p:nvPr/>
        </p:nvSpPr>
        <p:spPr>
          <a:xfrm>
            <a:off x="5128231" y="6078431"/>
            <a:ext cx="1845667" cy="461665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Calibri" pitchFamily="34" charset="0"/>
                <a:cs typeface="Calibri" pitchFamily="34" charset="0"/>
              </a:rPr>
              <a:t>Geology</a:t>
            </a:r>
            <a:endParaRPr lang="es-E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26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INTRODUCTION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2347598"/>
            <a:ext cx="9792208" cy="3407862"/>
          </a:xfrm>
        </p:spPr>
        <p:txBody>
          <a:bodyPr>
            <a:normAutofit lnSpcReduction="10000"/>
          </a:bodyPr>
          <a:lstStyle/>
          <a:p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Checking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WP,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Deliverables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and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Objectives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Networking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is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vital in sarcoma</a:t>
            </a:r>
          </a:p>
          <a:p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Emphasizing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MDT</a:t>
            </a:r>
          </a:p>
          <a:p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Quo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Vadis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SELNET?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55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73" y="206009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EMPHASIZING MDT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999" y="54392"/>
            <a:ext cx="1363752" cy="1363752"/>
          </a:xfrm>
          <a:prstGeom prst="rect">
            <a:avLst/>
          </a:prstGeom>
        </p:spPr>
      </p:pic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9376DD01-FA5F-34F3-C97C-E70ACFAFF92E}"/>
              </a:ext>
            </a:extLst>
          </p:cNvPr>
          <p:cNvSpPr/>
          <p:nvPr/>
        </p:nvSpPr>
        <p:spPr>
          <a:xfrm>
            <a:off x="312307" y="2045777"/>
            <a:ext cx="5625885" cy="413804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Diagrama de flujo: conector 2">
            <a:extLst>
              <a:ext uri="{FF2B5EF4-FFF2-40B4-BE49-F238E27FC236}">
                <a16:creationId xmlns:a16="http://schemas.microsoft.com/office/drawing/2014/main" id="{A1664919-A8DB-DC5F-49DF-34CF9573B290}"/>
              </a:ext>
            </a:extLst>
          </p:cNvPr>
          <p:cNvSpPr/>
          <p:nvPr/>
        </p:nvSpPr>
        <p:spPr>
          <a:xfrm>
            <a:off x="1358444" y="2495228"/>
            <a:ext cx="3533613" cy="289818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D9E782F6-4079-CCDF-5485-FC6F919B02BC}"/>
              </a:ext>
            </a:extLst>
          </p:cNvPr>
          <p:cNvSpPr/>
          <p:nvPr/>
        </p:nvSpPr>
        <p:spPr>
          <a:xfrm>
            <a:off x="2334837" y="3285641"/>
            <a:ext cx="1534332" cy="121213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LOCAL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DF7C754-BEB3-6E73-09F6-1003A2708D52}"/>
              </a:ext>
            </a:extLst>
          </p:cNvPr>
          <p:cNvSpPr txBox="1"/>
          <p:nvPr/>
        </p:nvSpPr>
        <p:spPr>
          <a:xfrm>
            <a:off x="2679435" y="4593394"/>
            <a:ext cx="153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NATIONAL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25CC80A-8B5A-43F7-4C71-4399ADC58F0F}"/>
              </a:ext>
            </a:extLst>
          </p:cNvPr>
          <p:cNvSpPr txBox="1"/>
          <p:nvPr/>
        </p:nvSpPr>
        <p:spPr>
          <a:xfrm>
            <a:off x="2381333" y="5549764"/>
            <a:ext cx="183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INTERNATIONAL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1AAD1600-5CF8-2B19-FDBA-580EEF50E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450" y="1091077"/>
            <a:ext cx="6096001" cy="2132572"/>
          </a:xfrm>
          <a:prstGeom prst="rect">
            <a:avLst/>
          </a:prstGeom>
        </p:spPr>
      </p:pic>
      <p:sp>
        <p:nvSpPr>
          <p:cNvPr id="41" name="Diagrama de flujo: proceso 40">
            <a:extLst>
              <a:ext uri="{FF2B5EF4-FFF2-40B4-BE49-F238E27FC236}">
                <a16:creationId xmlns:a16="http://schemas.microsoft.com/office/drawing/2014/main" id="{9248E55B-F5AE-5A18-318E-C380F75035FB}"/>
              </a:ext>
            </a:extLst>
          </p:cNvPr>
          <p:cNvSpPr/>
          <p:nvPr/>
        </p:nvSpPr>
        <p:spPr>
          <a:xfrm>
            <a:off x="9960136" y="3336958"/>
            <a:ext cx="2231864" cy="33929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Diagrama de flujo: proceso 39">
            <a:extLst>
              <a:ext uri="{FF2B5EF4-FFF2-40B4-BE49-F238E27FC236}">
                <a16:creationId xmlns:a16="http://schemas.microsoft.com/office/drawing/2014/main" id="{5550F0A4-E8AA-751E-7FEF-7A7401CC5FAD}"/>
              </a:ext>
            </a:extLst>
          </p:cNvPr>
          <p:cNvSpPr/>
          <p:nvPr/>
        </p:nvSpPr>
        <p:spPr>
          <a:xfrm>
            <a:off x="6454933" y="3350903"/>
            <a:ext cx="1898653" cy="33929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8B458F08-8AFB-BE38-76EB-B7BF1EAB5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933" y="3350903"/>
            <a:ext cx="5737067" cy="33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2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73" y="206009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EMPHASIZING MDT: GBSARC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999" y="54392"/>
            <a:ext cx="1363752" cy="1363752"/>
          </a:xfrm>
          <a:prstGeom prst="rect">
            <a:avLst/>
          </a:prstGeom>
        </p:spPr>
      </p:pic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9376DD01-FA5F-34F3-C97C-E70ACFAFF92E}"/>
              </a:ext>
            </a:extLst>
          </p:cNvPr>
          <p:cNvSpPr/>
          <p:nvPr/>
        </p:nvSpPr>
        <p:spPr>
          <a:xfrm>
            <a:off x="312307" y="2045777"/>
            <a:ext cx="5625885" cy="413804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Diagrama de flujo: conector 2">
            <a:extLst>
              <a:ext uri="{FF2B5EF4-FFF2-40B4-BE49-F238E27FC236}">
                <a16:creationId xmlns:a16="http://schemas.microsoft.com/office/drawing/2014/main" id="{A1664919-A8DB-DC5F-49DF-34CF9573B290}"/>
              </a:ext>
            </a:extLst>
          </p:cNvPr>
          <p:cNvSpPr/>
          <p:nvPr/>
        </p:nvSpPr>
        <p:spPr>
          <a:xfrm>
            <a:off x="1358444" y="2495228"/>
            <a:ext cx="3533613" cy="289818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D9E782F6-4079-CCDF-5485-FC6F919B02BC}"/>
              </a:ext>
            </a:extLst>
          </p:cNvPr>
          <p:cNvSpPr/>
          <p:nvPr/>
        </p:nvSpPr>
        <p:spPr>
          <a:xfrm>
            <a:off x="2334837" y="3285641"/>
            <a:ext cx="1534332" cy="121213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LOCAL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DF7C754-BEB3-6E73-09F6-1003A2708D52}"/>
              </a:ext>
            </a:extLst>
          </p:cNvPr>
          <p:cNvSpPr txBox="1"/>
          <p:nvPr/>
        </p:nvSpPr>
        <p:spPr>
          <a:xfrm>
            <a:off x="2679435" y="4593394"/>
            <a:ext cx="153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NATIONAL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25CC80A-8B5A-43F7-4C71-4399ADC58F0F}"/>
              </a:ext>
            </a:extLst>
          </p:cNvPr>
          <p:cNvSpPr txBox="1"/>
          <p:nvPr/>
        </p:nvSpPr>
        <p:spPr>
          <a:xfrm>
            <a:off x="2381333" y="5549764"/>
            <a:ext cx="183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INTERNATIONAL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F6348E-4554-1F04-7ED9-F5B67BEF327A}"/>
              </a:ext>
            </a:extLst>
          </p:cNvPr>
          <p:cNvSpPr txBox="1"/>
          <p:nvPr/>
        </p:nvSpPr>
        <p:spPr>
          <a:xfrm>
            <a:off x="6555783" y="2495228"/>
            <a:ext cx="532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NATIONAL COOPERATIVE GROUPS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B588B2-D86E-EF19-1C38-131FFC78867B}"/>
              </a:ext>
            </a:extLst>
          </p:cNvPr>
          <p:cNvSpPr txBox="1"/>
          <p:nvPr/>
        </p:nvSpPr>
        <p:spPr>
          <a:xfrm>
            <a:off x="6912244" y="3429000"/>
            <a:ext cx="2464231" cy="369332"/>
          </a:xfrm>
          <a:custGeom>
            <a:avLst/>
            <a:gdLst>
              <a:gd name="connsiteX0" fmla="*/ 0 w 2464231"/>
              <a:gd name="connsiteY0" fmla="*/ 0 h 369332"/>
              <a:gd name="connsiteX1" fmla="*/ 418919 w 2464231"/>
              <a:gd name="connsiteY1" fmla="*/ 0 h 369332"/>
              <a:gd name="connsiteX2" fmla="*/ 862481 w 2464231"/>
              <a:gd name="connsiteY2" fmla="*/ 0 h 369332"/>
              <a:gd name="connsiteX3" fmla="*/ 1404612 w 2464231"/>
              <a:gd name="connsiteY3" fmla="*/ 0 h 369332"/>
              <a:gd name="connsiteX4" fmla="*/ 1946742 w 2464231"/>
              <a:gd name="connsiteY4" fmla="*/ 0 h 369332"/>
              <a:gd name="connsiteX5" fmla="*/ 2464231 w 2464231"/>
              <a:gd name="connsiteY5" fmla="*/ 0 h 369332"/>
              <a:gd name="connsiteX6" fmla="*/ 2464231 w 2464231"/>
              <a:gd name="connsiteY6" fmla="*/ 369332 h 369332"/>
              <a:gd name="connsiteX7" fmla="*/ 1971385 w 2464231"/>
              <a:gd name="connsiteY7" fmla="*/ 369332 h 369332"/>
              <a:gd name="connsiteX8" fmla="*/ 1552466 w 2464231"/>
              <a:gd name="connsiteY8" fmla="*/ 369332 h 369332"/>
              <a:gd name="connsiteX9" fmla="*/ 1059619 w 2464231"/>
              <a:gd name="connsiteY9" fmla="*/ 369332 h 369332"/>
              <a:gd name="connsiteX10" fmla="*/ 616058 w 2464231"/>
              <a:gd name="connsiteY10" fmla="*/ 369332 h 369332"/>
              <a:gd name="connsiteX11" fmla="*/ 0 w 2464231"/>
              <a:gd name="connsiteY11" fmla="*/ 369332 h 369332"/>
              <a:gd name="connsiteX12" fmla="*/ 0 w 2464231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4231" h="369332" extrusionOk="0">
                <a:moveTo>
                  <a:pt x="0" y="0"/>
                </a:moveTo>
                <a:cubicBezTo>
                  <a:pt x="139591" y="-46920"/>
                  <a:pt x="289226" y="3102"/>
                  <a:pt x="418919" y="0"/>
                </a:cubicBezTo>
                <a:cubicBezTo>
                  <a:pt x="548612" y="-3102"/>
                  <a:pt x="740675" y="2702"/>
                  <a:pt x="862481" y="0"/>
                </a:cubicBezTo>
                <a:cubicBezTo>
                  <a:pt x="984287" y="-2702"/>
                  <a:pt x="1160266" y="40968"/>
                  <a:pt x="1404612" y="0"/>
                </a:cubicBezTo>
                <a:cubicBezTo>
                  <a:pt x="1648958" y="-40968"/>
                  <a:pt x="1731658" y="40866"/>
                  <a:pt x="1946742" y="0"/>
                </a:cubicBezTo>
                <a:cubicBezTo>
                  <a:pt x="2161826" y="-40866"/>
                  <a:pt x="2205840" y="31461"/>
                  <a:pt x="2464231" y="0"/>
                </a:cubicBezTo>
                <a:cubicBezTo>
                  <a:pt x="2488327" y="119054"/>
                  <a:pt x="2452418" y="279958"/>
                  <a:pt x="2464231" y="369332"/>
                </a:cubicBezTo>
                <a:cubicBezTo>
                  <a:pt x="2318899" y="410993"/>
                  <a:pt x="2120706" y="314328"/>
                  <a:pt x="1971385" y="369332"/>
                </a:cubicBezTo>
                <a:cubicBezTo>
                  <a:pt x="1822064" y="424336"/>
                  <a:pt x="1711178" y="329172"/>
                  <a:pt x="1552466" y="369332"/>
                </a:cubicBezTo>
                <a:cubicBezTo>
                  <a:pt x="1393754" y="409492"/>
                  <a:pt x="1175841" y="332807"/>
                  <a:pt x="1059619" y="369332"/>
                </a:cubicBezTo>
                <a:cubicBezTo>
                  <a:pt x="943397" y="405857"/>
                  <a:pt x="733133" y="339621"/>
                  <a:pt x="616058" y="369332"/>
                </a:cubicBezTo>
                <a:cubicBezTo>
                  <a:pt x="498983" y="399043"/>
                  <a:pt x="133787" y="300809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TEACHING PROGAMS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B6FC0A-F6DE-6704-FC0F-04254FFAA508}"/>
              </a:ext>
            </a:extLst>
          </p:cNvPr>
          <p:cNvSpPr txBox="1"/>
          <p:nvPr/>
        </p:nvSpPr>
        <p:spPr>
          <a:xfrm>
            <a:off x="6388124" y="4208022"/>
            <a:ext cx="2629067" cy="369332"/>
          </a:xfrm>
          <a:custGeom>
            <a:avLst/>
            <a:gdLst>
              <a:gd name="connsiteX0" fmla="*/ 0 w 2629067"/>
              <a:gd name="connsiteY0" fmla="*/ 0 h 369332"/>
              <a:gd name="connsiteX1" fmla="*/ 446941 w 2629067"/>
              <a:gd name="connsiteY1" fmla="*/ 0 h 369332"/>
              <a:gd name="connsiteX2" fmla="*/ 920173 w 2629067"/>
              <a:gd name="connsiteY2" fmla="*/ 0 h 369332"/>
              <a:gd name="connsiteX3" fmla="*/ 1498568 w 2629067"/>
              <a:gd name="connsiteY3" fmla="*/ 0 h 369332"/>
              <a:gd name="connsiteX4" fmla="*/ 2076963 w 2629067"/>
              <a:gd name="connsiteY4" fmla="*/ 0 h 369332"/>
              <a:gd name="connsiteX5" fmla="*/ 2629067 w 2629067"/>
              <a:gd name="connsiteY5" fmla="*/ 0 h 369332"/>
              <a:gd name="connsiteX6" fmla="*/ 2629067 w 2629067"/>
              <a:gd name="connsiteY6" fmla="*/ 369332 h 369332"/>
              <a:gd name="connsiteX7" fmla="*/ 2103254 w 2629067"/>
              <a:gd name="connsiteY7" fmla="*/ 369332 h 369332"/>
              <a:gd name="connsiteX8" fmla="*/ 1656312 w 2629067"/>
              <a:gd name="connsiteY8" fmla="*/ 369332 h 369332"/>
              <a:gd name="connsiteX9" fmla="*/ 1130499 w 2629067"/>
              <a:gd name="connsiteY9" fmla="*/ 369332 h 369332"/>
              <a:gd name="connsiteX10" fmla="*/ 657267 w 2629067"/>
              <a:gd name="connsiteY10" fmla="*/ 369332 h 369332"/>
              <a:gd name="connsiteX11" fmla="*/ 0 w 2629067"/>
              <a:gd name="connsiteY11" fmla="*/ 369332 h 369332"/>
              <a:gd name="connsiteX12" fmla="*/ 0 w 2629067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9067" h="369332" extrusionOk="0">
                <a:moveTo>
                  <a:pt x="0" y="0"/>
                </a:moveTo>
                <a:cubicBezTo>
                  <a:pt x="221272" y="-37399"/>
                  <a:pt x="269757" y="48483"/>
                  <a:pt x="446941" y="0"/>
                </a:cubicBezTo>
                <a:cubicBezTo>
                  <a:pt x="624125" y="-48483"/>
                  <a:pt x="796677" y="41685"/>
                  <a:pt x="920173" y="0"/>
                </a:cubicBezTo>
                <a:cubicBezTo>
                  <a:pt x="1043669" y="-41685"/>
                  <a:pt x="1224664" y="1856"/>
                  <a:pt x="1498568" y="0"/>
                </a:cubicBezTo>
                <a:cubicBezTo>
                  <a:pt x="1772473" y="-1856"/>
                  <a:pt x="1942871" y="61274"/>
                  <a:pt x="2076963" y="0"/>
                </a:cubicBezTo>
                <a:cubicBezTo>
                  <a:pt x="2211056" y="-61274"/>
                  <a:pt x="2399137" y="10747"/>
                  <a:pt x="2629067" y="0"/>
                </a:cubicBezTo>
                <a:cubicBezTo>
                  <a:pt x="2653163" y="119054"/>
                  <a:pt x="2617254" y="279958"/>
                  <a:pt x="2629067" y="369332"/>
                </a:cubicBezTo>
                <a:cubicBezTo>
                  <a:pt x="2493725" y="390024"/>
                  <a:pt x="2298004" y="332270"/>
                  <a:pt x="2103254" y="369332"/>
                </a:cubicBezTo>
                <a:cubicBezTo>
                  <a:pt x="1908504" y="406394"/>
                  <a:pt x="1879280" y="334877"/>
                  <a:pt x="1656312" y="369332"/>
                </a:cubicBezTo>
                <a:cubicBezTo>
                  <a:pt x="1433344" y="403787"/>
                  <a:pt x="1307682" y="347817"/>
                  <a:pt x="1130499" y="369332"/>
                </a:cubicBezTo>
                <a:cubicBezTo>
                  <a:pt x="953316" y="390847"/>
                  <a:pt x="783824" y="316262"/>
                  <a:pt x="657267" y="369332"/>
                </a:cubicBezTo>
                <a:cubicBezTo>
                  <a:pt x="530710" y="422402"/>
                  <a:pt x="184894" y="320120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CPG BUILT IN A MDT WAY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8143FDE-2589-BFCC-631E-DB8D79A45E43}"/>
              </a:ext>
            </a:extLst>
          </p:cNvPr>
          <p:cNvSpPr txBox="1"/>
          <p:nvPr/>
        </p:nvSpPr>
        <p:spPr>
          <a:xfrm>
            <a:off x="7593224" y="4831727"/>
            <a:ext cx="2847934" cy="369332"/>
          </a:xfrm>
          <a:custGeom>
            <a:avLst/>
            <a:gdLst>
              <a:gd name="connsiteX0" fmla="*/ 0 w 2847934"/>
              <a:gd name="connsiteY0" fmla="*/ 0 h 369332"/>
              <a:gd name="connsiteX1" fmla="*/ 484149 w 2847934"/>
              <a:gd name="connsiteY1" fmla="*/ 0 h 369332"/>
              <a:gd name="connsiteX2" fmla="*/ 996777 w 2847934"/>
              <a:gd name="connsiteY2" fmla="*/ 0 h 369332"/>
              <a:gd name="connsiteX3" fmla="*/ 1623322 w 2847934"/>
              <a:gd name="connsiteY3" fmla="*/ 0 h 369332"/>
              <a:gd name="connsiteX4" fmla="*/ 2249868 w 2847934"/>
              <a:gd name="connsiteY4" fmla="*/ 0 h 369332"/>
              <a:gd name="connsiteX5" fmla="*/ 2847934 w 2847934"/>
              <a:gd name="connsiteY5" fmla="*/ 0 h 369332"/>
              <a:gd name="connsiteX6" fmla="*/ 2847934 w 2847934"/>
              <a:gd name="connsiteY6" fmla="*/ 369332 h 369332"/>
              <a:gd name="connsiteX7" fmla="*/ 2278347 w 2847934"/>
              <a:gd name="connsiteY7" fmla="*/ 369332 h 369332"/>
              <a:gd name="connsiteX8" fmla="*/ 1794198 w 2847934"/>
              <a:gd name="connsiteY8" fmla="*/ 369332 h 369332"/>
              <a:gd name="connsiteX9" fmla="*/ 1224612 w 2847934"/>
              <a:gd name="connsiteY9" fmla="*/ 369332 h 369332"/>
              <a:gd name="connsiteX10" fmla="*/ 711983 w 2847934"/>
              <a:gd name="connsiteY10" fmla="*/ 369332 h 369332"/>
              <a:gd name="connsiteX11" fmla="*/ 0 w 2847934"/>
              <a:gd name="connsiteY11" fmla="*/ 369332 h 369332"/>
              <a:gd name="connsiteX12" fmla="*/ 0 w 2847934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7934" h="369332" extrusionOk="0">
                <a:moveTo>
                  <a:pt x="0" y="0"/>
                </a:moveTo>
                <a:cubicBezTo>
                  <a:pt x="137410" y="-43602"/>
                  <a:pt x="287556" y="54401"/>
                  <a:pt x="484149" y="0"/>
                </a:cubicBezTo>
                <a:cubicBezTo>
                  <a:pt x="680742" y="-54401"/>
                  <a:pt x="892799" y="57688"/>
                  <a:pt x="996777" y="0"/>
                </a:cubicBezTo>
                <a:cubicBezTo>
                  <a:pt x="1100755" y="-57688"/>
                  <a:pt x="1470152" y="3644"/>
                  <a:pt x="1623322" y="0"/>
                </a:cubicBezTo>
                <a:cubicBezTo>
                  <a:pt x="1776493" y="-3644"/>
                  <a:pt x="1964227" y="24533"/>
                  <a:pt x="2249868" y="0"/>
                </a:cubicBezTo>
                <a:cubicBezTo>
                  <a:pt x="2535509" y="-24533"/>
                  <a:pt x="2689602" y="54576"/>
                  <a:pt x="2847934" y="0"/>
                </a:cubicBezTo>
                <a:cubicBezTo>
                  <a:pt x="2872030" y="119054"/>
                  <a:pt x="2836121" y="279958"/>
                  <a:pt x="2847934" y="369332"/>
                </a:cubicBezTo>
                <a:cubicBezTo>
                  <a:pt x="2731183" y="413008"/>
                  <a:pt x="2397520" y="351376"/>
                  <a:pt x="2278347" y="369332"/>
                </a:cubicBezTo>
                <a:cubicBezTo>
                  <a:pt x="2159174" y="387288"/>
                  <a:pt x="1944065" y="325748"/>
                  <a:pt x="1794198" y="369332"/>
                </a:cubicBezTo>
                <a:cubicBezTo>
                  <a:pt x="1644331" y="412916"/>
                  <a:pt x="1395473" y="335482"/>
                  <a:pt x="1224612" y="369332"/>
                </a:cubicBezTo>
                <a:cubicBezTo>
                  <a:pt x="1053751" y="403182"/>
                  <a:pt x="855655" y="310257"/>
                  <a:pt x="711983" y="369332"/>
                </a:cubicBezTo>
                <a:cubicBezTo>
                  <a:pt x="568311" y="428407"/>
                  <a:pt x="187071" y="294190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NETWORKS FOR PATHOLOGY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B6EBDD-D238-7CEB-951A-A07C5FEC3154}"/>
              </a:ext>
            </a:extLst>
          </p:cNvPr>
          <p:cNvSpPr txBox="1"/>
          <p:nvPr/>
        </p:nvSpPr>
        <p:spPr>
          <a:xfrm>
            <a:off x="6864339" y="5517091"/>
            <a:ext cx="2847934" cy="369332"/>
          </a:xfrm>
          <a:custGeom>
            <a:avLst/>
            <a:gdLst>
              <a:gd name="connsiteX0" fmla="*/ 0 w 2847934"/>
              <a:gd name="connsiteY0" fmla="*/ 0 h 369332"/>
              <a:gd name="connsiteX1" fmla="*/ 484149 w 2847934"/>
              <a:gd name="connsiteY1" fmla="*/ 0 h 369332"/>
              <a:gd name="connsiteX2" fmla="*/ 996777 w 2847934"/>
              <a:gd name="connsiteY2" fmla="*/ 0 h 369332"/>
              <a:gd name="connsiteX3" fmla="*/ 1623322 w 2847934"/>
              <a:gd name="connsiteY3" fmla="*/ 0 h 369332"/>
              <a:gd name="connsiteX4" fmla="*/ 2249868 w 2847934"/>
              <a:gd name="connsiteY4" fmla="*/ 0 h 369332"/>
              <a:gd name="connsiteX5" fmla="*/ 2847934 w 2847934"/>
              <a:gd name="connsiteY5" fmla="*/ 0 h 369332"/>
              <a:gd name="connsiteX6" fmla="*/ 2847934 w 2847934"/>
              <a:gd name="connsiteY6" fmla="*/ 369332 h 369332"/>
              <a:gd name="connsiteX7" fmla="*/ 2278347 w 2847934"/>
              <a:gd name="connsiteY7" fmla="*/ 369332 h 369332"/>
              <a:gd name="connsiteX8" fmla="*/ 1794198 w 2847934"/>
              <a:gd name="connsiteY8" fmla="*/ 369332 h 369332"/>
              <a:gd name="connsiteX9" fmla="*/ 1224612 w 2847934"/>
              <a:gd name="connsiteY9" fmla="*/ 369332 h 369332"/>
              <a:gd name="connsiteX10" fmla="*/ 711983 w 2847934"/>
              <a:gd name="connsiteY10" fmla="*/ 369332 h 369332"/>
              <a:gd name="connsiteX11" fmla="*/ 0 w 2847934"/>
              <a:gd name="connsiteY11" fmla="*/ 369332 h 369332"/>
              <a:gd name="connsiteX12" fmla="*/ 0 w 2847934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7934" h="369332" extrusionOk="0">
                <a:moveTo>
                  <a:pt x="0" y="0"/>
                </a:moveTo>
                <a:cubicBezTo>
                  <a:pt x="137410" y="-43602"/>
                  <a:pt x="287556" y="54401"/>
                  <a:pt x="484149" y="0"/>
                </a:cubicBezTo>
                <a:cubicBezTo>
                  <a:pt x="680742" y="-54401"/>
                  <a:pt x="892799" y="57688"/>
                  <a:pt x="996777" y="0"/>
                </a:cubicBezTo>
                <a:cubicBezTo>
                  <a:pt x="1100755" y="-57688"/>
                  <a:pt x="1470152" y="3644"/>
                  <a:pt x="1623322" y="0"/>
                </a:cubicBezTo>
                <a:cubicBezTo>
                  <a:pt x="1776493" y="-3644"/>
                  <a:pt x="1964227" y="24533"/>
                  <a:pt x="2249868" y="0"/>
                </a:cubicBezTo>
                <a:cubicBezTo>
                  <a:pt x="2535509" y="-24533"/>
                  <a:pt x="2689602" y="54576"/>
                  <a:pt x="2847934" y="0"/>
                </a:cubicBezTo>
                <a:cubicBezTo>
                  <a:pt x="2872030" y="119054"/>
                  <a:pt x="2836121" y="279958"/>
                  <a:pt x="2847934" y="369332"/>
                </a:cubicBezTo>
                <a:cubicBezTo>
                  <a:pt x="2731183" y="413008"/>
                  <a:pt x="2397520" y="351376"/>
                  <a:pt x="2278347" y="369332"/>
                </a:cubicBezTo>
                <a:cubicBezTo>
                  <a:pt x="2159174" y="387288"/>
                  <a:pt x="1944065" y="325748"/>
                  <a:pt x="1794198" y="369332"/>
                </a:cubicBezTo>
                <a:cubicBezTo>
                  <a:pt x="1644331" y="412916"/>
                  <a:pt x="1395473" y="335482"/>
                  <a:pt x="1224612" y="369332"/>
                </a:cubicBezTo>
                <a:cubicBezTo>
                  <a:pt x="1053751" y="403182"/>
                  <a:pt x="855655" y="310257"/>
                  <a:pt x="711983" y="369332"/>
                </a:cubicBezTo>
                <a:cubicBezTo>
                  <a:pt x="568311" y="428407"/>
                  <a:pt x="187071" y="294190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MOLECULAR LAB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5D428A-8311-23D6-8DF0-F246D81E9F4A}"/>
              </a:ext>
            </a:extLst>
          </p:cNvPr>
          <p:cNvSpPr txBox="1"/>
          <p:nvPr/>
        </p:nvSpPr>
        <p:spPr>
          <a:xfrm>
            <a:off x="7450692" y="6122915"/>
            <a:ext cx="2847934" cy="646331"/>
          </a:xfrm>
          <a:custGeom>
            <a:avLst/>
            <a:gdLst>
              <a:gd name="connsiteX0" fmla="*/ 0 w 2847934"/>
              <a:gd name="connsiteY0" fmla="*/ 0 h 646331"/>
              <a:gd name="connsiteX1" fmla="*/ 484149 w 2847934"/>
              <a:gd name="connsiteY1" fmla="*/ 0 h 646331"/>
              <a:gd name="connsiteX2" fmla="*/ 996777 w 2847934"/>
              <a:gd name="connsiteY2" fmla="*/ 0 h 646331"/>
              <a:gd name="connsiteX3" fmla="*/ 1623322 w 2847934"/>
              <a:gd name="connsiteY3" fmla="*/ 0 h 646331"/>
              <a:gd name="connsiteX4" fmla="*/ 2249868 w 2847934"/>
              <a:gd name="connsiteY4" fmla="*/ 0 h 646331"/>
              <a:gd name="connsiteX5" fmla="*/ 2847934 w 2847934"/>
              <a:gd name="connsiteY5" fmla="*/ 0 h 646331"/>
              <a:gd name="connsiteX6" fmla="*/ 2847934 w 2847934"/>
              <a:gd name="connsiteY6" fmla="*/ 329629 h 646331"/>
              <a:gd name="connsiteX7" fmla="*/ 2847934 w 2847934"/>
              <a:gd name="connsiteY7" fmla="*/ 646331 h 646331"/>
              <a:gd name="connsiteX8" fmla="*/ 2278347 w 2847934"/>
              <a:gd name="connsiteY8" fmla="*/ 646331 h 646331"/>
              <a:gd name="connsiteX9" fmla="*/ 1708760 w 2847934"/>
              <a:gd name="connsiteY9" fmla="*/ 646331 h 646331"/>
              <a:gd name="connsiteX10" fmla="*/ 1196132 w 2847934"/>
              <a:gd name="connsiteY10" fmla="*/ 646331 h 646331"/>
              <a:gd name="connsiteX11" fmla="*/ 569587 w 2847934"/>
              <a:gd name="connsiteY11" fmla="*/ 646331 h 646331"/>
              <a:gd name="connsiteX12" fmla="*/ 0 w 2847934"/>
              <a:gd name="connsiteY12" fmla="*/ 646331 h 646331"/>
              <a:gd name="connsiteX13" fmla="*/ 0 w 2847934"/>
              <a:gd name="connsiteY13" fmla="*/ 336092 h 646331"/>
              <a:gd name="connsiteX14" fmla="*/ 0 w 2847934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47934" h="646331" extrusionOk="0">
                <a:moveTo>
                  <a:pt x="0" y="0"/>
                </a:moveTo>
                <a:cubicBezTo>
                  <a:pt x="137410" y="-43602"/>
                  <a:pt x="287556" y="54401"/>
                  <a:pt x="484149" y="0"/>
                </a:cubicBezTo>
                <a:cubicBezTo>
                  <a:pt x="680742" y="-54401"/>
                  <a:pt x="892799" y="57688"/>
                  <a:pt x="996777" y="0"/>
                </a:cubicBezTo>
                <a:cubicBezTo>
                  <a:pt x="1100755" y="-57688"/>
                  <a:pt x="1470152" y="3644"/>
                  <a:pt x="1623322" y="0"/>
                </a:cubicBezTo>
                <a:cubicBezTo>
                  <a:pt x="1776493" y="-3644"/>
                  <a:pt x="1964227" y="24533"/>
                  <a:pt x="2249868" y="0"/>
                </a:cubicBezTo>
                <a:cubicBezTo>
                  <a:pt x="2535509" y="-24533"/>
                  <a:pt x="2689602" y="54576"/>
                  <a:pt x="2847934" y="0"/>
                </a:cubicBezTo>
                <a:cubicBezTo>
                  <a:pt x="2883759" y="82022"/>
                  <a:pt x="2818475" y="243779"/>
                  <a:pt x="2847934" y="329629"/>
                </a:cubicBezTo>
                <a:cubicBezTo>
                  <a:pt x="2877393" y="415479"/>
                  <a:pt x="2825142" y="554686"/>
                  <a:pt x="2847934" y="646331"/>
                </a:cubicBezTo>
                <a:cubicBezTo>
                  <a:pt x="2728626" y="674781"/>
                  <a:pt x="2538611" y="599148"/>
                  <a:pt x="2278347" y="646331"/>
                </a:cubicBezTo>
                <a:cubicBezTo>
                  <a:pt x="2018083" y="693514"/>
                  <a:pt x="1879664" y="617692"/>
                  <a:pt x="1708760" y="646331"/>
                </a:cubicBezTo>
                <a:cubicBezTo>
                  <a:pt x="1537856" y="674970"/>
                  <a:pt x="1333713" y="642550"/>
                  <a:pt x="1196132" y="646331"/>
                </a:cubicBezTo>
                <a:cubicBezTo>
                  <a:pt x="1058551" y="650112"/>
                  <a:pt x="775950" y="625859"/>
                  <a:pt x="569587" y="646331"/>
                </a:cubicBezTo>
                <a:cubicBezTo>
                  <a:pt x="363225" y="666803"/>
                  <a:pt x="185209" y="596631"/>
                  <a:pt x="0" y="646331"/>
                </a:cubicBezTo>
                <a:cubicBezTo>
                  <a:pt x="-17022" y="528375"/>
                  <a:pt x="29122" y="458916"/>
                  <a:pt x="0" y="336092"/>
                </a:cubicBezTo>
                <a:cubicBezTo>
                  <a:pt x="-29122" y="213268"/>
                  <a:pt x="1208" y="11611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REFERRAL FOR LOCAL TREATMENTS</a:t>
            </a:r>
          </a:p>
        </p:txBody>
      </p:sp>
    </p:spTree>
    <p:extLst>
      <p:ext uri="{BB962C8B-B14F-4D97-AF65-F5344CB8AC3E}">
        <p14:creationId xmlns:p14="http://schemas.microsoft.com/office/powerpoint/2010/main" val="3143279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73" y="206009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EMPHASIZING MDT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999" y="54392"/>
            <a:ext cx="1363752" cy="1363752"/>
          </a:xfrm>
          <a:prstGeom prst="rect">
            <a:avLst/>
          </a:prstGeom>
        </p:spPr>
      </p:pic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9376DD01-FA5F-34F3-C97C-E70ACFAFF92E}"/>
              </a:ext>
            </a:extLst>
          </p:cNvPr>
          <p:cNvSpPr/>
          <p:nvPr/>
        </p:nvSpPr>
        <p:spPr>
          <a:xfrm>
            <a:off x="312307" y="2045777"/>
            <a:ext cx="5625885" cy="413804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Diagrama de flujo: conector 2">
            <a:extLst>
              <a:ext uri="{FF2B5EF4-FFF2-40B4-BE49-F238E27FC236}">
                <a16:creationId xmlns:a16="http://schemas.microsoft.com/office/drawing/2014/main" id="{A1664919-A8DB-DC5F-49DF-34CF9573B290}"/>
              </a:ext>
            </a:extLst>
          </p:cNvPr>
          <p:cNvSpPr/>
          <p:nvPr/>
        </p:nvSpPr>
        <p:spPr>
          <a:xfrm>
            <a:off x="1358444" y="2495228"/>
            <a:ext cx="3533613" cy="289818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D9E782F6-4079-CCDF-5485-FC6F919B02BC}"/>
              </a:ext>
            </a:extLst>
          </p:cNvPr>
          <p:cNvSpPr/>
          <p:nvPr/>
        </p:nvSpPr>
        <p:spPr>
          <a:xfrm>
            <a:off x="2334837" y="3285641"/>
            <a:ext cx="1534332" cy="121213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LOCAL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DF7C754-BEB3-6E73-09F6-1003A2708D52}"/>
              </a:ext>
            </a:extLst>
          </p:cNvPr>
          <p:cNvSpPr txBox="1"/>
          <p:nvPr/>
        </p:nvSpPr>
        <p:spPr>
          <a:xfrm>
            <a:off x="2679435" y="4593394"/>
            <a:ext cx="153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NATIONAL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25CC80A-8B5A-43F7-4C71-4399ADC58F0F}"/>
              </a:ext>
            </a:extLst>
          </p:cNvPr>
          <p:cNvSpPr txBox="1"/>
          <p:nvPr/>
        </p:nvSpPr>
        <p:spPr>
          <a:xfrm>
            <a:off x="2381333" y="5549764"/>
            <a:ext cx="183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INTERNATIONAL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F6348E-4554-1F04-7ED9-F5B67BEF327A}"/>
              </a:ext>
            </a:extLst>
          </p:cNvPr>
          <p:cNvSpPr txBox="1"/>
          <p:nvPr/>
        </p:nvSpPr>
        <p:spPr>
          <a:xfrm>
            <a:off x="6388124" y="1970668"/>
            <a:ext cx="532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INTERNATIONAL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B588B2-D86E-EF19-1C38-131FFC78867B}"/>
              </a:ext>
            </a:extLst>
          </p:cNvPr>
          <p:cNvSpPr txBox="1"/>
          <p:nvPr/>
        </p:nvSpPr>
        <p:spPr>
          <a:xfrm>
            <a:off x="6645019" y="2916834"/>
            <a:ext cx="2464231" cy="369332"/>
          </a:xfrm>
          <a:custGeom>
            <a:avLst/>
            <a:gdLst>
              <a:gd name="connsiteX0" fmla="*/ 0 w 2464231"/>
              <a:gd name="connsiteY0" fmla="*/ 0 h 369332"/>
              <a:gd name="connsiteX1" fmla="*/ 418919 w 2464231"/>
              <a:gd name="connsiteY1" fmla="*/ 0 h 369332"/>
              <a:gd name="connsiteX2" fmla="*/ 862481 w 2464231"/>
              <a:gd name="connsiteY2" fmla="*/ 0 h 369332"/>
              <a:gd name="connsiteX3" fmla="*/ 1404612 w 2464231"/>
              <a:gd name="connsiteY3" fmla="*/ 0 h 369332"/>
              <a:gd name="connsiteX4" fmla="*/ 1946742 w 2464231"/>
              <a:gd name="connsiteY4" fmla="*/ 0 h 369332"/>
              <a:gd name="connsiteX5" fmla="*/ 2464231 w 2464231"/>
              <a:gd name="connsiteY5" fmla="*/ 0 h 369332"/>
              <a:gd name="connsiteX6" fmla="*/ 2464231 w 2464231"/>
              <a:gd name="connsiteY6" fmla="*/ 369332 h 369332"/>
              <a:gd name="connsiteX7" fmla="*/ 1971385 w 2464231"/>
              <a:gd name="connsiteY7" fmla="*/ 369332 h 369332"/>
              <a:gd name="connsiteX8" fmla="*/ 1552466 w 2464231"/>
              <a:gd name="connsiteY8" fmla="*/ 369332 h 369332"/>
              <a:gd name="connsiteX9" fmla="*/ 1059619 w 2464231"/>
              <a:gd name="connsiteY9" fmla="*/ 369332 h 369332"/>
              <a:gd name="connsiteX10" fmla="*/ 616058 w 2464231"/>
              <a:gd name="connsiteY10" fmla="*/ 369332 h 369332"/>
              <a:gd name="connsiteX11" fmla="*/ 0 w 2464231"/>
              <a:gd name="connsiteY11" fmla="*/ 369332 h 369332"/>
              <a:gd name="connsiteX12" fmla="*/ 0 w 2464231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4231" h="369332" extrusionOk="0">
                <a:moveTo>
                  <a:pt x="0" y="0"/>
                </a:moveTo>
                <a:cubicBezTo>
                  <a:pt x="139591" y="-46920"/>
                  <a:pt x="289226" y="3102"/>
                  <a:pt x="418919" y="0"/>
                </a:cubicBezTo>
                <a:cubicBezTo>
                  <a:pt x="548612" y="-3102"/>
                  <a:pt x="740675" y="2702"/>
                  <a:pt x="862481" y="0"/>
                </a:cubicBezTo>
                <a:cubicBezTo>
                  <a:pt x="984287" y="-2702"/>
                  <a:pt x="1160266" y="40968"/>
                  <a:pt x="1404612" y="0"/>
                </a:cubicBezTo>
                <a:cubicBezTo>
                  <a:pt x="1648958" y="-40968"/>
                  <a:pt x="1731658" y="40866"/>
                  <a:pt x="1946742" y="0"/>
                </a:cubicBezTo>
                <a:cubicBezTo>
                  <a:pt x="2161826" y="-40866"/>
                  <a:pt x="2205840" y="31461"/>
                  <a:pt x="2464231" y="0"/>
                </a:cubicBezTo>
                <a:cubicBezTo>
                  <a:pt x="2488327" y="119054"/>
                  <a:pt x="2452418" y="279958"/>
                  <a:pt x="2464231" y="369332"/>
                </a:cubicBezTo>
                <a:cubicBezTo>
                  <a:pt x="2318899" y="410993"/>
                  <a:pt x="2120706" y="314328"/>
                  <a:pt x="1971385" y="369332"/>
                </a:cubicBezTo>
                <a:cubicBezTo>
                  <a:pt x="1822064" y="424336"/>
                  <a:pt x="1711178" y="329172"/>
                  <a:pt x="1552466" y="369332"/>
                </a:cubicBezTo>
                <a:cubicBezTo>
                  <a:pt x="1393754" y="409492"/>
                  <a:pt x="1175841" y="332807"/>
                  <a:pt x="1059619" y="369332"/>
                </a:cubicBezTo>
                <a:cubicBezTo>
                  <a:pt x="943397" y="405857"/>
                  <a:pt x="733133" y="339621"/>
                  <a:pt x="616058" y="369332"/>
                </a:cubicBezTo>
                <a:cubicBezTo>
                  <a:pt x="498983" y="399043"/>
                  <a:pt x="133787" y="300809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TEACHING PROGAMS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B6FC0A-F6DE-6704-FC0F-04254FFAA508}"/>
              </a:ext>
            </a:extLst>
          </p:cNvPr>
          <p:cNvSpPr txBox="1"/>
          <p:nvPr/>
        </p:nvSpPr>
        <p:spPr>
          <a:xfrm>
            <a:off x="6359011" y="3508712"/>
            <a:ext cx="2629067" cy="369332"/>
          </a:xfrm>
          <a:custGeom>
            <a:avLst/>
            <a:gdLst>
              <a:gd name="connsiteX0" fmla="*/ 0 w 2629067"/>
              <a:gd name="connsiteY0" fmla="*/ 0 h 369332"/>
              <a:gd name="connsiteX1" fmla="*/ 446941 w 2629067"/>
              <a:gd name="connsiteY1" fmla="*/ 0 h 369332"/>
              <a:gd name="connsiteX2" fmla="*/ 920173 w 2629067"/>
              <a:gd name="connsiteY2" fmla="*/ 0 h 369332"/>
              <a:gd name="connsiteX3" fmla="*/ 1498568 w 2629067"/>
              <a:gd name="connsiteY3" fmla="*/ 0 h 369332"/>
              <a:gd name="connsiteX4" fmla="*/ 2076963 w 2629067"/>
              <a:gd name="connsiteY4" fmla="*/ 0 h 369332"/>
              <a:gd name="connsiteX5" fmla="*/ 2629067 w 2629067"/>
              <a:gd name="connsiteY5" fmla="*/ 0 h 369332"/>
              <a:gd name="connsiteX6" fmla="*/ 2629067 w 2629067"/>
              <a:gd name="connsiteY6" fmla="*/ 369332 h 369332"/>
              <a:gd name="connsiteX7" fmla="*/ 2103254 w 2629067"/>
              <a:gd name="connsiteY7" fmla="*/ 369332 h 369332"/>
              <a:gd name="connsiteX8" fmla="*/ 1656312 w 2629067"/>
              <a:gd name="connsiteY8" fmla="*/ 369332 h 369332"/>
              <a:gd name="connsiteX9" fmla="*/ 1130499 w 2629067"/>
              <a:gd name="connsiteY9" fmla="*/ 369332 h 369332"/>
              <a:gd name="connsiteX10" fmla="*/ 657267 w 2629067"/>
              <a:gd name="connsiteY10" fmla="*/ 369332 h 369332"/>
              <a:gd name="connsiteX11" fmla="*/ 0 w 2629067"/>
              <a:gd name="connsiteY11" fmla="*/ 369332 h 369332"/>
              <a:gd name="connsiteX12" fmla="*/ 0 w 2629067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9067" h="369332" extrusionOk="0">
                <a:moveTo>
                  <a:pt x="0" y="0"/>
                </a:moveTo>
                <a:cubicBezTo>
                  <a:pt x="221272" y="-37399"/>
                  <a:pt x="269757" y="48483"/>
                  <a:pt x="446941" y="0"/>
                </a:cubicBezTo>
                <a:cubicBezTo>
                  <a:pt x="624125" y="-48483"/>
                  <a:pt x="796677" y="41685"/>
                  <a:pt x="920173" y="0"/>
                </a:cubicBezTo>
                <a:cubicBezTo>
                  <a:pt x="1043669" y="-41685"/>
                  <a:pt x="1224664" y="1856"/>
                  <a:pt x="1498568" y="0"/>
                </a:cubicBezTo>
                <a:cubicBezTo>
                  <a:pt x="1772473" y="-1856"/>
                  <a:pt x="1942871" y="61274"/>
                  <a:pt x="2076963" y="0"/>
                </a:cubicBezTo>
                <a:cubicBezTo>
                  <a:pt x="2211056" y="-61274"/>
                  <a:pt x="2399137" y="10747"/>
                  <a:pt x="2629067" y="0"/>
                </a:cubicBezTo>
                <a:cubicBezTo>
                  <a:pt x="2653163" y="119054"/>
                  <a:pt x="2617254" y="279958"/>
                  <a:pt x="2629067" y="369332"/>
                </a:cubicBezTo>
                <a:cubicBezTo>
                  <a:pt x="2493725" y="390024"/>
                  <a:pt x="2298004" y="332270"/>
                  <a:pt x="2103254" y="369332"/>
                </a:cubicBezTo>
                <a:cubicBezTo>
                  <a:pt x="1908504" y="406394"/>
                  <a:pt x="1879280" y="334877"/>
                  <a:pt x="1656312" y="369332"/>
                </a:cubicBezTo>
                <a:cubicBezTo>
                  <a:pt x="1433344" y="403787"/>
                  <a:pt x="1307682" y="347817"/>
                  <a:pt x="1130499" y="369332"/>
                </a:cubicBezTo>
                <a:cubicBezTo>
                  <a:pt x="953316" y="390847"/>
                  <a:pt x="783824" y="316262"/>
                  <a:pt x="657267" y="369332"/>
                </a:cubicBezTo>
                <a:cubicBezTo>
                  <a:pt x="530710" y="422402"/>
                  <a:pt x="184894" y="320120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CPG BUILT IN A MDT WAY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8143FDE-2589-BFCC-631E-DB8D79A45E43}"/>
              </a:ext>
            </a:extLst>
          </p:cNvPr>
          <p:cNvSpPr txBox="1"/>
          <p:nvPr/>
        </p:nvSpPr>
        <p:spPr>
          <a:xfrm>
            <a:off x="6140144" y="4281140"/>
            <a:ext cx="2847934" cy="369332"/>
          </a:xfrm>
          <a:custGeom>
            <a:avLst/>
            <a:gdLst>
              <a:gd name="connsiteX0" fmla="*/ 0 w 2847934"/>
              <a:gd name="connsiteY0" fmla="*/ 0 h 369332"/>
              <a:gd name="connsiteX1" fmla="*/ 484149 w 2847934"/>
              <a:gd name="connsiteY1" fmla="*/ 0 h 369332"/>
              <a:gd name="connsiteX2" fmla="*/ 996777 w 2847934"/>
              <a:gd name="connsiteY2" fmla="*/ 0 h 369332"/>
              <a:gd name="connsiteX3" fmla="*/ 1623322 w 2847934"/>
              <a:gd name="connsiteY3" fmla="*/ 0 h 369332"/>
              <a:gd name="connsiteX4" fmla="*/ 2249868 w 2847934"/>
              <a:gd name="connsiteY4" fmla="*/ 0 h 369332"/>
              <a:gd name="connsiteX5" fmla="*/ 2847934 w 2847934"/>
              <a:gd name="connsiteY5" fmla="*/ 0 h 369332"/>
              <a:gd name="connsiteX6" fmla="*/ 2847934 w 2847934"/>
              <a:gd name="connsiteY6" fmla="*/ 369332 h 369332"/>
              <a:gd name="connsiteX7" fmla="*/ 2278347 w 2847934"/>
              <a:gd name="connsiteY7" fmla="*/ 369332 h 369332"/>
              <a:gd name="connsiteX8" fmla="*/ 1794198 w 2847934"/>
              <a:gd name="connsiteY8" fmla="*/ 369332 h 369332"/>
              <a:gd name="connsiteX9" fmla="*/ 1224612 w 2847934"/>
              <a:gd name="connsiteY9" fmla="*/ 369332 h 369332"/>
              <a:gd name="connsiteX10" fmla="*/ 711983 w 2847934"/>
              <a:gd name="connsiteY10" fmla="*/ 369332 h 369332"/>
              <a:gd name="connsiteX11" fmla="*/ 0 w 2847934"/>
              <a:gd name="connsiteY11" fmla="*/ 369332 h 369332"/>
              <a:gd name="connsiteX12" fmla="*/ 0 w 2847934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7934" h="369332" extrusionOk="0">
                <a:moveTo>
                  <a:pt x="0" y="0"/>
                </a:moveTo>
                <a:cubicBezTo>
                  <a:pt x="137410" y="-43602"/>
                  <a:pt x="287556" y="54401"/>
                  <a:pt x="484149" y="0"/>
                </a:cubicBezTo>
                <a:cubicBezTo>
                  <a:pt x="680742" y="-54401"/>
                  <a:pt x="892799" y="57688"/>
                  <a:pt x="996777" y="0"/>
                </a:cubicBezTo>
                <a:cubicBezTo>
                  <a:pt x="1100755" y="-57688"/>
                  <a:pt x="1470152" y="3644"/>
                  <a:pt x="1623322" y="0"/>
                </a:cubicBezTo>
                <a:cubicBezTo>
                  <a:pt x="1776493" y="-3644"/>
                  <a:pt x="1964227" y="24533"/>
                  <a:pt x="2249868" y="0"/>
                </a:cubicBezTo>
                <a:cubicBezTo>
                  <a:pt x="2535509" y="-24533"/>
                  <a:pt x="2689602" y="54576"/>
                  <a:pt x="2847934" y="0"/>
                </a:cubicBezTo>
                <a:cubicBezTo>
                  <a:pt x="2872030" y="119054"/>
                  <a:pt x="2836121" y="279958"/>
                  <a:pt x="2847934" y="369332"/>
                </a:cubicBezTo>
                <a:cubicBezTo>
                  <a:pt x="2731183" y="413008"/>
                  <a:pt x="2397520" y="351376"/>
                  <a:pt x="2278347" y="369332"/>
                </a:cubicBezTo>
                <a:cubicBezTo>
                  <a:pt x="2159174" y="387288"/>
                  <a:pt x="1944065" y="325748"/>
                  <a:pt x="1794198" y="369332"/>
                </a:cubicBezTo>
                <a:cubicBezTo>
                  <a:pt x="1644331" y="412916"/>
                  <a:pt x="1395473" y="335482"/>
                  <a:pt x="1224612" y="369332"/>
                </a:cubicBezTo>
                <a:cubicBezTo>
                  <a:pt x="1053751" y="403182"/>
                  <a:pt x="855655" y="310257"/>
                  <a:pt x="711983" y="369332"/>
                </a:cubicBezTo>
                <a:cubicBezTo>
                  <a:pt x="568311" y="428407"/>
                  <a:pt x="187071" y="294190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NETWORKS FOR PATHOLOGY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B6EBDD-D238-7CEB-951A-A07C5FEC3154}"/>
              </a:ext>
            </a:extLst>
          </p:cNvPr>
          <p:cNvSpPr txBox="1"/>
          <p:nvPr/>
        </p:nvSpPr>
        <p:spPr>
          <a:xfrm>
            <a:off x="6221631" y="4954982"/>
            <a:ext cx="2847934" cy="369332"/>
          </a:xfrm>
          <a:custGeom>
            <a:avLst/>
            <a:gdLst>
              <a:gd name="connsiteX0" fmla="*/ 0 w 2847934"/>
              <a:gd name="connsiteY0" fmla="*/ 0 h 369332"/>
              <a:gd name="connsiteX1" fmla="*/ 484149 w 2847934"/>
              <a:gd name="connsiteY1" fmla="*/ 0 h 369332"/>
              <a:gd name="connsiteX2" fmla="*/ 996777 w 2847934"/>
              <a:gd name="connsiteY2" fmla="*/ 0 h 369332"/>
              <a:gd name="connsiteX3" fmla="*/ 1623322 w 2847934"/>
              <a:gd name="connsiteY3" fmla="*/ 0 h 369332"/>
              <a:gd name="connsiteX4" fmla="*/ 2249868 w 2847934"/>
              <a:gd name="connsiteY4" fmla="*/ 0 h 369332"/>
              <a:gd name="connsiteX5" fmla="*/ 2847934 w 2847934"/>
              <a:gd name="connsiteY5" fmla="*/ 0 h 369332"/>
              <a:gd name="connsiteX6" fmla="*/ 2847934 w 2847934"/>
              <a:gd name="connsiteY6" fmla="*/ 369332 h 369332"/>
              <a:gd name="connsiteX7" fmla="*/ 2278347 w 2847934"/>
              <a:gd name="connsiteY7" fmla="*/ 369332 h 369332"/>
              <a:gd name="connsiteX8" fmla="*/ 1794198 w 2847934"/>
              <a:gd name="connsiteY8" fmla="*/ 369332 h 369332"/>
              <a:gd name="connsiteX9" fmla="*/ 1224612 w 2847934"/>
              <a:gd name="connsiteY9" fmla="*/ 369332 h 369332"/>
              <a:gd name="connsiteX10" fmla="*/ 711983 w 2847934"/>
              <a:gd name="connsiteY10" fmla="*/ 369332 h 369332"/>
              <a:gd name="connsiteX11" fmla="*/ 0 w 2847934"/>
              <a:gd name="connsiteY11" fmla="*/ 369332 h 369332"/>
              <a:gd name="connsiteX12" fmla="*/ 0 w 2847934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7934" h="369332" extrusionOk="0">
                <a:moveTo>
                  <a:pt x="0" y="0"/>
                </a:moveTo>
                <a:cubicBezTo>
                  <a:pt x="137410" y="-43602"/>
                  <a:pt x="287556" y="54401"/>
                  <a:pt x="484149" y="0"/>
                </a:cubicBezTo>
                <a:cubicBezTo>
                  <a:pt x="680742" y="-54401"/>
                  <a:pt x="892799" y="57688"/>
                  <a:pt x="996777" y="0"/>
                </a:cubicBezTo>
                <a:cubicBezTo>
                  <a:pt x="1100755" y="-57688"/>
                  <a:pt x="1470152" y="3644"/>
                  <a:pt x="1623322" y="0"/>
                </a:cubicBezTo>
                <a:cubicBezTo>
                  <a:pt x="1776493" y="-3644"/>
                  <a:pt x="1964227" y="24533"/>
                  <a:pt x="2249868" y="0"/>
                </a:cubicBezTo>
                <a:cubicBezTo>
                  <a:pt x="2535509" y="-24533"/>
                  <a:pt x="2689602" y="54576"/>
                  <a:pt x="2847934" y="0"/>
                </a:cubicBezTo>
                <a:cubicBezTo>
                  <a:pt x="2872030" y="119054"/>
                  <a:pt x="2836121" y="279958"/>
                  <a:pt x="2847934" y="369332"/>
                </a:cubicBezTo>
                <a:cubicBezTo>
                  <a:pt x="2731183" y="413008"/>
                  <a:pt x="2397520" y="351376"/>
                  <a:pt x="2278347" y="369332"/>
                </a:cubicBezTo>
                <a:cubicBezTo>
                  <a:pt x="2159174" y="387288"/>
                  <a:pt x="1944065" y="325748"/>
                  <a:pt x="1794198" y="369332"/>
                </a:cubicBezTo>
                <a:cubicBezTo>
                  <a:pt x="1644331" y="412916"/>
                  <a:pt x="1395473" y="335482"/>
                  <a:pt x="1224612" y="369332"/>
                </a:cubicBezTo>
                <a:cubicBezTo>
                  <a:pt x="1053751" y="403182"/>
                  <a:pt x="855655" y="310257"/>
                  <a:pt x="711983" y="369332"/>
                </a:cubicBezTo>
                <a:cubicBezTo>
                  <a:pt x="568311" y="428407"/>
                  <a:pt x="187071" y="294190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MOLECULAR LAB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5D428A-8311-23D6-8DF0-F246D81E9F4A}"/>
              </a:ext>
            </a:extLst>
          </p:cNvPr>
          <p:cNvSpPr txBox="1"/>
          <p:nvPr/>
        </p:nvSpPr>
        <p:spPr>
          <a:xfrm>
            <a:off x="6436730" y="5734430"/>
            <a:ext cx="3568832" cy="369332"/>
          </a:xfrm>
          <a:custGeom>
            <a:avLst/>
            <a:gdLst>
              <a:gd name="connsiteX0" fmla="*/ 0 w 3568832"/>
              <a:gd name="connsiteY0" fmla="*/ 0 h 369332"/>
              <a:gd name="connsiteX1" fmla="*/ 487740 w 3568832"/>
              <a:gd name="connsiteY1" fmla="*/ 0 h 369332"/>
              <a:gd name="connsiteX2" fmla="*/ 1011169 w 3568832"/>
              <a:gd name="connsiteY2" fmla="*/ 0 h 369332"/>
              <a:gd name="connsiteX3" fmla="*/ 1677351 w 3568832"/>
              <a:gd name="connsiteY3" fmla="*/ 0 h 369332"/>
              <a:gd name="connsiteX4" fmla="*/ 2343533 w 3568832"/>
              <a:gd name="connsiteY4" fmla="*/ 0 h 369332"/>
              <a:gd name="connsiteX5" fmla="*/ 2866962 w 3568832"/>
              <a:gd name="connsiteY5" fmla="*/ 0 h 369332"/>
              <a:gd name="connsiteX6" fmla="*/ 3568832 w 3568832"/>
              <a:gd name="connsiteY6" fmla="*/ 0 h 369332"/>
              <a:gd name="connsiteX7" fmla="*/ 3568832 w 3568832"/>
              <a:gd name="connsiteY7" fmla="*/ 369332 h 369332"/>
              <a:gd name="connsiteX8" fmla="*/ 2974027 w 3568832"/>
              <a:gd name="connsiteY8" fmla="*/ 369332 h 369332"/>
              <a:gd name="connsiteX9" fmla="*/ 2379221 w 3568832"/>
              <a:gd name="connsiteY9" fmla="*/ 369332 h 369332"/>
              <a:gd name="connsiteX10" fmla="*/ 1855793 w 3568832"/>
              <a:gd name="connsiteY10" fmla="*/ 369332 h 369332"/>
              <a:gd name="connsiteX11" fmla="*/ 1189611 w 3568832"/>
              <a:gd name="connsiteY11" fmla="*/ 369332 h 369332"/>
              <a:gd name="connsiteX12" fmla="*/ 701870 w 3568832"/>
              <a:gd name="connsiteY12" fmla="*/ 369332 h 369332"/>
              <a:gd name="connsiteX13" fmla="*/ 0 w 3568832"/>
              <a:gd name="connsiteY13" fmla="*/ 369332 h 369332"/>
              <a:gd name="connsiteX14" fmla="*/ 0 w 3568832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8832" h="369332" extrusionOk="0">
                <a:moveTo>
                  <a:pt x="0" y="0"/>
                </a:moveTo>
                <a:cubicBezTo>
                  <a:pt x="164708" y="-38816"/>
                  <a:pt x="267303" y="5166"/>
                  <a:pt x="487740" y="0"/>
                </a:cubicBezTo>
                <a:cubicBezTo>
                  <a:pt x="708177" y="-5166"/>
                  <a:pt x="903497" y="9011"/>
                  <a:pt x="1011169" y="0"/>
                </a:cubicBezTo>
                <a:cubicBezTo>
                  <a:pt x="1118841" y="-9011"/>
                  <a:pt x="1537742" y="42539"/>
                  <a:pt x="1677351" y="0"/>
                </a:cubicBezTo>
                <a:cubicBezTo>
                  <a:pt x="1816960" y="-42539"/>
                  <a:pt x="2074564" y="70028"/>
                  <a:pt x="2343533" y="0"/>
                </a:cubicBezTo>
                <a:cubicBezTo>
                  <a:pt x="2612502" y="-70028"/>
                  <a:pt x="2683633" y="26720"/>
                  <a:pt x="2866962" y="0"/>
                </a:cubicBezTo>
                <a:cubicBezTo>
                  <a:pt x="3050291" y="-26720"/>
                  <a:pt x="3417470" y="54047"/>
                  <a:pt x="3568832" y="0"/>
                </a:cubicBezTo>
                <a:cubicBezTo>
                  <a:pt x="3598550" y="125239"/>
                  <a:pt x="3541697" y="259509"/>
                  <a:pt x="3568832" y="369332"/>
                </a:cubicBezTo>
                <a:cubicBezTo>
                  <a:pt x="3401445" y="434310"/>
                  <a:pt x="3229964" y="299495"/>
                  <a:pt x="2974027" y="369332"/>
                </a:cubicBezTo>
                <a:cubicBezTo>
                  <a:pt x="2718091" y="439169"/>
                  <a:pt x="2566407" y="343281"/>
                  <a:pt x="2379221" y="369332"/>
                </a:cubicBezTo>
                <a:cubicBezTo>
                  <a:pt x="2192035" y="395383"/>
                  <a:pt x="1975455" y="345924"/>
                  <a:pt x="1855793" y="369332"/>
                </a:cubicBezTo>
                <a:cubicBezTo>
                  <a:pt x="1736131" y="392740"/>
                  <a:pt x="1440880" y="356920"/>
                  <a:pt x="1189611" y="369332"/>
                </a:cubicBezTo>
                <a:cubicBezTo>
                  <a:pt x="938342" y="381744"/>
                  <a:pt x="880520" y="344756"/>
                  <a:pt x="701870" y="369332"/>
                </a:cubicBezTo>
                <a:cubicBezTo>
                  <a:pt x="523220" y="393908"/>
                  <a:pt x="279179" y="357493"/>
                  <a:pt x="0" y="369332"/>
                </a:cubicBezTo>
                <a:cubicBezTo>
                  <a:pt x="-25842" y="278133"/>
                  <a:pt x="4241" y="12745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/>
              <a:t>REFERRAL FOR LOCAL TREATMENTS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0FB380-2A2C-97A4-16CC-B07B73D9A739}"/>
              </a:ext>
            </a:extLst>
          </p:cNvPr>
          <p:cNvSpPr txBox="1"/>
          <p:nvPr/>
        </p:nvSpPr>
        <p:spPr>
          <a:xfrm>
            <a:off x="9408897" y="3286166"/>
            <a:ext cx="2464231" cy="369332"/>
          </a:xfrm>
          <a:custGeom>
            <a:avLst/>
            <a:gdLst>
              <a:gd name="connsiteX0" fmla="*/ 0 w 2464231"/>
              <a:gd name="connsiteY0" fmla="*/ 0 h 369332"/>
              <a:gd name="connsiteX1" fmla="*/ 542131 w 2464231"/>
              <a:gd name="connsiteY1" fmla="*/ 0 h 369332"/>
              <a:gd name="connsiteX2" fmla="*/ 1034977 w 2464231"/>
              <a:gd name="connsiteY2" fmla="*/ 0 h 369332"/>
              <a:gd name="connsiteX3" fmla="*/ 1527823 w 2464231"/>
              <a:gd name="connsiteY3" fmla="*/ 0 h 369332"/>
              <a:gd name="connsiteX4" fmla="*/ 2020669 w 2464231"/>
              <a:gd name="connsiteY4" fmla="*/ 0 h 369332"/>
              <a:gd name="connsiteX5" fmla="*/ 2464231 w 2464231"/>
              <a:gd name="connsiteY5" fmla="*/ 0 h 369332"/>
              <a:gd name="connsiteX6" fmla="*/ 2464231 w 2464231"/>
              <a:gd name="connsiteY6" fmla="*/ 369332 h 369332"/>
              <a:gd name="connsiteX7" fmla="*/ 2020669 w 2464231"/>
              <a:gd name="connsiteY7" fmla="*/ 369332 h 369332"/>
              <a:gd name="connsiteX8" fmla="*/ 1503181 w 2464231"/>
              <a:gd name="connsiteY8" fmla="*/ 369332 h 369332"/>
              <a:gd name="connsiteX9" fmla="*/ 1084262 w 2464231"/>
              <a:gd name="connsiteY9" fmla="*/ 369332 h 369332"/>
              <a:gd name="connsiteX10" fmla="*/ 591415 w 2464231"/>
              <a:gd name="connsiteY10" fmla="*/ 369332 h 369332"/>
              <a:gd name="connsiteX11" fmla="*/ 0 w 2464231"/>
              <a:gd name="connsiteY11" fmla="*/ 369332 h 369332"/>
              <a:gd name="connsiteX12" fmla="*/ 0 w 2464231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4231" h="369332" fill="none" extrusionOk="0">
                <a:moveTo>
                  <a:pt x="0" y="0"/>
                </a:moveTo>
                <a:cubicBezTo>
                  <a:pt x="136899" y="-6087"/>
                  <a:pt x="391843" y="41306"/>
                  <a:pt x="542131" y="0"/>
                </a:cubicBezTo>
                <a:cubicBezTo>
                  <a:pt x="692419" y="-41306"/>
                  <a:pt x="845379" y="16708"/>
                  <a:pt x="1034977" y="0"/>
                </a:cubicBezTo>
                <a:cubicBezTo>
                  <a:pt x="1224575" y="-16708"/>
                  <a:pt x="1404152" y="43804"/>
                  <a:pt x="1527823" y="0"/>
                </a:cubicBezTo>
                <a:cubicBezTo>
                  <a:pt x="1651494" y="-43804"/>
                  <a:pt x="1883247" y="27323"/>
                  <a:pt x="2020669" y="0"/>
                </a:cubicBezTo>
                <a:cubicBezTo>
                  <a:pt x="2158091" y="-27323"/>
                  <a:pt x="2273515" y="11456"/>
                  <a:pt x="2464231" y="0"/>
                </a:cubicBezTo>
                <a:cubicBezTo>
                  <a:pt x="2480431" y="77185"/>
                  <a:pt x="2425532" y="208593"/>
                  <a:pt x="2464231" y="369332"/>
                </a:cubicBezTo>
                <a:cubicBezTo>
                  <a:pt x="2303751" y="422284"/>
                  <a:pt x="2226567" y="342734"/>
                  <a:pt x="2020669" y="369332"/>
                </a:cubicBezTo>
                <a:cubicBezTo>
                  <a:pt x="1814771" y="395930"/>
                  <a:pt x="1675106" y="326893"/>
                  <a:pt x="1503181" y="369332"/>
                </a:cubicBezTo>
                <a:cubicBezTo>
                  <a:pt x="1331256" y="411771"/>
                  <a:pt x="1179685" y="359130"/>
                  <a:pt x="1084262" y="369332"/>
                </a:cubicBezTo>
                <a:cubicBezTo>
                  <a:pt x="988839" y="379534"/>
                  <a:pt x="730674" y="335593"/>
                  <a:pt x="591415" y="369332"/>
                </a:cubicBezTo>
                <a:cubicBezTo>
                  <a:pt x="452156" y="403071"/>
                  <a:pt x="154386" y="307961"/>
                  <a:pt x="0" y="369332"/>
                </a:cubicBezTo>
                <a:cubicBezTo>
                  <a:pt x="-42505" y="265138"/>
                  <a:pt x="37752" y="87359"/>
                  <a:pt x="0" y="0"/>
                </a:cubicBezTo>
                <a:close/>
              </a:path>
              <a:path w="2464231" h="369332" stroke="0" extrusionOk="0">
                <a:moveTo>
                  <a:pt x="0" y="0"/>
                </a:moveTo>
                <a:cubicBezTo>
                  <a:pt x="139591" y="-46920"/>
                  <a:pt x="289226" y="3102"/>
                  <a:pt x="418919" y="0"/>
                </a:cubicBezTo>
                <a:cubicBezTo>
                  <a:pt x="548612" y="-3102"/>
                  <a:pt x="740675" y="2702"/>
                  <a:pt x="862481" y="0"/>
                </a:cubicBezTo>
                <a:cubicBezTo>
                  <a:pt x="984287" y="-2702"/>
                  <a:pt x="1160266" y="40968"/>
                  <a:pt x="1404612" y="0"/>
                </a:cubicBezTo>
                <a:cubicBezTo>
                  <a:pt x="1648958" y="-40968"/>
                  <a:pt x="1731658" y="40866"/>
                  <a:pt x="1946742" y="0"/>
                </a:cubicBezTo>
                <a:cubicBezTo>
                  <a:pt x="2161826" y="-40866"/>
                  <a:pt x="2205840" y="31461"/>
                  <a:pt x="2464231" y="0"/>
                </a:cubicBezTo>
                <a:cubicBezTo>
                  <a:pt x="2488327" y="119054"/>
                  <a:pt x="2452418" y="279958"/>
                  <a:pt x="2464231" y="369332"/>
                </a:cubicBezTo>
                <a:cubicBezTo>
                  <a:pt x="2318899" y="410993"/>
                  <a:pt x="2120706" y="314328"/>
                  <a:pt x="1971385" y="369332"/>
                </a:cubicBezTo>
                <a:cubicBezTo>
                  <a:pt x="1822064" y="424336"/>
                  <a:pt x="1711178" y="329172"/>
                  <a:pt x="1552466" y="369332"/>
                </a:cubicBezTo>
                <a:cubicBezTo>
                  <a:pt x="1393754" y="409492"/>
                  <a:pt x="1175841" y="332807"/>
                  <a:pt x="1059619" y="369332"/>
                </a:cubicBezTo>
                <a:cubicBezTo>
                  <a:pt x="943397" y="405857"/>
                  <a:pt x="733133" y="339621"/>
                  <a:pt x="616058" y="369332"/>
                </a:cubicBezTo>
                <a:cubicBezTo>
                  <a:pt x="498983" y="399043"/>
                  <a:pt x="133787" y="300809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CLINICAL TRIALS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2A6BC37-E8E1-FC4A-0D27-5D76596E8162}"/>
              </a:ext>
            </a:extLst>
          </p:cNvPr>
          <p:cNvSpPr txBox="1"/>
          <p:nvPr/>
        </p:nvSpPr>
        <p:spPr>
          <a:xfrm>
            <a:off x="9419761" y="4128445"/>
            <a:ext cx="2464231" cy="369332"/>
          </a:xfrm>
          <a:custGeom>
            <a:avLst/>
            <a:gdLst>
              <a:gd name="connsiteX0" fmla="*/ 0 w 2464231"/>
              <a:gd name="connsiteY0" fmla="*/ 0 h 369332"/>
              <a:gd name="connsiteX1" fmla="*/ 542131 w 2464231"/>
              <a:gd name="connsiteY1" fmla="*/ 0 h 369332"/>
              <a:gd name="connsiteX2" fmla="*/ 1034977 w 2464231"/>
              <a:gd name="connsiteY2" fmla="*/ 0 h 369332"/>
              <a:gd name="connsiteX3" fmla="*/ 1527823 w 2464231"/>
              <a:gd name="connsiteY3" fmla="*/ 0 h 369332"/>
              <a:gd name="connsiteX4" fmla="*/ 2020669 w 2464231"/>
              <a:gd name="connsiteY4" fmla="*/ 0 h 369332"/>
              <a:gd name="connsiteX5" fmla="*/ 2464231 w 2464231"/>
              <a:gd name="connsiteY5" fmla="*/ 0 h 369332"/>
              <a:gd name="connsiteX6" fmla="*/ 2464231 w 2464231"/>
              <a:gd name="connsiteY6" fmla="*/ 369332 h 369332"/>
              <a:gd name="connsiteX7" fmla="*/ 2020669 w 2464231"/>
              <a:gd name="connsiteY7" fmla="*/ 369332 h 369332"/>
              <a:gd name="connsiteX8" fmla="*/ 1503181 w 2464231"/>
              <a:gd name="connsiteY8" fmla="*/ 369332 h 369332"/>
              <a:gd name="connsiteX9" fmla="*/ 1084262 w 2464231"/>
              <a:gd name="connsiteY9" fmla="*/ 369332 h 369332"/>
              <a:gd name="connsiteX10" fmla="*/ 591415 w 2464231"/>
              <a:gd name="connsiteY10" fmla="*/ 369332 h 369332"/>
              <a:gd name="connsiteX11" fmla="*/ 0 w 2464231"/>
              <a:gd name="connsiteY11" fmla="*/ 369332 h 369332"/>
              <a:gd name="connsiteX12" fmla="*/ 0 w 2464231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4231" h="369332" fill="none" extrusionOk="0">
                <a:moveTo>
                  <a:pt x="0" y="0"/>
                </a:moveTo>
                <a:cubicBezTo>
                  <a:pt x="136899" y="-6087"/>
                  <a:pt x="391843" y="41306"/>
                  <a:pt x="542131" y="0"/>
                </a:cubicBezTo>
                <a:cubicBezTo>
                  <a:pt x="692419" y="-41306"/>
                  <a:pt x="845379" y="16708"/>
                  <a:pt x="1034977" y="0"/>
                </a:cubicBezTo>
                <a:cubicBezTo>
                  <a:pt x="1224575" y="-16708"/>
                  <a:pt x="1404152" y="43804"/>
                  <a:pt x="1527823" y="0"/>
                </a:cubicBezTo>
                <a:cubicBezTo>
                  <a:pt x="1651494" y="-43804"/>
                  <a:pt x="1883247" y="27323"/>
                  <a:pt x="2020669" y="0"/>
                </a:cubicBezTo>
                <a:cubicBezTo>
                  <a:pt x="2158091" y="-27323"/>
                  <a:pt x="2273515" y="11456"/>
                  <a:pt x="2464231" y="0"/>
                </a:cubicBezTo>
                <a:cubicBezTo>
                  <a:pt x="2480431" y="77185"/>
                  <a:pt x="2425532" y="208593"/>
                  <a:pt x="2464231" y="369332"/>
                </a:cubicBezTo>
                <a:cubicBezTo>
                  <a:pt x="2303751" y="422284"/>
                  <a:pt x="2226567" y="342734"/>
                  <a:pt x="2020669" y="369332"/>
                </a:cubicBezTo>
                <a:cubicBezTo>
                  <a:pt x="1814771" y="395930"/>
                  <a:pt x="1675106" y="326893"/>
                  <a:pt x="1503181" y="369332"/>
                </a:cubicBezTo>
                <a:cubicBezTo>
                  <a:pt x="1331256" y="411771"/>
                  <a:pt x="1179685" y="359130"/>
                  <a:pt x="1084262" y="369332"/>
                </a:cubicBezTo>
                <a:cubicBezTo>
                  <a:pt x="988839" y="379534"/>
                  <a:pt x="730674" y="335593"/>
                  <a:pt x="591415" y="369332"/>
                </a:cubicBezTo>
                <a:cubicBezTo>
                  <a:pt x="452156" y="403071"/>
                  <a:pt x="154386" y="307961"/>
                  <a:pt x="0" y="369332"/>
                </a:cubicBezTo>
                <a:cubicBezTo>
                  <a:pt x="-42505" y="265138"/>
                  <a:pt x="37752" y="87359"/>
                  <a:pt x="0" y="0"/>
                </a:cubicBezTo>
                <a:close/>
              </a:path>
              <a:path w="2464231" h="369332" stroke="0" extrusionOk="0">
                <a:moveTo>
                  <a:pt x="0" y="0"/>
                </a:moveTo>
                <a:cubicBezTo>
                  <a:pt x="139591" y="-46920"/>
                  <a:pt x="289226" y="3102"/>
                  <a:pt x="418919" y="0"/>
                </a:cubicBezTo>
                <a:cubicBezTo>
                  <a:pt x="548612" y="-3102"/>
                  <a:pt x="740675" y="2702"/>
                  <a:pt x="862481" y="0"/>
                </a:cubicBezTo>
                <a:cubicBezTo>
                  <a:pt x="984287" y="-2702"/>
                  <a:pt x="1160266" y="40968"/>
                  <a:pt x="1404612" y="0"/>
                </a:cubicBezTo>
                <a:cubicBezTo>
                  <a:pt x="1648958" y="-40968"/>
                  <a:pt x="1731658" y="40866"/>
                  <a:pt x="1946742" y="0"/>
                </a:cubicBezTo>
                <a:cubicBezTo>
                  <a:pt x="2161826" y="-40866"/>
                  <a:pt x="2205840" y="31461"/>
                  <a:pt x="2464231" y="0"/>
                </a:cubicBezTo>
                <a:cubicBezTo>
                  <a:pt x="2488327" y="119054"/>
                  <a:pt x="2452418" y="279958"/>
                  <a:pt x="2464231" y="369332"/>
                </a:cubicBezTo>
                <a:cubicBezTo>
                  <a:pt x="2318899" y="410993"/>
                  <a:pt x="2120706" y="314328"/>
                  <a:pt x="1971385" y="369332"/>
                </a:cubicBezTo>
                <a:cubicBezTo>
                  <a:pt x="1822064" y="424336"/>
                  <a:pt x="1711178" y="329172"/>
                  <a:pt x="1552466" y="369332"/>
                </a:cubicBezTo>
                <a:cubicBezTo>
                  <a:pt x="1393754" y="409492"/>
                  <a:pt x="1175841" y="332807"/>
                  <a:pt x="1059619" y="369332"/>
                </a:cubicBezTo>
                <a:cubicBezTo>
                  <a:pt x="943397" y="405857"/>
                  <a:pt x="733133" y="339621"/>
                  <a:pt x="616058" y="369332"/>
                </a:cubicBezTo>
                <a:cubicBezTo>
                  <a:pt x="498983" y="399043"/>
                  <a:pt x="133787" y="300809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TRANSLATIONAL RES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C8222-1A38-5AB5-9D06-4A02D8B389E8}"/>
              </a:ext>
            </a:extLst>
          </p:cNvPr>
          <p:cNvSpPr txBox="1"/>
          <p:nvPr/>
        </p:nvSpPr>
        <p:spPr>
          <a:xfrm>
            <a:off x="9471759" y="5024079"/>
            <a:ext cx="2464231" cy="369332"/>
          </a:xfrm>
          <a:custGeom>
            <a:avLst/>
            <a:gdLst>
              <a:gd name="connsiteX0" fmla="*/ 0 w 2464231"/>
              <a:gd name="connsiteY0" fmla="*/ 0 h 369332"/>
              <a:gd name="connsiteX1" fmla="*/ 542131 w 2464231"/>
              <a:gd name="connsiteY1" fmla="*/ 0 h 369332"/>
              <a:gd name="connsiteX2" fmla="*/ 1034977 w 2464231"/>
              <a:gd name="connsiteY2" fmla="*/ 0 h 369332"/>
              <a:gd name="connsiteX3" fmla="*/ 1527823 w 2464231"/>
              <a:gd name="connsiteY3" fmla="*/ 0 h 369332"/>
              <a:gd name="connsiteX4" fmla="*/ 2020669 w 2464231"/>
              <a:gd name="connsiteY4" fmla="*/ 0 h 369332"/>
              <a:gd name="connsiteX5" fmla="*/ 2464231 w 2464231"/>
              <a:gd name="connsiteY5" fmla="*/ 0 h 369332"/>
              <a:gd name="connsiteX6" fmla="*/ 2464231 w 2464231"/>
              <a:gd name="connsiteY6" fmla="*/ 369332 h 369332"/>
              <a:gd name="connsiteX7" fmla="*/ 2020669 w 2464231"/>
              <a:gd name="connsiteY7" fmla="*/ 369332 h 369332"/>
              <a:gd name="connsiteX8" fmla="*/ 1503181 w 2464231"/>
              <a:gd name="connsiteY8" fmla="*/ 369332 h 369332"/>
              <a:gd name="connsiteX9" fmla="*/ 1084262 w 2464231"/>
              <a:gd name="connsiteY9" fmla="*/ 369332 h 369332"/>
              <a:gd name="connsiteX10" fmla="*/ 591415 w 2464231"/>
              <a:gd name="connsiteY10" fmla="*/ 369332 h 369332"/>
              <a:gd name="connsiteX11" fmla="*/ 0 w 2464231"/>
              <a:gd name="connsiteY11" fmla="*/ 369332 h 369332"/>
              <a:gd name="connsiteX12" fmla="*/ 0 w 2464231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4231" h="369332" fill="none" extrusionOk="0">
                <a:moveTo>
                  <a:pt x="0" y="0"/>
                </a:moveTo>
                <a:cubicBezTo>
                  <a:pt x="136899" y="-6087"/>
                  <a:pt x="391843" y="41306"/>
                  <a:pt x="542131" y="0"/>
                </a:cubicBezTo>
                <a:cubicBezTo>
                  <a:pt x="692419" y="-41306"/>
                  <a:pt x="845379" y="16708"/>
                  <a:pt x="1034977" y="0"/>
                </a:cubicBezTo>
                <a:cubicBezTo>
                  <a:pt x="1224575" y="-16708"/>
                  <a:pt x="1404152" y="43804"/>
                  <a:pt x="1527823" y="0"/>
                </a:cubicBezTo>
                <a:cubicBezTo>
                  <a:pt x="1651494" y="-43804"/>
                  <a:pt x="1883247" y="27323"/>
                  <a:pt x="2020669" y="0"/>
                </a:cubicBezTo>
                <a:cubicBezTo>
                  <a:pt x="2158091" y="-27323"/>
                  <a:pt x="2273515" y="11456"/>
                  <a:pt x="2464231" y="0"/>
                </a:cubicBezTo>
                <a:cubicBezTo>
                  <a:pt x="2480431" y="77185"/>
                  <a:pt x="2425532" y="208593"/>
                  <a:pt x="2464231" y="369332"/>
                </a:cubicBezTo>
                <a:cubicBezTo>
                  <a:pt x="2303751" y="422284"/>
                  <a:pt x="2226567" y="342734"/>
                  <a:pt x="2020669" y="369332"/>
                </a:cubicBezTo>
                <a:cubicBezTo>
                  <a:pt x="1814771" y="395930"/>
                  <a:pt x="1675106" y="326893"/>
                  <a:pt x="1503181" y="369332"/>
                </a:cubicBezTo>
                <a:cubicBezTo>
                  <a:pt x="1331256" y="411771"/>
                  <a:pt x="1179685" y="359130"/>
                  <a:pt x="1084262" y="369332"/>
                </a:cubicBezTo>
                <a:cubicBezTo>
                  <a:pt x="988839" y="379534"/>
                  <a:pt x="730674" y="335593"/>
                  <a:pt x="591415" y="369332"/>
                </a:cubicBezTo>
                <a:cubicBezTo>
                  <a:pt x="452156" y="403071"/>
                  <a:pt x="154386" y="307961"/>
                  <a:pt x="0" y="369332"/>
                </a:cubicBezTo>
                <a:cubicBezTo>
                  <a:pt x="-42505" y="265138"/>
                  <a:pt x="37752" y="87359"/>
                  <a:pt x="0" y="0"/>
                </a:cubicBezTo>
                <a:close/>
              </a:path>
              <a:path w="2464231" h="369332" stroke="0" extrusionOk="0">
                <a:moveTo>
                  <a:pt x="0" y="0"/>
                </a:moveTo>
                <a:cubicBezTo>
                  <a:pt x="139591" y="-46920"/>
                  <a:pt x="289226" y="3102"/>
                  <a:pt x="418919" y="0"/>
                </a:cubicBezTo>
                <a:cubicBezTo>
                  <a:pt x="548612" y="-3102"/>
                  <a:pt x="740675" y="2702"/>
                  <a:pt x="862481" y="0"/>
                </a:cubicBezTo>
                <a:cubicBezTo>
                  <a:pt x="984287" y="-2702"/>
                  <a:pt x="1160266" y="40968"/>
                  <a:pt x="1404612" y="0"/>
                </a:cubicBezTo>
                <a:cubicBezTo>
                  <a:pt x="1648958" y="-40968"/>
                  <a:pt x="1731658" y="40866"/>
                  <a:pt x="1946742" y="0"/>
                </a:cubicBezTo>
                <a:cubicBezTo>
                  <a:pt x="2161826" y="-40866"/>
                  <a:pt x="2205840" y="31461"/>
                  <a:pt x="2464231" y="0"/>
                </a:cubicBezTo>
                <a:cubicBezTo>
                  <a:pt x="2488327" y="119054"/>
                  <a:pt x="2452418" y="279958"/>
                  <a:pt x="2464231" y="369332"/>
                </a:cubicBezTo>
                <a:cubicBezTo>
                  <a:pt x="2318899" y="410993"/>
                  <a:pt x="2120706" y="314328"/>
                  <a:pt x="1971385" y="369332"/>
                </a:cubicBezTo>
                <a:cubicBezTo>
                  <a:pt x="1822064" y="424336"/>
                  <a:pt x="1711178" y="329172"/>
                  <a:pt x="1552466" y="369332"/>
                </a:cubicBezTo>
                <a:cubicBezTo>
                  <a:pt x="1393754" y="409492"/>
                  <a:pt x="1175841" y="332807"/>
                  <a:pt x="1059619" y="369332"/>
                </a:cubicBezTo>
                <a:cubicBezTo>
                  <a:pt x="943397" y="405857"/>
                  <a:pt x="733133" y="339621"/>
                  <a:pt x="616058" y="369332"/>
                </a:cubicBezTo>
                <a:cubicBezTo>
                  <a:pt x="498983" y="399043"/>
                  <a:pt x="133787" y="300809"/>
                  <a:pt x="0" y="369332"/>
                </a:cubicBezTo>
                <a:cubicBezTo>
                  <a:pt x="-20404" y="231493"/>
                  <a:pt x="14280" y="143718"/>
                  <a:pt x="0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5314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ULTRARARE TUMORS</a:t>
            </a:r>
          </a:p>
        </p:txBody>
      </p:sp>
    </p:spTree>
    <p:extLst>
      <p:ext uri="{BB962C8B-B14F-4D97-AF65-F5344CB8AC3E}">
        <p14:creationId xmlns:p14="http://schemas.microsoft.com/office/powerpoint/2010/main" val="75638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486184"/>
            <a:ext cx="7363990" cy="1325563"/>
          </a:xfrm>
        </p:spPr>
        <p:txBody>
          <a:bodyPr>
            <a:normAutofit/>
          </a:bodyPr>
          <a:lstStyle/>
          <a:p>
            <a:r>
              <a:rPr lang="es-ES">
                <a:latin typeface="Didot" panose="02000503000000020003" pitchFamily="2" charset="-79"/>
                <a:cs typeface="Didot" panose="02000503000000020003" pitchFamily="2" charset="-79"/>
              </a:rPr>
              <a:t>Quo </a:t>
            </a:r>
            <a:r>
              <a:rPr lang="es-ES" err="1">
                <a:latin typeface="Didot" panose="02000503000000020003" pitchFamily="2" charset="-79"/>
                <a:cs typeface="Didot" panose="02000503000000020003" pitchFamily="2" charset="-79"/>
              </a:rPr>
              <a:t>Vadis</a:t>
            </a:r>
            <a:r>
              <a:rPr lang="es-ES">
                <a:latin typeface="Didot" panose="02000503000000020003" pitchFamily="2" charset="-79"/>
                <a:cs typeface="Didot" panose="02000503000000020003" pitchFamily="2" charset="-79"/>
              </a:rPr>
              <a:t> SELNET?</a:t>
            </a:r>
          </a:p>
        </p:txBody>
      </p:sp>
      <p:pic>
        <p:nvPicPr>
          <p:cNvPr id="18" name="Imagen 17" descr="Señal de dirección&#10;&#10;Descripción generada automáticamente con confianza media">
            <a:extLst>
              <a:ext uri="{FF2B5EF4-FFF2-40B4-BE49-F238E27FC236}">
                <a16:creationId xmlns:a16="http://schemas.microsoft.com/office/drawing/2014/main" id="{11B554D8-4259-8C90-2614-C78E599E9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1" b="1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98E8FF90-88AD-74F2-A28A-5BDE80071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9690566"/>
              </p:ext>
            </p:extLst>
          </p:nvPr>
        </p:nvGraphicFramePr>
        <p:xfrm>
          <a:off x="4184542" y="1946684"/>
          <a:ext cx="736399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597D8017-1AAE-1A18-0212-311F57EFB2F5}"/>
              </a:ext>
            </a:extLst>
          </p:cNvPr>
          <p:cNvSpPr txBox="1"/>
          <p:nvPr/>
        </p:nvSpPr>
        <p:spPr>
          <a:xfrm>
            <a:off x="4281770" y="5300420"/>
            <a:ext cx="185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UE GRANT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8190F31-891B-B0B8-FD56-8667E7EFFAF5}"/>
              </a:ext>
            </a:extLst>
          </p:cNvPr>
          <p:cNvSpPr txBox="1"/>
          <p:nvPr/>
        </p:nvSpPr>
        <p:spPr>
          <a:xfrm>
            <a:off x="6936638" y="5310708"/>
            <a:ext cx="185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LEGAL ENTITY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44D7CD-115C-2BD3-22D4-06A7A1E76C9A}"/>
              </a:ext>
            </a:extLst>
          </p:cNvPr>
          <p:cNvSpPr txBox="1"/>
          <p:nvPr/>
        </p:nvSpPr>
        <p:spPr>
          <a:xfrm>
            <a:off x="9506815" y="5300420"/>
            <a:ext cx="185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655575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BAF6385-607C-10DC-4FC2-28AC8444C3A0}"/>
              </a:ext>
            </a:extLst>
          </p:cNvPr>
          <p:cNvSpPr txBox="1"/>
          <p:nvPr/>
        </p:nvSpPr>
        <p:spPr>
          <a:xfrm>
            <a:off x="805048" y="1380966"/>
            <a:ext cx="323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 Black" panose="020B0A04020102020204" pitchFamily="34" charset="0"/>
              </a:rPr>
              <a:t>GEIS STRATEGIC PLAN</a:t>
            </a:r>
          </a:p>
        </p:txBody>
      </p:sp>
      <p:pic>
        <p:nvPicPr>
          <p:cNvPr id="7" name="Imagen 1">
            <a:extLst>
              <a:ext uri="{FF2B5EF4-FFF2-40B4-BE49-F238E27FC236}">
                <a16:creationId xmlns:a16="http://schemas.microsoft.com/office/drawing/2014/main" id="{79B40655-4BCB-1ED4-A008-460C4712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3008075"/>
            <a:ext cx="907415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3">
            <a:extLst>
              <a:ext uri="{FF2B5EF4-FFF2-40B4-BE49-F238E27FC236}">
                <a16:creationId xmlns:a16="http://schemas.microsoft.com/office/drawing/2014/main" id="{DD723A52-94D7-506B-41F1-180ED62F7216}"/>
              </a:ext>
            </a:extLst>
          </p:cNvPr>
          <p:cNvSpPr txBox="1">
            <a:spLocks noChangeArrowheads="1"/>
          </p:cNvSpPr>
          <p:nvPr/>
        </p:nvSpPr>
        <p:spPr bwMode="auto">
          <a:xfrm rot="20125766">
            <a:off x="2420210" y="2336659"/>
            <a:ext cx="2447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>
                <a:solidFill>
                  <a:srgbClr val="002060"/>
                </a:solidFill>
                <a:latin typeface="Arial" panose="020B0604020202020204" pitchFamily="34" charset="0"/>
              </a:rPr>
              <a:t>Self-Examination</a:t>
            </a:r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id="{D69A6B21-7595-DC1A-B3B5-0D2C34E9A39A}"/>
              </a:ext>
            </a:extLst>
          </p:cNvPr>
          <p:cNvSpPr txBox="1">
            <a:spLocks noChangeArrowheads="1"/>
          </p:cNvSpPr>
          <p:nvPr/>
        </p:nvSpPr>
        <p:spPr bwMode="auto">
          <a:xfrm rot="20125766">
            <a:off x="4158722" y="243010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>
                <a:solidFill>
                  <a:srgbClr val="002060"/>
                </a:solidFill>
                <a:latin typeface="Arial" panose="020B0604020202020204" pitchFamily="34" charset="0"/>
              </a:rPr>
              <a:t>Situation analyses</a:t>
            </a:r>
          </a:p>
        </p:txBody>
      </p:sp>
      <p:sp>
        <p:nvSpPr>
          <p:cNvPr id="10" name="CuadroTexto 5">
            <a:extLst>
              <a:ext uri="{FF2B5EF4-FFF2-40B4-BE49-F238E27FC236}">
                <a16:creationId xmlns:a16="http://schemas.microsoft.com/office/drawing/2014/main" id="{515E7AA8-A5E5-452C-F382-07AB80F9555D}"/>
              </a:ext>
            </a:extLst>
          </p:cNvPr>
          <p:cNvSpPr txBox="1">
            <a:spLocks noChangeArrowheads="1"/>
          </p:cNvSpPr>
          <p:nvPr/>
        </p:nvSpPr>
        <p:spPr bwMode="auto">
          <a:xfrm rot="20125766">
            <a:off x="5820385" y="2488669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>
                <a:solidFill>
                  <a:srgbClr val="002060"/>
                </a:solidFill>
                <a:latin typeface="Arial" panose="020B0604020202020204" pitchFamily="34" charset="0"/>
              </a:rPr>
              <a:t>Similar experiences</a:t>
            </a: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id="{96A6F742-87C6-41A9-753A-A63D52E60148}"/>
              </a:ext>
            </a:extLst>
          </p:cNvPr>
          <p:cNvSpPr txBox="1">
            <a:spLocks noChangeArrowheads="1"/>
          </p:cNvSpPr>
          <p:nvPr/>
        </p:nvSpPr>
        <p:spPr bwMode="auto">
          <a:xfrm rot="20125766">
            <a:off x="7551779" y="2447691"/>
            <a:ext cx="2449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>
                <a:solidFill>
                  <a:srgbClr val="002060"/>
                </a:solidFill>
                <a:latin typeface="Arial" panose="020B0604020202020204" pitchFamily="34" charset="0"/>
              </a:rPr>
              <a:t>Strategic definition</a:t>
            </a:r>
          </a:p>
        </p:txBody>
      </p:sp>
      <p:sp>
        <p:nvSpPr>
          <p:cNvPr id="12" name="CuadroTexto 7">
            <a:extLst>
              <a:ext uri="{FF2B5EF4-FFF2-40B4-BE49-F238E27FC236}">
                <a16:creationId xmlns:a16="http://schemas.microsoft.com/office/drawing/2014/main" id="{F9ACA6F0-9F03-081E-8C2B-8E107BFE7A9F}"/>
              </a:ext>
            </a:extLst>
          </p:cNvPr>
          <p:cNvSpPr txBox="1">
            <a:spLocks noChangeArrowheads="1"/>
          </p:cNvSpPr>
          <p:nvPr/>
        </p:nvSpPr>
        <p:spPr bwMode="auto">
          <a:xfrm rot="20125766">
            <a:off x="9409113" y="2009538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>
                <a:solidFill>
                  <a:schemeClr val="bg1"/>
                </a:solidFill>
                <a:latin typeface="Arial" panose="020B0604020202020204" pitchFamily="34" charset="0"/>
              </a:rPr>
              <a:t>Action plan</a:t>
            </a:r>
          </a:p>
        </p:txBody>
      </p:sp>
      <p:sp>
        <p:nvSpPr>
          <p:cNvPr id="13" name="CuadroTexto 10">
            <a:extLst>
              <a:ext uri="{FF2B5EF4-FFF2-40B4-BE49-F238E27FC236}">
                <a16:creationId xmlns:a16="http://schemas.microsoft.com/office/drawing/2014/main" id="{F5D90178-169C-DEE8-9D29-136000AC61E2}"/>
              </a:ext>
            </a:extLst>
          </p:cNvPr>
          <p:cNvSpPr txBox="1">
            <a:spLocks noChangeArrowheads="1"/>
          </p:cNvSpPr>
          <p:nvPr/>
        </p:nvSpPr>
        <p:spPr bwMode="auto">
          <a:xfrm rot="20125766">
            <a:off x="1441359" y="2709693"/>
            <a:ext cx="754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 dirty="0">
                <a:latin typeface="Arial" panose="020B0604020202020204" pitchFamily="34" charset="0"/>
              </a:rPr>
              <a:t>2011</a:t>
            </a:r>
          </a:p>
        </p:txBody>
      </p:sp>
      <p:sp>
        <p:nvSpPr>
          <p:cNvPr id="14" name="CuadroTexto 11">
            <a:extLst>
              <a:ext uri="{FF2B5EF4-FFF2-40B4-BE49-F238E27FC236}">
                <a16:creationId xmlns:a16="http://schemas.microsoft.com/office/drawing/2014/main" id="{1EB1AC98-C6AE-8389-8E15-06549375F044}"/>
              </a:ext>
            </a:extLst>
          </p:cNvPr>
          <p:cNvSpPr txBox="1">
            <a:spLocks noChangeArrowheads="1"/>
          </p:cNvSpPr>
          <p:nvPr/>
        </p:nvSpPr>
        <p:spPr bwMode="auto">
          <a:xfrm rot="20125766">
            <a:off x="10161616" y="2860435"/>
            <a:ext cx="75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 dirty="0">
                <a:latin typeface="Arial" panose="020B0604020202020204" pitchFamily="34" charset="0"/>
              </a:rPr>
              <a:t>2012</a:t>
            </a:r>
          </a:p>
        </p:txBody>
      </p:sp>
      <p:pic>
        <p:nvPicPr>
          <p:cNvPr id="15" name="Imagen 12">
            <a:extLst>
              <a:ext uri="{FF2B5EF4-FFF2-40B4-BE49-F238E27FC236}">
                <a16:creationId xmlns:a16="http://schemas.microsoft.com/office/drawing/2014/main" id="{2CA8E60A-EE99-B1EB-998D-78A8E5274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5886213"/>
            <a:ext cx="11223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572BDC17-BCEB-FA70-6375-709CFB1AA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87" y="5902371"/>
            <a:ext cx="8905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ítulo 3">
            <a:extLst>
              <a:ext uri="{FF2B5EF4-FFF2-40B4-BE49-F238E27FC236}">
                <a16:creationId xmlns:a16="http://schemas.microsoft.com/office/drawing/2014/main" id="{6287FB54-4A70-50A0-4603-B2B1CB009879}"/>
              </a:ext>
            </a:extLst>
          </p:cNvPr>
          <p:cNvSpPr txBox="1">
            <a:spLocks/>
          </p:cNvSpPr>
          <p:nvPr/>
        </p:nvSpPr>
        <p:spPr>
          <a:xfrm>
            <a:off x="233823" y="19173"/>
            <a:ext cx="9461958" cy="108499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Quo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Vadis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SELNET?</a:t>
            </a:r>
          </a:p>
        </p:txBody>
      </p:sp>
      <p:pic>
        <p:nvPicPr>
          <p:cNvPr id="18" name="Imagen 1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3866CA8F-0040-B08F-E7DC-F38E41D2C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999" y="7898"/>
            <a:ext cx="1363752" cy="13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39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EC07804-3F75-42A5-941D-B68CFAF7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836613"/>
            <a:ext cx="185737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76AAF7E-7640-43F2-BEEA-05A23D465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858838"/>
            <a:ext cx="265747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20D2BB-6EF9-4EE6-B8E1-11E45A4A7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836613"/>
            <a:ext cx="1477962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6F5DF3-5209-45AD-93A1-81C5CCC1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3" y="836613"/>
            <a:ext cx="2306637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34CACE-81B3-4CE0-905B-5C8B9BE6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967288"/>
            <a:ext cx="23177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87DDFE38-D588-48ED-8A2F-3D2E85CA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858838"/>
            <a:ext cx="1944687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9">
            <a:extLst>
              <a:ext uri="{FF2B5EF4-FFF2-40B4-BE49-F238E27FC236}">
                <a16:creationId xmlns:a16="http://schemas.microsoft.com/office/drawing/2014/main" id="{7497B9BD-8231-4CDC-9DC9-6479C51D6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/>
          <a:stretch>
            <a:fillRect/>
          </a:stretch>
        </p:blipFill>
        <p:spPr bwMode="auto">
          <a:xfrm>
            <a:off x="3838575" y="4933950"/>
            <a:ext cx="38750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0">
            <a:extLst>
              <a:ext uri="{FF2B5EF4-FFF2-40B4-BE49-F238E27FC236}">
                <a16:creationId xmlns:a16="http://schemas.microsoft.com/office/drawing/2014/main" id="{5D8A1ED2-A20B-4259-9794-EDF333F34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63" y="4933950"/>
            <a:ext cx="2643187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11">
            <a:extLst>
              <a:ext uri="{FF2B5EF4-FFF2-40B4-BE49-F238E27FC236}">
                <a16:creationId xmlns:a16="http://schemas.microsoft.com/office/drawing/2014/main" id="{6CD34890-6F2C-4CA6-895C-F90ABF30C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2870200"/>
            <a:ext cx="8901113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SARCOMA COOPERATIVE GROUPS (SCG):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Scientific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Association</a:t>
            </a:r>
            <a:endParaRPr lang="es-ES" altLang="es-ES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SCG (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most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of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them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)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have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their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own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structure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for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Clinical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Trials</a:t>
            </a:r>
            <a:endParaRPr lang="es-ES" altLang="es-ES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Sub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Committees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by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Pathology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and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Speciality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Research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Teaching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and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Clinical</a:t>
            </a:r>
            <a:r>
              <a:rPr lang="es-ES" altLang="es-E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ES" altLang="es-E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Assistance</a:t>
            </a:r>
            <a:endParaRPr lang="es-ES" altLang="es-ES" sz="20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F200ED9-D23E-4993-A448-1600A7D30B01}"/>
              </a:ext>
            </a:extLst>
          </p:cNvPr>
          <p:cNvSpPr txBox="1"/>
          <p:nvPr/>
        </p:nvSpPr>
        <p:spPr>
          <a:xfrm>
            <a:off x="312307" y="119921"/>
            <a:ext cx="286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 Black" panose="020B0A04020102020204" pitchFamily="34" charset="0"/>
              </a:rPr>
              <a:t>STRATEGIC PLAN</a:t>
            </a:r>
          </a:p>
        </p:txBody>
      </p:sp>
    </p:spTree>
    <p:extLst>
      <p:ext uri="{BB962C8B-B14F-4D97-AF65-F5344CB8AC3E}">
        <p14:creationId xmlns:p14="http://schemas.microsoft.com/office/powerpoint/2010/main" val="1914790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40A1A41-CB0D-7201-458A-7C67BC134DF9}"/>
              </a:ext>
            </a:extLst>
          </p:cNvPr>
          <p:cNvSpPr txBox="1"/>
          <p:nvPr/>
        </p:nvSpPr>
        <p:spPr>
          <a:xfrm>
            <a:off x="629587" y="1753849"/>
            <a:ext cx="10687987" cy="446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Abadi" panose="020B0604020104020204" pitchFamily="34" charset="0"/>
              </a:rPr>
              <a:t>We have to accomplish the SELNET objectives and </a:t>
            </a:r>
            <a:r>
              <a:rPr lang="en-US" sz="2400" b="1" dirty="0">
                <a:latin typeface="Abadi" panose="020B0604020104020204" pitchFamily="34" charset="0"/>
              </a:rPr>
              <a:t>ONLY ONE YEAR IS LEFT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Abadi" panose="020B0604020104020204" pitchFamily="34" charset="0"/>
              </a:rPr>
              <a:t>We need leadership </a:t>
            </a:r>
            <a:r>
              <a:rPr lang="en-US" sz="2400" b="1" dirty="0">
                <a:latin typeface="Abadi" panose="020B0604020104020204" pitchFamily="34" charset="0"/>
              </a:rPr>
              <a:t>TO MOTIVATE AND ENCOURAGE  OTHERS </a:t>
            </a:r>
            <a:r>
              <a:rPr lang="en-US" sz="2400" dirty="0">
                <a:latin typeface="Abadi" panose="020B0604020104020204" pitchFamily="34" charset="0"/>
              </a:rPr>
              <a:t>to participate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Abadi" panose="020B0604020104020204" pitchFamily="34" charset="0"/>
              </a:rPr>
              <a:t>There is a time for </a:t>
            </a:r>
            <a:r>
              <a:rPr lang="en-US" sz="2400" b="1" dirty="0">
                <a:latin typeface="Abadi" panose="020B0604020104020204" pitchFamily="34" charset="0"/>
              </a:rPr>
              <a:t>PLANTING</a:t>
            </a:r>
            <a:r>
              <a:rPr lang="en-US" sz="2400" dirty="0">
                <a:latin typeface="Abadi" panose="020B0604020104020204" pitchFamily="34" charset="0"/>
              </a:rPr>
              <a:t>, and a time for </a:t>
            </a:r>
            <a:r>
              <a:rPr lang="en-US" sz="2400" b="1" dirty="0">
                <a:latin typeface="Abadi" panose="020B0604020104020204" pitchFamily="34" charset="0"/>
              </a:rPr>
              <a:t>HARVEST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latin typeface="Abadi" panose="020B0604020104020204" pitchFamily="34" charset="0"/>
              </a:rPr>
              <a:t>MDT</a:t>
            </a:r>
            <a:r>
              <a:rPr lang="en-US" sz="2400" dirty="0">
                <a:latin typeface="Abadi" panose="020B0604020104020204" pitchFamily="34" charset="0"/>
              </a:rPr>
              <a:t> is a hallmark of Sarcoma Care and Research, </a:t>
            </a:r>
            <a:r>
              <a:rPr lang="en-US" sz="2400" b="1" dirty="0">
                <a:latin typeface="Abadi" panose="020B0604020104020204" pitchFamily="34" charset="0"/>
              </a:rPr>
              <a:t>LET’S EMPHASIZE IT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Abadi" panose="020B0604020104020204" pitchFamily="34" charset="0"/>
              </a:rPr>
              <a:t>ACADEMIC TRIALS (investigator-driven) are crucial for rare tumors and we need </a:t>
            </a:r>
            <a:r>
              <a:rPr lang="en-US" sz="2400" b="1" dirty="0">
                <a:latin typeface="Abadi" panose="020B0604020104020204" pitchFamily="34" charset="0"/>
              </a:rPr>
              <a:t>to afford CLINICAL RESEARCH in SELNET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Abadi" panose="020B0604020104020204" pitchFamily="34" charset="0"/>
              </a:rPr>
              <a:t>We need to decide if we are walking </a:t>
            </a:r>
            <a:r>
              <a:rPr lang="en-US" sz="2400" b="1" dirty="0">
                <a:latin typeface="Abadi" panose="020B0604020104020204" pitchFamily="34" charset="0"/>
              </a:rPr>
              <a:t>towards a CONSOLIDATION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F4B24D18-EA62-551A-AB06-FE76FC4BB50D}"/>
              </a:ext>
            </a:extLst>
          </p:cNvPr>
          <p:cNvSpPr txBox="1">
            <a:spLocks/>
          </p:cNvSpPr>
          <p:nvPr/>
        </p:nvSpPr>
        <p:spPr>
          <a:xfrm>
            <a:off x="317473" y="206009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REMARKS</a:t>
            </a:r>
          </a:p>
        </p:txBody>
      </p:sp>
      <p:pic>
        <p:nvPicPr>
          <p:cNvPr id="7" name="Imagen 6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3DDDE1-21F7-3A26-B827-4B9D9D6E9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999" y="54392"/>
            <a:ext cx="1363752" cy="13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7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DC0E94-5792-B926-7610-F60FA4850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BRAZIL: The big brother	</a:t>
            </a:r>
          </a:p>
        </p:txBody>
      </p:sp>
      <p:pic>
        <p:nvPicPr>
          <p:cNvPr id="8" name="Imagen 7" descr="Vista de una ciudad desde lo alto de una montaña con vista al mar&#10;&#10;Descripción generada automáticamente con confianza media">
            <a:extLst>
              <a:ext uri="{FF2B5EF4-FFF2-40B4-BE49-F238E27FC236}">
                <a16:creationId xmlns:a16="http://schemas.microsoft.com/office/drawing/2014/main" id="{8A3738A8-D523-164E-1450-B7806011E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410" b="-1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2" name="Imagen 11" descr="Un loro parado en una rama&#10;&#10;Descripción generada automáticamente con confianza media">
            <a:extLst>
              <a:ext uri="{FF2B5EF4-FFF2-40B4-BE49-F238E27FC236}">
                <a16:creationId xmlns:a16="http://schemas.microsoft.com/office/drawing/2014/main" id="{CE8BD69B-99C8-5F37-AE79-6D7552AB5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40" r="-2" b="17373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0" name="Imagen 9" descr="Una cascada de agua&#10;&#10;Descripción generada automáticamente">
            <a:extLst>
              <a:ext uri="{FF2B5EF4-FFF2-40B4-BE49-F238E27FC236}">
                <a16:creationId xmlns:a16="http://schemas.microsoft.com/office/drawing/2014/main" id="{15C2EEA2-3C7F-732E-88E5-D54F542AB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15" r="3" b="3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4" name="Imagen 13" descr="Un atardecer en el mar&#10;&#10;Descripción generada automáticamente">
            <a:extLst>
              <a:ext uri="{FF2B5EF4-FFF2-40B4-BE49-F238E27FC236}">
                <a16:creationId xmlns:a16="http://schemas.microsoft.com/office/drawing/2014/main" id="{A23896C4-D439-72E8-CB5A-2FF12E5016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88" r="26537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6" name="Imagen 5" descr="Vista de una playa&#10;&#10;Descripción generada automáticamente con confianza media">
            <a:extLst>
              <a:ext uri="{FF2B5EF4-FFF2-40B4-BE49-F238E27FC236}">
                <a16:creationId xmlns:a16="http://schemas.microsoft.com/office/drawing/2014/main" id="{A45D96BB-18E1-F016-E868-3A0B8B38B0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989" r="1" b="1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44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ptura de pantalla de un celular con la foto de un grupo de personas&#10;&#10;Descripción generada automáticamente">
            <a:extLst>
              <a:ext uri="{FF2B5EF4-FFF2-40B4-BE49-F238E27FC236}">
                <a16:creationId xmlns:a16="http://schemas.microsoft.com/office/drawing/2014/main" id="{6A1CF1F6-19D4-4D42-9956-1F536736A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1" t="28891" r="9367" b="17802"/>
          <a:stretch/>
        </p:blipFill>
        <p:spPr>
          <a:xfrm>
            <a:off x="457202" y="776462"/>
            <a:ext cx="3683111" cy="1326719"/>
          </a:xfrm>
          <a:prstGeom prst="rect">
            <a:avLst/>
          </a:prstGeom>
        </p:spPr>
      </p:pic>
      <p:pic>
        <p:nvPicPr>
          <p:cNvPr id="7" name="Imagen 6" descr="Un 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CC2430AB-9BEC-4AB3-B957-6928231A8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99" r="2" b="9701"/>
          <a:stretch/>
        </p:blipFill>
        <p:spPr>
          <a:xfrm>
            <a:off x="4844092" y="713802"/>
            <a:ext cx="2416551" cy="1460834"/>
          </a:xfrm>
          <a:prstGeom prst="rect">
            <a:avLst/>
          </a:prstGeom>
        </p:spPr>
      </p:pic>
      <p:pic>
        <p:nvPicPr>
          <p:cNvPr id="10" name="Imagen 9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54E6E13F-C380-462D-96F3-9EA3B9617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980"/>
          <a:stretch/>
        </p:blipFill>
        <p:spPr>
          <a:xfrm>
            <a:off x="531906" y="3073663"/>
            <a:ext cx="6839378" cy="3250825"/>
          </a:xfrm>
          <a:prstGeom prst="rect">
            <a:avLst/>
          </a:prstGeom>
        </p:spPr>
      </p:pic>
      <p:pic>
        <p:nvPicPr>
          <p:cNvPr id="12" name="Imagen 11" descr="Un grupo de personas con instrumentos musicales&#10;&#10;Descripción generada automáticamente">
            <a:extLst>
              <a:ext uri="{FF2B5EF4-FFF2-40B4-BE49-F238E27FC236}">
                <a16:creationId xmlns:a16="http://schemas.microsoft.com/office/drawing/2014/main" id="{18F2488F-482B-4EDC-8057-E13347E7E1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432" r="1" b="15621"/>
          <a:stretch/>
        </p:blipFill>
        <p:spPr>
          <a:xfrm>
            <a:off x="7853007" y="235794"/>
            <a:ext cx="4038650" cy="1240291"/>
          </a:xfrm>
          <a:prstGeom prst="rect">
            <a:avLst/>
          </a:prstGeom>
        </p:spPr>
      </p:pic>
      <p:pic>
        <p:nvPicPr>
          <p:cNvPr id="14" name="Imagen 13" descr="Imagen que contiene persona, edificio, gente, parado&#10;&#10;Descripción generada automáticamente">
            <a:extLst>
              <a:ext uri="{FF2B5EF4-FFF2-40B4-BE49-F238E27FC236}">
                <a16:creationId xmlns:a16="http://schemas.microsoft.com/office/drawing/2014/main" id="{FAC79696-5EAD-48E4-ADE4-1E9A9F347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317" r="3" b="11490"/>
          <a:stretch/>
        </p:blipFill>
        <p:spPr>
          <a:xfrm>
            <a:off x="7853007" y="4403092"/>
            <a:ext cx="3567362" cy="176674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CA471CF-23DE-4EE2-BF58-26A5C4C00FEC}"/>
              </a:ext>
            </a:extLst>
          </p:cNvPr>
          <p:cNvSpPr txBox="1"/>
          <p:nvPr/>
        </p:nvSpPr>
        <p:spPr>
          <a:xfrm>
            <a:off x="1260764" y="348846"/>
            <a:ext cx="287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Abadi" panose="020B0604020104020204" pitchFamily="34" charset="0"/>
              </a:rPr>
              <a:t>Seville</a:t>
            </a:r>
            <a:r>
              <a:rPr lang="es-ES" dirty="0">
                <a:latin typeface="Abadi" panose="020B0604020104020204" pitchFamily="34" charset="0"/>
              </a:rPr>
              <a:t> 21-22 Feb 2019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E86507-E2A4-487D-8CFE-30D4ADE8F34D}"/>
              </a:ext>
            </a:extLst>
          </p:cNvPr>
          <p:cNvSpPr txBox="1"/>
          <p:nvPr/>
        </p:nvSpPr>
        <p:spPr>
          <a:xfrm>
            <a:off x="8187166" y="6235325"/>
            <a:ext cx="356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badi" panose="020B0604020104020204" pitchFamily="34" charset="0"/>
              </a:rPr>
              <a:t>C de </a:t>
            </a:r>
            <a:r>
              <a:rPr lang="es-ES" dirty="0" err="1">
                <a:latin typeface="Abadi" panose="020B0604020104020204" pitchFamily="34" charset="0"/>
              </a:rPr>
              <a:t>Mexico</a:t>
            </a:r>
            <a:r>
              <a:rPr lang="es-ES" dirty="0">
                <a:latin typeface="Abadi" panose="020B0604020104020204" pitchFamily="34" charset="0"/>
              </a:rPr>
              <a:t> 19-21 </a:t>
            </a:r>
            <a:r>
              <a:rPr lang="es-ES" dirty="0" err="1">
                <a:latin typeface="Abadi" panose="020B0604020104020204" pitchFamily="34" charset="0"/>
              </a:rPr>
              <a:t>Sep</a:t>
            </a:r>
            <a:r>
              <a:rPr lang="es-ES" dirty="0">
                <a:latin typeface="Abadi" panose="020B0604020104020204" pitchFamily="34" charset="0"/>
              </a:rPr>
              <a:t> 2019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6C4F8BE-96FF-4B69-81A1-1F493602BA9E}"/>
              </a:ext>
            </a:extLst>
          </p:cNvPr>
          <p:cNvSpPr txBox="1"/>
          <p:nvPr/>
        </p:nvSpPr>
        <p:spPr>
          <a:xfrm>
            <a:off x="1999469" y="6384558"/>
            <a:ext cx="356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badi" panose="020B0604020104020204" pitchFamily="34" charset="0"/>
              </a:rPr>
              <a:t>Lyon 9-10 Jan 2020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805ACB7-3F17-4C10-A0F0-1C8ABF7D087D}"/>
              </a:ext>
            </a:extLst>
          </p:cNvPr>
          <p:cNvSpPr txBox="1"/>
          <p:nvPr/>
        </p:nvSpPr>
        <p:spPr>
          <a:xfrm>
            <a:off x="4492203" y="2216644"/>
            <a:ext cx="356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badi" panose="020B0604020104020204" pitchFamily="34" charset="0"/>
              </a:rPr>
              <a:t>Sao Paulo 17-18 May 2019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C221843-4066-4C5D-950D-7E53D614E4BF}"/>
              </a:ext>
            </a:extLst>
          </p:cNvPr>
          <p:cNvSpPr txBox="1"/>
          <p:nvPr/>
        </p:nvSpPr>
        <p:spPr>
          <a:xfrm>
            <a:off x="7749694" y="1520327"/>
            <a:ext cx="444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badi" panose="020B0604020104020204" pitchFamily="34" charset="0"/>
              </a:rPr>
              <a:t>San José 21 June 2019</a:t>
            </a:r>
          </a:p>
        </p:txBody>
      </p:sp>
      <p:pic>
        <p:nvPicPr>
          <p:cNvPr id="21" name="Imagen 20" descr="Captura de pantalla de un videojuego de una persona&#10;&#10;Descripción generada automáticamente">
            <a:extLst>
              <a:ext uri="{FF2B5EF4-FFF2-40B4-BE49-F238E27FC236}">
                <a16:creationId xmlns:a16="http://schemas.microsoft.com/office/drawing/2014/main" id="{C0F4572A-B639-4322-B520-BED78438C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790" y="1889659"/>
            <a:ext cx="2856766" cy="162403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C87A6D1-772F-4F91-A319-ECDDE54AD881}"/>
              </a:ext>
            </a:extLst>
          </p:cNvPr>
          <p:cNvSpPr txBox="1"/>
          <p:nvPr/>
        </p:nvSpPr>
        <p:spPr>
          <a:xfrm>
            <a:off x="8404791" y="3513691"/>
            <a:ext cx="285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badi" panose="020B0604020104020204" pitchFamily="34" charset="0"/>
              </a:rPr>
              <a:t>Virtual 03 Sept 2020</a:t>
            </a:r>
          </a:p>
        </p:txBody>
      </p:sp>
    </p:spTree>
    <p:extLst>
      <p:ext uri="{BB962C8B-B14F-4D97-AF65-F5344CB8AC3E}">
        <p14:creationId xmlns:p14="http://schemas.microsoft.com/office/powerpoint/2010/main" val="37170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00EEA98-2B82-4706-8A22-13B1B3DAC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0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C66EBE71-6A7D-F042-A49F-AEC774A1D4BA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WEBSITE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is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your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tool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…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just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USE IT	</a:t>
            </a:r>
          </a:p>
        </p:txBody>
      </p:sp>
      <p:pic>
        <p:nvPicPr>
          <p:cNvPr id="3" name="Imagen 2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66334CE8-15DA-AF18-1D3B-123230EA7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9CDBA70-8693-027C-9A3A-4D0360B11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94" b="22699"/>
          <a:stretch/>
        </p:blipFill>
        <p:spPr>
          <a:xfrm>
            <a:off x="0" y="2060492"/>
            <a:ext cx="12192000" cy="43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99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CHECKING THE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WPs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…	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Topics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0C5603-497A-ABCE-4F1E-AAC199AD3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44" y="2069640"/>
            <a:ext cx="7703737" cy="476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05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CHECKING THE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WPs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…	Timing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D2C08FE-555C-9FA2-DE90-278F7C74B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892" y="1973352"/>
            <a:ext cx="8728817" cy="47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549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4316</TotalTime>
  <Words>1284</Words>
  <Application>Microsoft Office PowerPoint</Application>
  <PresentationFormat>Panorámica</PresentationFormat>
  <Paragraphs>277</Paragraphs>
  <Slides>36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8" baseType="lpstr">
      <vt:lpstr>Abadi</vt:lpstr>
      <vt:lpstr>Arial</vt:lpstr>
      <vt:lpstr>Arial Black</vt:lpstr>
      <vt:lpstr>Arial Narrow</vt:lpstr>
      <vt:lpstr>BlinkMacSystemFont</vt:lpstr>
      <vt:lpstr>Calibri</vt:lpstr>
      <vt:lpstr>Calibri Light</vt:lpstr>
      <vt:lpstr>Courier New</vt:lpstr>
      <vt:lpstr>Didot</vt:lpstr>
      <vt:lpstr>Shaker 2 Lancet</vt:lpstr>
      <vt:lpstr>Wingdings</vt:lpstr>
      <vt:lpstr>Tema de Office</vt:lpstr>
      <vt:lpstr>Presentación de PowerPoint</vt:lpstr>
      <vt:lpstr>Presentación de PowerPoint</vt:lpstr>
      <vt:lpstr>INTRODUCTION</vt:lpstr>
      <vt:lpstr>BRAZIL: The big brother </vt:lpstr>
      <vt:lpstr>Presentación de PowerPoint</vt:lpstr>
      <vt:lpstr>Presentación de PowerPoint</vt:lpstr>
      <vt:lpstr>Presentación de PowerPoint</vt:lpstr>
      <vt:lpstr>CHECKING THE WPs…  Topics</vt:lpstr>
      <vt:lpstr>CHECKING THE WPs… Timing</vt:lpstr>
      <vt:lpstr>CHECKING THE WPs…WP3 </vt:lpstr>
      <vt:lpstr>CHECKING THE WPs…WP6-7 </vt:lpstr>
      <vt:lpstr>CHECKING THE WPs…  Solving Queries</vt:lpstr>
      <vt:lpstr>CHECKING THE WPs…  Topics</vt:lpstr>
      <vt:lpstr>CHECKING THE WPs 2 &amp; 3 </vt:lpstr>
      <vt:lpstr>Presentación de PowerPoint</vt:lpstr>
      <vt:lpstr>Presentación de PowerPoint</vt:lpstr>
      <vt:lpstr>CHECKING THE WP8</vt:lpstr>
      <vt:lpstr>Presentación de PowerPoint</vt:lpstr>
      <vt:lpstr>CHECKING THE WP6</vt:lpstr>
      <vt:lpstr>NETWORKING IS VITAL IN SARCOMA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EMPHASIZING MDT</vt:lpstr>
      <vt:lpstr>EMPHASIZING MDT</vt:lpstr>
      <vt:lpstr>EMPHASIZING MDT: GBSARC</vt:lpstr>
      <vt:lpstr>EMPHASIZING MDT</vt:lpstr>
      <vt:lpstr>Quo Vadis SELNET?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Marta Martín-Ruiz</dc:creator>
  <cp:lastModifiedBy>Javier Zenon Martin Broto</cp:lastModifiedBy>
  <cp:revision>34</cp:revision>
  <dcterms:created xsi:type="dcterms:W3CDTF">2019-12-10T09:20:08Z</dcterms:created>
  <dcterms:modified xsi:type="dcterms:W3CDTF">2023-03-02T11:03:32Z</dcterms:modified>
</cp:coreProperties>
</file>