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3" r:id="rId1"/>
  </p:sldMasterIdLst>
  <p:notesMasterIdLst>
    <p:notesMasterId r:id="rId12"/>
  </p:notesMasterIdLst>
  <p:sldIdLst>
    <p:sldId id="271" r:id="rId2"/>
    <p:sldId id="265" r:id="rId3"/>
    <p:sldId id="272" r:id="rId4"/>
    <p:sldId id="266" r:id="rId5"/>
    <p:sldId id="268" r:id="rId6"/>
    <p:sldId id="273" r:id="rId7"/>
    <p:sldId id="267" r:id="rId8"/>
    <p:sldId id="274" r:id="rId9"/>
    <p:sldId id="276" r:id="rId10"/>
    <p:sldId id="27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Martín-Ruiz" initials="MMR" lastIdx="1" clrIdx="0">
    <p:extLst>
      <p:ext uri="{19B8F6BF-5375-455C-9EA6-DF929625EA0E}">
        <p15:presenceInfo xmlns:p15="http://schemas.microsoft.com/office/powerpoint/2012/main" userId="Marta Martín-Rui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66"/>
    <p:restoredTop sz="94444"/>
  </p:normalViewPr>
  <p:slideViewPr>
    <p:cSldViewPr snapToGrid="0" snapToObjects="1">
      <p:cViewPr varScale="1">
        <p:scale>
          <a:sx n="68" d="100"/>
          <a:sy n="68" d="100"/>
        </p:scale>
        <p:origin x="10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9039A-72A2-4858-B781-BDED7502651C}" type="datetimeFigureOut">
              <a:rPr lang="es-ES" smtClean="0"/>
              <a:t>02/03/2023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3229E-B28F-428F-9F96-D389F8B814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069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57 mean</a:t>
            </a:r>
            <a:r>
              <a:rPr lang="es-ES" baseline="0" dirty="0" smtClean="0"/>
              <a:t>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3229E-B28F-428F-9F96-D389F8B8145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312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C70ACD6-4598-064A-A788-FF9CD6CC7E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642C112B-ECEE-8245-93E5-13B2E241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1C41F12-C0F8-3748-BA11-DA05E080A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9F20D04-18F4-6748-9FAF-6DA79C0EF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CC5A58E-455C-404A-8752-2EDA424CE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125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9792EFD-A86F-274A-9A1F-A38302877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F990A58E-3043-B64F-8250-793A30E70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6A2C924-EE96-FA4D-961A-10C27BD64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EA27662-57C2-7C45-B87E-4C4D4F9B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077EBA1-6A0C-3F4A-9CBC-2689F9B8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37557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F36C525C-DDC8-7045-A948-1193DC717E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F92CC64-1536-374A-9C4B-96B76D110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152A56A6-414A-2B49-A6B8-B52609DE7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8ED0014-B28F-754D-B578-A8278F39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4D15A31-01C4-3949-952E-AD2EAB75F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81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841328-C4A4-BB42-B165-A33647C4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367D5A1-208C-B84A-BDC0-4CD9E6DA5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0614E5C-40ED-3F41-964F-70D3E4404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E437584-E204-A24B-8105-22F1E25C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BB6953-3C10-314C-AC12-6C55FDF21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6912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37708D4-34BA-C346-9EB9-8C4E9A7B3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4183A33A-8FD8-F549-ACC7-7AD48AE91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AC02F3E-8726-F840-A0C4-6444516B1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6CED629-4E82-5545-A6DF-E04FCFDD0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2B99580-FE06-3C4F-AA4A-F9EF5A62B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606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413BE1-FD5F-1B48-A486-178A6C40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5D72837-7816-684C-89A5-3BAE4819B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8C778CEC-1101-0D42-87B4-936D30E6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ACED0B0-42F2-514B-8D22-EF0ABCB3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E6E9850-CCE1-2449-8EC5-C7DD546A8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ABBDA0EA-AD7D-AD4E-B361-F1FAF40BA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013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553C213-C21E-4940-AAE5-D9D2445D3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2A3FE1-CC80-A345-9D3D-ED6020C92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AA5BFC64-A3C3-6C4F-BE83-61D567A42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B5F7C5-F2BB-8849-8A16-9D922E685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8671DB4D-C688-1E46-B601-D66ED0078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B5A29D48-F1C6-624E-9BDD-5D39CAD4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F041B188-4669-4849-ADC2-5051A8211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D01B7F10-B5C7-614C-8EC6-AEAA7F6C9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0133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0F821F-B5E2-C94F-8826-CC4D6877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2FFDD628-DDA9-A64D-84DB-76DB249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85DD7254-7124-C34F-9A2B-8F637CE0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9EE5422F-06FA-ED4E-ABE7-88ACCF7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979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9FF79B29-6417-5549-A45E-957632D95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430FB172-C0A9-3B42-98E4-90110A2E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CBD75794-5BA1-B14C-B1CE-6CFB3B33A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6446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71529A6-BC3F-0640-A648-21A43F9C4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3937E1C-0198-2E47-9045-37287A0C8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BAD2BDA-CD4D-AD46-898D-ACD39C2B2C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94FD24-CE60-DF42-832A-FD979ED10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9F67EAD-F132-0344-83C0-9DC585AD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58C27028-E2EA-8546-9548-D345B205E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28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116B0C6-D024-444D-BFC8-CBCF5FF5C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9F66F0D1-B6BC-6D43-A2C5-0F686B74A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EF92FFCE-C3A5-5949-88C3-63F430997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86E8884-D35B-0840-9611-FB0E2A992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5FF8CA1-28D2-3F43-A723-4F87411E3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9B2DFC7-E55F-B345-BA4C-97CF0C607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665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9F29652-9A40-7640-96A4-81E5AD54A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1D5DE61-C1C7-3443-B65C-A3E48C9A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F741424-E47F-D048-97AF-FDAC0D5F3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3/2/2023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96534A0-FF0E-DB49-B9D3-7DC356CE8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A69F13-145D-8C44-BDBF-87A3698D1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4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es.wikipedia.org/wiki/C%C3%A1ncer_%C3%B3seo_primario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mailto:martamartinruiz@atbsca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cubierto, cerca, tabla, pastel&#10;&#10;Descripción generada automáticamente">
            <a:extLst>
              <a:ext uri="{FF2B5EF4-FFF2-40B4-BE49-F238E27FC236}">
                <a16:creationId xmlns="" xmlns:a16="http://schemas.microsoft.com/office/drawing/2014/main" id="{EBA3758C-A1EA-7845-85DE-D5DD3183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30"/>
                    </a14:imgEffect>
                    <a14:imgEffect>
                      <a14:saturation sat="53000"/>
                    </a14:imgEffect>
                  </a14:imgLayer>
                </a14:imgProps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t="12549" b="3182"/>
          <a:stretch/>
        </p:blipFill>
        <p:spPr>
          <a:xfrm>
            <a:off x="-292800" y="0"/>
            <a:ext cx="12484800" cy="7147560"/>
          </a:xfrm>
          <a:prstGeom prst="rect">
            <a:avLst/>
          </a:prstGeom>
          <a:gradFill>
            <a:gsLst>
              <a:gs pos="18986">
                <a:srgbClr val="F8EFF5">
                  <a:alpha val="0"/>
                </a:srgbClr>
              </a:gs>
              <a:gs pos="18011">
                <a:srgbClr val="F8F0F5"/>
              </a:gs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CEF4F0A-2D18-414E-BC8F-8AAED912C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4916" y="1223010"/>
            <a:ext cx="9202168" cy="43319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tabLst>
                <a:tab pos="8075613" algn="l"/>
              </a:tabLst>
            </a:pPr>
            <a:r>
              <a:rPr lang="en-US" sz="4800" b="1" dirty="0" smtClean="0">
                <a:latin typeface="Didot" panose="02000503000000020003" pitchFamily="2" charset="-79"/>
                <a:cs typeface="Didot" panose="02000503000000020003" pitchFamily="2" charset="-79"/>
              </a:rPr>
              <a:t>IX SELNET</a:t>
            </a:r>
            <a:endParaRPr lang="en-U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tabLst>
                <a:tab pos="8075613" algn="l"/>
              </a:tabLst>
            </a:pPr>
            <a:r>
              <a:rPr lang="en-US" sz="4800" b="1" dirty="0">
                <a:latin typeface="Didot" panose="02000503000000020003" pitchFamily="2" charset="-79"/>
                <a:cs typeface="Didot" panose="02000503000000020003" pitchFamily="2" charset="-79"/>
              </a:rPr>
              <a:t>CONSORTIUM MEETING</a:t>
            </a:r>
            <a:endParaRPr lang="es-ES" sz="4800" b="1" dirty="0">
              <a:latin typeface="Didot" panose="02000503000000020003" pitchFamily="2" charset="-79"/>
              <a:cs typeface="Didot" panose="02000503000000020003" pitchFamily="2" charset="-79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2000" b="1" dirty="0" smtClean="0"/>
              <a:t>WP </a:t>
            </a:r>
            <a:r>
              <a:rPr lang="en-GB" sz="2000" b="1" dirty="0"/>
              <a:t>1 and WP 10: Ethics requirements and Project Management</a:t>
            </a:r>
            <a:endParaRPr lang="es-ES" sz="2800" b="1" dirty="0">
              <a:cs typeface="Didot" panose="02000503000000020003" pitchFamily="2" charset="-79"/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s-ES" sz="2000" b="1" dirty="0" smtClean="0"/>
              <a:t>02</a:t>
            </a:r>
            <a:r>
              <a:rPr lang="es-ES" sz="2000" b="1" baseline="30000" dirty="0" smtClean="0"/>
              <a:t>nd</a:t>
            </a:r>
            <a:r>
              <a:rPr lang="es-ES" sz="2000" b="1" dirty="0" smtClean="0"/>
              <a:t>-04</a:t>
            </a:r>
            <a:r>
              <a:rPr lang="es-ES" sz="2000" b="1" baseline="30000" dirty="0" smtClean="0"/>
              <a:t>th</a:t>
            </a:r>
            <a:r>
              <a:rPr lang="es-ES" sz="2000" b="1" baseline="30000" dirty="0"/>
              <a:t> </a:t>
            </a:r>
            <a:r>
              <a:rPr lang="en-GB" sz="2000" b="1" dirty="0" smtClean="0"/>
              <a:t>March </a:t>
            </a:r>
            <a:r>
              <a:rPr lang="es-ES" sz="2000" b="1" dirty="0" smtClean="0"/>
              <a:t>2023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s-ES" sz="2000" b="1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27" name="Imagen 26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E7EEE849-1ED3-754C-BC53-AA8B402E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2318" y="4194048"/>
            <a:ext cx="1007364" cy="1007364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1861678" y="4555081"/>
            <a:ext cx="373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Marta Martín-Ruiz</a:t>
            </a:r>
            <a:r>
              <a:rPr lang="es-ES" dirty="0">
                <a:cs typeface="Didot" panose="02000503000000020003"/>
              </a:rPr>
              <a:t>, </a:t>
            </a:r>
          </a:p>
          <a:p>
            <a:r>
              <a:rPr lang="es-ES" dirty="0">
                <a:cs typeface="Didot" panose="02000503000000020003"/>
              </a:rPr>
              <a:t>IIS-FJD, </a:t>
            </a:r>
          </a:p>
          <a:p>
            <a:r>
              <a:rPr lang="es-ES" dirty="0">
                <a:cs typeface="Didot" panose="02000503000000020003"/>
              </a:rPr>
              <a:t>Madrid, </a:t>
            </a:r>
            <a:r>
              <a:rPr lang="en-GB" dirty="0">
                <a:cs typeface="Didot" panose="02000503000000020003"/>
              </a:rPr>
              <a:t>Spain</a:t>
            </a:r>
            <a:endParaRPr lang="en-GB" dirty="0"/>
          </a:p>
        </p:txBody>
      </p:sp>
      <p:sp>
        <p:nvSpPr>
          <p:cNvPr id="7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 txBox="1">
            <a:spLocks/>
          </p:cNvSpPr>
          <p:nvPr/>
        </p:nvSpPr>
        <p:spPr>
          <a:xfrm>
            <a:off x="8944883" y="5016746"/>
            <a:ext cx="1503922" cy="48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Maceió</a:t>
            </a:r>
            <a:r>
              <a:rPr lang="es-ES" sz="1800" dirty="0"/>
              <a:t>, </a:t>
            </a:r>
            <a:r>
              <a:rPr lang="es-ES" sz="1800" dirty="0" err="1"/>
              <a:t>Brazil</a:t>
            </a:r>
            <a:r>
              <a:rPr lang="es-ES" sz="1800" dirty="0"/>
              <a:t> </a:t>
            </a:r>
            <a:endParaRPr lang="es-ES" sz="18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334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393810"/>
            <a:ext cx="7337184" cy="1818607"/>
          </a:xfrm>
        </p:spPr>
        <p:txBody>
          <a:bodyPr>
            <a:normAutofit/>
          </a:bodyPr>
          <a:lstStyle/>
          <a:p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Obrigada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, gracias,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merci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,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grazie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, </a:t>
            </a:r>
            <a:r>
              <a:rPr lang="es-ES" dirty="0" err="1">
                <a:latin typeface="Didot" panose="02000503000000020003" pitchFamily="2" charset="-79"/>
                <a:cs typeface="Didot" panose="02000503000000020003" pitchFamily="2" charset="-79"/>
              </a:rPr>
              <a:t>thank</a:t>
            </a:r>
            <a:r>
              <a:rPr lang="es-ES" dirty="0">
                <a:latin typeface="Didot" panose="02000503000000020003" pitchFamily="2" charset="-79"/>
                <a:cs typeface="Didot" panose="02000503000000020003" pitchFamily="2" charset="-79"/>
              </a:rPr>
              <a:t> </a:t>
            </a:r>
            <a:r>
              <a:rPr lang="es-ES" dirty="0" err="1" smtClean="0">
                <a:latin typeface="Didot" panose="02000503000000020003" pitchFamily="2" charset="-79"/>
                <a:cs typeface="Didot" panose="02000503000000020003" pitchFamily="2" charset="-79"/>
              </a:rPr>
              <a:t>you</a:t>
            </a:r>
            <a:r>
              <a:rPr lang="es-ES" dirty="0" smtClean="0">
                <a:latin typeface="Didot" panose="02000503000000020003" pitchFamily="2" charset="-79"/>
                <a:cs typeface="Didot" panose="02000503000000020003" pitchFamily="2" charset="-79"/>
              </a:rPr>
              <a:t>! </a:t>
            </a:r>
            <a:endParaRPr lang="es-ES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491" y="4987616"/>
            <a:ext cx="4459334" cy="146458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7469946" y="6531460"/>
            <a:ext cx="6005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75613" algn="l"/>
              </a:tabLst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IX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SELNET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CONSORTIUM MEETING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s-ES" sz="1400" dirty="0" err="1" smtClean="0">
                <a:solidFill>
                  <a:schemeClr val="bg1">
                    <a:lumMod val="50000"/>
                  </a:schemeClr>
                </a:solidFill>
              </a:rPr>
              <a:t>March</a:t>
            </a:r>
            <a:r>
              <a:rPr lang="es-ES" sz="1400" dirty="0" smtClean="0">
                <a:solidFill>
                  <a:schemeClr val="bg1">
                    <a:lumMod val="50000"/>
                  </a:schemeClr>
                </a:solidFill>
              </a:rPr>
              <a:t> 2023)</a:t>
            </a:r>
            <a:endParaRPr lang="es-E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30396" y="5678558"/>
            <a:ext cx="4190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hlinkClick r:id="rId4"/>
              </a:rPr>
              <a:t>martamartinruiz@atbscar.org</a:t>
            </a:r>
            <a:endParaRPr lang="en-GB" sz="2400" b="1" dirty="0" smtClean="0"/>
          </a:p>
        </p:txBody>
      </p:sp>
      <p:sp>
        <p:nvSpPr>
          <p:cNvPr id="3" name="Rectángulo 2"/>
          <p:cNvSpPr/>
          <p:nvPr/>
        </p:nvSpPr>
        <p:spPr>
          <a:xfrm>
            <a:off x="630396" y="4755228"/>
            <a:ext cx="3101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Marta Martín Ruiz, PhD</a:t>
            </a:r>
          </a:p>
          <a:p>
            <a:r>
              <a:rPr lang="en-GB" dirty="0"/>
              <a:t>Project Manager</a:t>
            </a:r>
          </a:p>
          <a:p>
            <a:r>
              <a:rPr lang="en-GB" dirty="0" smtClean="0"/>
              <a:t>SELNET </a:t>
            </a:r>
            <a:r>
              <a:rPr lang="en-GB" dirty="0"/>
              <a:t>coordination team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1026" name="Picture 2" descr="Maceió - Banco de fotos e imágenes de stock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491" y="2150909"/>
            <a:ext cx="3245249" cy="214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 txBox="1">
            <a:spLocks/>
          </p:cNvSpPr>
          <p:nvPr/>
        </p:nvSpPr>
        <p:spPr>
          <a:xfrm>
            <a:off x="9539217" y="4331391"/>
            <a:ext cx="1503922" cy="481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800" dirty="0" smtClean="0"/>
              <a:t>Maceió</a:t>
            </a:r>
            <a:r>
              <a:rPr lang="es-ES" sz="1800" dirty="0"/>
              <a:t>, </a:t>
            </a:r>
            <a:r>
              <a:rPr lang="en-GB" sz="1800" dirty="0" smtClean="0"/>
              <a:t>Brazil</a:t>
            </a:r>
            <a:r>
              <a:rPr lang="es-ES" sz="1800" dirty="0" smtClean="0"/>
              <a:t> </a:t>
            </a:r>
            <a:endParaRPr lang="es-ES" sz="18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9256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="" xmlns:a16="http://schemas.microsoft.com/office/drawing/2014/main" id="{65613F12-3995-D643-8AD4-F46E419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07" y="609600"/>
            <a:ext cx="9704526" cy="1212136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WP1: Ethics requirements - 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1821735"/>
            <a:ext cx="11281816" cy="450188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 smtClean="0"/>
              <a:t>All </a:t>
            </a:r>
            <a:r>
              <a:rPr lang="en-GB" sz="2600" dirty="0"/>
              <a:t>the deliverables of this WP have been submitted and accepted 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GB" sz="2600" dirty="0" smtClean="0"/>
              <a:t>The </a:t>
            </a:r>
            <a:r>
              <a:rPr lang="en-GB" sz="2600" dirty="0"/>
              <a:t>Independent Ethics Advisory Board (EAB), composed by M Eriksson, H </a:t>
            </a:r>
            <a:r>
              <a:rPr lang="en-GB" sz="2600" dirty="0" err="1"/>
              <a:t>Gelderblom</a:t>
            </a:r>
            <a:r>
              <a:rPr lang="en-GB" sz="2600" dirty="0"/>
              <a:t> has F Waisberg has to review </a:t>
            </a:r>
            <a:r>
              <a:rPr lang="en-GB" sz="2600" dirty="0" smtClean="0"/>
              <a:t>the Third Periodic </a:t>
            </a:r>
            <a:r>
              <a:rPr lang="en-GB" sz="2600" dirty="0"/>
              <a:t>Report and elaborate a Ethics Report </a:t>
            </a:r>
            <a:r>
              <a:rPr lang="en-GB" sz="2600" dirty="0" smtClean="0"/>
              <a:t>01/01/2022 to 01/12/2022.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 smtClean="0"/>
              <a:t>Two </a:t>
            </a:r>
            <a:r>
              <a:rPr lang="en-US" sz="2600" dirty="0"/>
              <a:t>site visit reports, one from Argentina and the other from </a:t>
            </a:r>
            <a:r>
              <a:rPr lang="en-US" sz="2600" dirty="0" smtClean="0"/>
              <a:t>Brazil.</a:t>
            </a:r>
          </a:p>
          <a:p>
            <a:pPr>
              <a:lnSpc>
                <a:spcPct val="200000"/>
              </a:lnSpc>
              <a:buFont typeface="Wingdings" pitchFamily="2" charset="2"/>
              <a:buChar char="§"/>
            </a:pPr>
            <a:r>
              <a:rPr lang="en-US" sz="2600" dirty="0"/>
              <a:t>Ensure compliance with Ethic </a:t>
            </a:r>
            <a:r>
              <a:rPr lang="en-US" sz="2600" dirty="0" smtClean="0"/>
              <a:t>Requirements for every partner.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29974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firmar, tabla, cuarto&#10;&#10;Descripción generada automáticamente">
            <a:extLst>
              <a:ext uri="{FF2B5EF4-FFF2-40B4-BE49-F238E27FC236}">
                <a16:creationId xmlns:a16="http://schemas.microsoft.com/office/drawing/2014/main" xmlns="" id="{E7416B84-F293-0843-B178-9474A0483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6844" y="208602"/>
            <a:ext cx="1363752" cy="1363752"/>
          </a:xfrm>
          <a:prstGeom prst="rect">
            <a:avLst/>
          </a:prstGeom>
        </p:spPr>
      </p:pic>
      <p:grpSp>
        <p:nvGrpSpPr>
          <p:cNvPr id="35" name="Grupo 34">
            <a:extLst>
              <a:ext uri="{FF2B5EF4-FFF2-40B4-BE49-F238E27FC236}">
                <a16:creationId xmlns:a16="http://schemas.microsoft.com/office/drawing/2014/main" xmlns="" id="{615DAB6E-8D8D-8D49-90C0-AEEB84B2F9BA}"/>
              </a:ext>
            </a:extLst>
          </p:cNvPr>
          <p:cNvGrpSpPr/>
          <p:nvPr/>
        </p:nvGrpSpPr>
        <p:grpSpPr>
          <a:xfrm>
            <a:off x="-17719" y="208602"/>
            <a:ext cx="10034766" cy="5093039"/>
            <a:chOff x="692318" y="360218"/>
            <a:chExt cx="10034766" cy="5093039"/>
          </a:xfrm>
        </p:grpSpPr>
        <p:sp>
          <p:nvSpPr>
            <p:cNvPr id="4" name="Título 3">
              <a:extLst>
                <a:ext uri="{FF2B5EF4-FFF2-40B4-BE49-F238E27FC236}">
                  <a16:creationId xmlns:a16="http://schemas.microsoft.com/office/drawing/2014/main" xmlns="" id="{D5ECDA53-EC5B-FB48-A23E-5C75DB38218C}"/>
                </a:ext>
              </a:extLst>
            </p:cNvPr>
            <p:cNvSpPr txBox="1">
              <a:spLocks/>
            </p:cNvSpPr>
            <p:nvPr/>
          </p:nvSpPr>
          <p:spPr>
            <a:xfrm>
              <a:off x="1022558" y="360218"/>
              <a:ext cx="9704526" cy="1212136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lin ang="0" scaled="1"/>
              <a:tileRect/>
            </a:gradFill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dirty="0"/>
                <a:t>SELNET </a:t>
              </a:r>
              <a:r>
                <a:rPr lang="en-US" sz="3600" dirty="0" smtClean="0"/>
                <a:t>timeline</a:t>
              </a:r>
              <a:endParaRPr lang="en-GB" sz="3600" dirty="0"/>
            </a:p>
          </p:txBody>
        </p:sp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95261AB3-1213-8341-9EB7-12C4A8DADFF5}"/>
                </a:ext>
              </a:extLst>
            </p:cNvPr>
            <p:cNvGrpSpPr/>
            <p:nvPr/>
          </p:nvGrpSpPr>
          <p:grpSpPr>
            <a:xfrm>
              <a:off x="1638795" y="3146269"/>
              <a:ext cx="8332519" cy="855025"/>
              <a:chOff x="1211283" y="2766949"/>
              <a:chExt cx="8332519" cy="855025"/>
            </a:xfrm>
          </p:grpSpPr>
          <p:sp>
            <p:nvSpPr>
              <p:cNvPr id="6" name="Cheurón 5">
                <a:extLst>
                  <a:ext uri="{FF2B5EF4-FFF2-40B4-BE49-F238E27FC236}">
                    <a16:creationId xmlns:a16="http://schemas.microsoft.com/office/drawing/2014/main" xmlns="" id="{A03043CF-EC93-764B-ADE3-E149999876D1}"/>
                  </a:ext>
                </a:extLst>
              </p:cNvPr>
              <p:cNvSpPr/>
              <p:nvPr/>
            </p:nvSpPr>
            <p:spPr>
              <a:xfrm>
                <a:off x="1211283" y="2766951"/>
                <a:ext cx="2897579" cy="855023"/>
              </a:xfrm>
              <a:prstGeom prst="chevron">
                <a:avLst/>
              </a:prstGeom>
              <a:solidFill>
                <a:srgbClr val="F5D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 err="1">
                    <a:solidFill>
                      <a:schemeClr val="tx1"/>
                    </a:solidFill>
                  </a:rPr>
                  <a:t>First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Period</a:t>
                </a:r>
                <a:endParaRPr lang="es-ES_tradnl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_tradnl" sz="1600" dirty="0">
                    <a:solidFill>
                      <a:schemeClr val="tx1"/>
                    </a:solidFill>
                  </a:rPr>
                  <a:t>(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Jan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2019- June 2020)</a:t>
                </a:r>
              </a:p>
            </p:txBody>
          </p:sp>
          <p:sp>
            <p:nvSpPr>
              <p:cNvPr id="7" name="Cheurón 6">
                <a:extLst>
                  <a:ext uri="{FF2B5EF4-FFF2-40B4-BE49-F238E27FC236}">
                    <a16:creationId xmlns:a16="http://schemas.microsoft.com/office/drawing/2014/main" xmlns="" id="{FED66B4D-A85F-4F40-BFE7-315A6960E7BB}"/>
                  </a:ext>
                </a:extLst>
              </p:cNvPr>
              <p:cNvSpPr/>
              <p:nvPr/>
            </p:nvSpPr>
            <p:spPr>
              <a:xfrm>
                <a:off x="3928753" y="2766950"/>
                <a:ext cx="2897579" cy="855023"/>
              </a:xfrm>
              <a:prstGeom prst="chevron">
                <a:avLst/>
              </a:prstGeom>
              <a:solidFill>
                <a:srgbClr val="F5D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 err="1">
                    <a:solidFill>
                      <a:schemeClr val="tx1"/>
                    </a:solidFill>
                  </a:rPr>
                  <a:t>Second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Period</a:t>
                </a:r>
                <a:endParaRPr lang="es-ES_tradnl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_tradnl" sz="1600" dirty="0">
                    <a:solidFill>
                      <a:schemeClr val="tx1"/>
                    </a:solidFill>
                  </a:rPr>
                  <a:t>(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July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2020- 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Dec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2021)</a:t>
                </a:r>
              </a:p>
            </p:txBody>
          </p:sp>
          <p:sp>
            <p:nvSpPr>
              <p:cNvPr id="8" name="Cheurón 7">
                <a:extLst>
                  <a:ext uri="{FF2B5EF4-FFF2-40B4-BE49-F238E27FC236}">
                    <a16:creationId xmlns:a16="http://schemas.microsoft.com/office/drawing/2014/main" xmlns="" id="{DA3F08F6-0807-654C-AD5F-89FBD8E8ABDF}"/>
                  </a:ext>
                </a:extLst>
              </p:cNvPr>
              <p:cNvSpPr/>
              <p:nvPr/>
            </p:nvSpPr>
            <p:spPr>
              <a:xfrm>
                <a:off x="6646223" y="2766949"/>
                <a:ext cx="2897579" cy="855023"/>
              </a:xfrm>
              <a:prstGeom prst="chevron">
                <a:avLst/>
              </a:prstGeom>
              <a:solidFill>
                <a:srgbClr val="F5DB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_tradnl" b="1" dirty="0" err="1">
                    <a:solidFill>
                      <a:schemeClr val="tx1"/>
                    </a:solidFill>
                  </a:rPr>
                  <a:t>Third</a:t>
                </a:r>
                <a:r>
                  <a:rPr lang="es-ES_tradnl" b="1" dirty="0">
                    <a:solidFill>
                      <a:schemeClr val="tx1"/>
                    </a:solidFill>
                  </a:rPr>
                  <a:t> </a:t>
                </a:r>
                <a:r>
                  <a:rPr lang="es-ES_tradnl" b="1" dirty="0" err="1">
                    <a:solidFill>
                      <a:schemeClr val="tx1"/>
                    </a:solidFill>
                  </a:rPr>
                  <a:t>Period</a:t>
                </a:r>
                <a:endParaRPr lang="es-ES_tradnl" b="1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s-ES_tradnl" sz="1600" dirty="0">
                    <a:solidFill>
                      <a:schemeClr val="tx1"/>
                    </a:solidFill>
                  </a:rPr>
                  <a:t>(</a:t>
                </a:r>
                <a:r>
                  <a:rPr lang="es-ES_tradnl" sz="1600" dirty="0" err="1">
                    <a:solidFill>
                      <a:schemeClr val="tx1"/>
                    </a:solidFill>
                  </a:rPr>
                  <a:t>Jan</a:t>
                </a:r>
                <a:r>
                  <a:rPr lang="es-ES_tradnl" sz="1600" dirty="0">
                    <a:solidFill>
                      <a:schemeClr val="tx1"/>
                    </a:solidFill>
                  </a:rPr>
                  <a:t> 2022-Dec 2022)</a:t>
                </a:r>
              </a:p>
            </p:txBody>
          </p:sp>
        </p:grpSp>
        <p:sp>
          <p:nvSpPr>
            <p:cNvPr id="10" name="Flecha abajo 9">
              <a:extLst>
                <a:ext uri="{FF2B5EF4-FFF2-40B4-BE49-F238E27FC236}">
                  <a16:creationId xmlns:a16="http://schemas.microsoft.com/office/drawing/2014/main" xmlns="" id="{7398BDE3-6800-4A46-999E-A5385F7E3E93}"/>
                </a:ext>
              </a:extLst>
            </p:cNvPr>
            <p:cNvSpPr/>
            <p:nvPr/>
          </p:nvSpPr>
          <p:spPr>
            <a:xfrm>
              <a:off x="4156365" y="4085112"/>
              <a:ext cx="164275" cy="736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" name="Flecha abajo 10">
              <a:extLst>
                <a:ext uri="{FF2B5EF4-FFF2-40B4-BE49-F238E27FC236}">
                  <a16:creationId xmlns:a16="http://schemas.microsoft.com/office/drawing/2014/main" xmlns="" id="{7C5DDF8A-0D1E-D640-8526-4676CCFFF139}"/>
                </a:ext>
              </a:extLst>
            </p:cNvPr>
            <p:cNvSpPr/>
            <p:nvPr/>
          </p:nvSpPr>
          <p:spPr>
            <a:xfrm>
              <a:off x="6909460" y="4085112"/>
              <a:ext cx="164275" cy="736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" name="Flecha abajo 11">
              <a:extLst>
                <a:ext uri="{FF2B5EF4-FFF2-40B4-BE49-F238E27FC236}">
                  <a16:creationId xmlns:a16="http://schemas.microsoft.com/office/drawing/2014/main" xmlns="" id="{E5826A8E-AC97-8345-801F-AB18BFB96A31}"/>
                </a:ext>
              </a:extLst>
            </p:cNvPr>
            <p:cNvSpPr/>
            <p:nvPr/>
          </p:nvSpPr>
          <p:spPr>
            <a:xfrm>
              <a:off x="9662555" y="4085112"/>
              <a:ext cx="164275" cy="73627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xmlns="" id="{626357F6-D9A3-1F45-B5B1-16D71EA8F753}"/>
                </a:ext>
              </a:extLst>
            </p:cNvPr>
            <p:cNvSpPr/>
            <p:nvPr/>
          </p:nvSpPr>
          <p:spPr>
            <a:xfrm>
              <a:off x="3834741" y="4930743"/>
              <a:ext cx="807522" cy="522514"/>
            </a:xfrm>
            <a:prstGeom prst="rect">
              <a:avLst/>
            </a:prstGeom>
            <a:solidFill>
              <a:srgbClr val="FF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P1 </a:t>
              </a:r>
              <a:r>
                <a:rPr lang="es-ES_tradnl" b="1" dirty="0" err="1">
                  <a:solidFill>
                    <a:schemeClr val="tx1"/>
                  </a:solidFill>
                </a:rPr>
                <a:t>report</a:t>
              </a:r>
              <a:endParaRPr lang="es-ES_tradnl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xmlns="" id="{1191EBD5-7056-A547-9BC1-BC0C9F15C445}"/>
                </a:ext>
              </a:extLst>
            </p:cNvPr>
            <p:cNvSpPr/>
            <p:nvPr/>
          </p:nvSpPr>
          <p:spPr>
            <a:xfrm>
              <a:off x="6587836" y="4930743"/>
              <a:ext cx="807522" cy="522514"/>
            </a:xfrm>
            <a:prstGeom prst="rect">
              <a:avLst/>
            </a:prstGeom>
            <a:solidFill>
              <a:srgbClr val="FF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P2 </a:t>
              </a:r>
              <a:r>
                <a:rPr lang="es-ES_tradnl" b="1" dirty="0" err="1">
                  <a:solidFill>
                    <a:schemeClr val="tx1"/>
                  </a:solidFill>
                </a:rPr>
                <a:t>report</a:t>
              </a:r>
              <a:endParaRPr lang="es-ES_tradnl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xmlns="" id="{08CB30E5-A136-BA40-B211-30C8ED060E55}"/>
                </a:ext>
              </a:extLst>
            </p:cNvPr>
            <p:cNvSpPr/>
            <p:nvPr/>
          </p:nvSpPr>
          <p:spPr>
            <a:xfrm>
              <a:off x="9303326" y="4930743"/>
              <a:ext cx="807522" cy="522514"/>
            </a:xfrm>
            <a:prstGeom prst="rect">
              <a:avLst/>
            </a:prstGeom>
            <a:solidFill>
              <a:srgbClr val="FF97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 smtClean="0">
                  <a:solidFill>
                    <a:schemeClr val="tx1"/>
                  </a:solidFill>
                </a:rPr>
                <a:t>P3</a:t>
              </a:r>
            </a:p>
            <a:p>
              <a:pPr algn="ctr"/>
              <a:r>
                <a:rPr lang="es-ES_tradnl" b="1" dirty="0" err="1" smtClean="0">
                  <a:solidFill>
                    <a:schemeClr val="tx1"/>
                  </a:solidFill>
                </a:rPr>
                <a:t>report</a:t>
              </a:r>
              <a:endParaRPr lang="es-ES_tradnl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xmlns="" id="{8603C55E-4271-144C-9961-101E9D59DD50}"/>
                </a:ext>
              </a:extLst>
            </p:cNvPr>
            <p:cNvSpPr txBox="1"/>
            <p:nvPr/>
          </p:nvSpPr>
          <p:spPr>
            <a:xfrm>
              <a:off x="746584" y="3389113"/>
              <a:ext cx="6735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TIME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xmlns="" id="{41737A04-6973-E94A-BD07-F926B26A86C1}"/>
                </a:ext>
              </a:extLst>
            </p:cNvPr>
            <p:cNvSpPr txBox="1"/>
            <p:nvPr/>
          </p:nvSpPr>
          <p:spPr>
            <a:xfrm>
              <a:off x="692318" y="5007333"/>
              <a:ext cx="1054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b="1" dirty="0"/>
                <a:t>REPORTS</a:t>
              </a:r>
            </a:p>
          </p:txBody>
        </p:sp>
        <p:grpSp>
          <p:nvGrpSpPr>
            <p:cNvPr id="34" name="Grupo 33">
              <a:extLst>
                <a:ext uri="{FF2B5EF4-FFF2-40B4-BE49-F238E27FC236}">
                  <a16:creationId xmlns:a16="http://schemas.microsoft.com/office/drawing/2014/main" xmlns="" id="{58CB043C-EB04-C244-8ACB-8E6A114188AE}"/>
                </a:ext>
              </a:extLst>
            </p:cNvPr>
            <p:cNvGrpSpPr/>
            <p:nvPr/>
          </p:nvGrpSpPr>
          <p:grpSpPr>
            <a:xfrm>
              <a:off x="1638794" y="2354672"/>
              <a:ext cx="8172584" cy="392608"/>
              <a:chOff x="1638794" y="2354672"/>
              <a:chExt cx="8172584" cy="392608"/>
            </a:xfrm>
          </p:grpSpPr>
          <p:sp>
            <p:nvSpPr>
              <p:cNvPr id="31" name="Cheurón 30">
                <a:extLst>
                  <a:ext uri="{FF2B5EF4-FFF2-40B4-BE49-F238E27FC236}">
                    <a16:creationId xmlns:a16="http://schemas.microsoft.com/office/drawing/2014/main" xmlns="" id="{9A1928CD-AAF5-2845-BDBD-12A9D79EA7C3}"/>
                  </a:ext>
                </a:extLst>
              </p:cNvPr>
              <p:cNvSpPr/>
              <p:nvPr/>
            </p:nvSpPr>
            <p:spPr>
              <a:xfrm>
                <a:off x="1638794" y="2457751"/>
                <a:ext cx="8170092" cy="212215"/>
              </a:xfrm>
              <a:prstGeom prst="chevron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tángulo 31">
                <a:extLst>
                  <a:ext uri="{FF2B5EF4-FFF2-40B4-BE49-F238E27FC236}">
                    <a16:creationId xmlns:a16="http://schemas.microsoft.com/office/drawing/2014/main" xmlns="" id="{91D9DA68-4F5F-6D41-BF5A-8B5808DE33E6}"/>
                  </a:ext>
                </a:extLst>
              </p:cNvPr>
              <p:cNvSpPr/>
              <p:nvPr/>
            </p:nvSpPr>
            <p:spPr>
              <a:xfrm>
                <a:off x="1723525" y="2377948"/>
                <a:ext cx="10118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S_tradnl" b="1" dirty="0" err="1"/>
                  <a:t>Jan</a:t>
                </a:r>
                <a:r>
                  <a:rPr lang="es-ES_tradnl" b="1" dirty="0"/>
                  <a:t> 2019</a:t>
                </a:r>
              </a:p>
            </p:txBody>
          </p:sp>
          <p:sp>
            <p:nvSpPr>
              <p:cNvPr id="33" name="Rectángulo 32">
                <a:extLst>
                  <a:ext uri="{FF2B5EF4-FFF2-40B4-BE49-F238E27FC236}">
                    <a16:creationId xmlns:a16="http://schemas.microsoft.com/office/drawing/2014/main" xmlns="" id="{4596BCB5-CB57-DF41-8639-E343C2F87D23}"/>
                  </a:ext>
                </a:extLst>
              </p:cNvPr>
              <p:cNvSpPr/>
              <p:nvPr/>
            </p:nvSpPr>
            <p:spPr>
              <a:xfrm>
                <a:off x="8536666" y="2354672"/>
                <a:ext cx="127471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ES_tradnl" b="1" dirty="0" err="1"/>
                  <a:t>Dec</a:t>
                </a:r>
                <a:r>
                  <a:rPr lang="es-ES_tradnl" b="1" dirty="0"/>
                  <a:t> 2022</a:t>
                </a:r>
              </a:p>
            </p:txBody>
          </p:sp>
        </p:grpSp>
      </p:grpSp>
      <p:sp>
        <p:nvSpPr>
          <p:cNvPr id="28" name="Elipse 27">
            <a:extLst>
              <a:ext uri="{FF2B5EF4-FFF2-40B4-BE49-F238E27FC236}">
                <a16:creationId xmlns="" xmlns:a16="http://schemas.microsoft.com/office/drawing/2014/main" id="{D1994CB0-2207-E844-9578-FBEBED434DC9}"/>
              </a:ext>
            </a:extLst>
          </p:cNvPr>
          <p:cNvSpPr/>
          <p:nvPr/>
        </p:nvSpPr>
        <p:spPr>
          <a:xfrm>
            <a:off x="4729124" y="3740180"/>
            <a:ext cx="739292" cy="6912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tx1"/>
                </a:solidFill>
              </a:rPr>
              <a:t>AMM</a:t>
            </a:r>
          </a:p>
        </p:txBody>
      </p:sp>
      <p:sp>
        <p:nvSpPr>
          <p:cNvPr id="29" name="Elipse 28">
            <a:extLst>
              <a:ext uri="{FF2B5EF4-FFF2-40B4-BE49-F238E27FC236}">
                <a16:creationId xmlns="" xmlns:a16="http://schemas.microsoft.com/office/drawing/2014/main" id="{D1994CB0-2207-E844-9578-FBEBED434DC9}"/>
              </a:ext>
            </a:extLst>
          </p:cNvPr>
          <p:cNvSpPr/>
          <p:nvPr/>
        </p:nvSpPr>
        <p:spPr>
          <a:xfrm>
            <a:off x="7507218" y="3737692"/>
            <a:ext cx="739292" cy="691252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1100" b="1" dirty="0">
                <a:solidFill>
                  <a:schemeClr val="tx1"/>
                </a:solidFill>
              </a:rPr>
              <a:t>AMM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="" xmlns:a16="http://schemas.microsoft.com/office/drawing/2014/main" id="{B6D5AE28-006D-B84F-86D6-3468133BE460}"/>
              </a:ext>
            </a:extLst>
          </p:cNvPr>
          <p:cNvSpPr/>
          <p:nvPr/>
        </p:nvSpPr>
        <p:spPr>
          <a:xfrm>
            <a:off x="1638794" y="5783657"/>
            <a:ext cx="1353787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PRE-</a:t>
            </a:r>
            <a:r>
              <a:rPr lang="es-ES_tradnl" b="1" dirty="0" err="1">
                <a:solidFill>
                  <a:schemeClr val="tx1"/>
                </a:solidFill>
              </a:rPr>
              <a:t>funding</a:t>
            </a:r>
            <a:r>
              <a:rPr lang="es-ES_tradnl" b="1" dirty="0">
                <a:solidFill>
                  <a:schemeClr val="tx1"/>
                </a:solidFill>
              </a:rPr>
              <a:t> (53.33%)*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="" xmlns:a16="http://schemas.microsoft.com/office/drawing/2014/main" id="{D0649C95-AE29-B14C-AB10-751D8CD40D50}"/>
              </a:ext>
            </a:extLst>
          </p:cNvPr>
          <p:cNvSpPr/>
          <p:nvPr/>
        </p:nvSpPr>
        <p:spPr>
          <a:xfrm>
            <a:off x="4451267" y="5783657"/>
            <a:ext cx="1353787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P1 (15%)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="" xmlns:a16="http://schemas.microsoft.com/office/drawing/2014/main" id="{B3E271DD-76A0-7F4A-898D-83C43CF75FCF}"/>
              </a:ext>
            </a:extLst>
          </p:cNvPr>
          <p:cNvSpPr/>
          <p:nvPr/>
        </p:nvSpPr>
        <p:spPr>
          <a:xfrm>
            <a:off x="7168737" y="5783657"/>
            <a:ext cx="1353787" cy="5225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b="1" dirty="0">
                <a:solidFill>
                  <a:schemeClr val="tx1"/>
                </a:solidFill>
              </a:rPr>
              <a:t>P2 (15%)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21D87EA1-BAAF-234D-A5A2-77A45A80C367}"/>
              </a:ext>
            </a:extLst>
          </p:cNvPr>
          <p:cNvSpPr txBox="1"/>
          <p:nvPr/>
        </p:nvSpPr>
        <p:spPr>
          <a:xfrm>
            <a:off x="108643" y="5936839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/>
              <a:t>FUNDS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="" xmlns:a16="http://schemas.microsoft.com/office/drawing/2014/main" id="{89D7C2C5-FC6F-2147-8CE8-6FBAECFB1AFD}"/>
              </a:ext>
            </a:extLst>
          </p:cNvPr>
          <p:cNvSpPr txBox="1"/>
          <p:nvPr/>
        </p:nvSpPr>
        <p:spPr>
          <a:xfrm>
            <a:off x="2266004" y="5538110"/>
            <a:ext cx="762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/>
              <a:t>Feb 2019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B2713397-1BC9-7D41-8ABD-BA3644E4FF7A}"/>
              </a:ext>
            </a:extLst>
          </p:cNvPr>
          <p:cNvSpPr txBox="1"/>
          <p:nvPr/>
        </p:nvSpPr>
        <p:spPr>
          <a:xfrm>
            <a:off x="5032295" y="5509659"/>
            <a:ext cx="97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August</a:t>
            </a:r>
            <a:r>
              <a:rPr lang="es-ES_tradnl" sz="1200" b="1" dirty="0"/>
              <a:t> </a:t>
            </a:r>
            <a:r>
              <a:rPr lang="es-ES_tradnl" sz="1200" b="1" dirty="0" smtClean="0"/>
              <a:t>2021</a:t>
            </a:r>
            <a:endParaRPr lang="es-ES_tradnl" sz="1200" b="1" dirty="0"/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B2713397-1BC9-7D41-8ABD-BA3644E4FF7A}"/>
              </a:ext>
            </a:extLst>
          </p:cNvPr>
          <p:cNvSpPr txBox="1"/>
          <p:nvPr/>
        </p:nvSpPr>
        <p:spPr>
          <a:xfrm>
            <a:off x="7742628" y="5530763"/>
            <a:ext cx="979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August</a:t>
            </a:r>
            <a:r>
              <a:rPr lang="es-ES_tradnl" sz="1200" b="1" dirty="0" smtClean="0"/>
              <a:t> 2022</a:t>
            </a:r>
            <a:endParaRPr lang="es-ES_tradnl" sz="1200" b="1" dirty="0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13AD598F-2E71-DC4F-A59F-14C4AD73B43C}"/>
              </a:ext>
            </a:extLst>
          </p:cNvPr>
          <p:cNvSpPr/>
          <p:nvPr/>
        </p:nvSpPr>
        <p:spPr>
          <a:xfrm>
            <a:off x="8134754" y="4579884"/>
            <a:ext cx="1721655" cy="936775"/>
          </a:xfrm>
          <a:prstGeom prst="ellipse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" name="Flecha arriba 1"/>
          <p:cNvSpPr/>
          <p:nvPr/>
        </p:nvSpPr>
        <p:spPr>
          <a:xfrm>
            <a:off x="10201020" y="4579884"/>
            <a:ext cx="628189" cy="914123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/>
          <p:cNvGrpSpPr/>
          <p:nvPr/>
        </p:nvGrpSpPr>
        <p:grpSpPr>
          <a:xfrm>
            <a:off x="9098887" y="2203056"/>
            <a:ext cx="2897579" cy="4103115"/>
            <a:chOff x="9098887" y="2203056"/>
            <a:chExt cx="2897579" cy="4103115"/>
          </a:xfrm>
        </p:grpSpPr>
        <p:sp>
          <p:nvSpPr>
            <p:cNvPr id="38" name="Rectángulo 37">
              <a:extLst>
                <a:ext uri="{FF2B5EF4-FFF2-40B4-BE49-F238E27FC236}">
                  <a16:creationId xmlns="" xmlns:a16="http://schemas.microsoft.com/office/drawing/2014/main" id="{9F15AAB6-B6B6-934E-86A7-7131DAB0EDA3}"/>
                </a:ext>
              </a:extLst>
            </p:cNvPr>
            <p:cNvSpPr/>
            <p:nvPr/>
          </p:nvSpPr>
          <p:spPr>
            <a:xfrm>
              <a:off x="9817864" y="5783657"/>
              <a:ext cx="1353787" cy="52251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b="1" dirty="0">
                  <a:solidFill>
                    <a:schemeClr val="tx1"/>
                  </a:solidFill>
                </a:rPr>
                <a:t>P3 (16.67%)</a:t>
              </a:r>
            </a:p>
          </p:txBody>
        </p:sp>
        <p:grpSp>
          <p:nvGrpSpPr>
            <p:cNvPr id="3" name="Grupo 2"/>
            <p:cNvGrpSpPr/>
            <p:nvPr/>
          </p:nvGrpSpPr>
          <p:grpSpPr>
            <a:xfrm>
              <a:off x="9098887" y="2203056"/>
              <a:ext cx="2897579" cy="3021993"/>
              <a:chOff x="9098887" y="2203056"/>
              <a:chExt cx="2897579" cy="3021993"/>
            </a:xfrm>
          </p:grpSpPr>
          <p:grpSp>
            <p:nvGrpSpPr>
              <p:cNvPr id="51" name="Grupo 50"/>
              <p:cNvGrpSpPr/>
              <p:nvPr/>
            </p:nvGrpSpPr>
            <p:grpSpPr>
              <a:xfrm>
                <a:off x="9098887" y="2203056"/>
                <a:ext cx="2897579" cy="3021993"/>
                <a:chOff x="9098887" y="2203056"/>
                <a:chExt cx="2897579" cy="3021993"/>
              </a:xfrm>
            </p:grpSpPr>
            <p:sp>
              <p:nvSpPr>
                <p:cNvPr id="42" name="Cheurón 41">
                  <a:extLst>
                    <a:ext uri="{FF2B5EF4-FFF2-40B4-BE49-F238E27FC236}">
                      <a16:creationId xmlns:a16="http://schemas.microsoft.com/office/drawing/2014/main" xmlns="" id="{DA3F08F6-0807-654C-AD5F-89FBD8E8ABDF}"/>
                    </a:ext>
                  </a:extLst>
                </p:cNvPr>
                <p:cNvSpPr/>
                <p:nvPr/>
              </p:nvSpPr>
              <p:spPr>
                <a:xfrm>
                  <a:off x="9098887" y="2994651"/>
                  <a:ext cx="2897579" cy="855023"/>
                </a:xfrm>
                <a:prstGeom prst="chevron">
                  <a:avLst/>
                </a:prstGeom>
                <a:solidFill>
                  <a:srgbClr val="F5DB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s-ES_tradnl" b="1" dirty="0" err="1" smtClean="0">
                      <a:solidFill>
                        <a:schemeClr val="tx1"/>
                      </a:solidFill>
                    </a:rPr>
                    <a:t>Fourth</a:t>
                  </a:r>
                  <a:r>
                    <a:rPr lang="es-ES_tradnl" b="1" dirty="0" smtClean="0">
                      <a:solidFill>
                        <a:schemeClr val="tx1"/>
                      </a:solidFill>
                    </a:rPr>
                    <a:t> </a:t>
                  </a:r>
                  <a:r>
                    <a:rPr lang="es-ES_tradnl" b="1" dirty="0" err="1" smtClean="0">
                      <a:solidFill>
                        <a:schemeClr val="tx1"/>
                      </a:solidFill>
                    </a:rPr>
                    <a:t>Period</a:t>
                  </a:r>
                  <a:endParaRPr lang="es-ES_tradnl" b="1" dirty="0">
                    <a:solidFill>
                      <a:schemeClr val="tx1"/>
                    </a:solidFill>
                  </a:endParaRPr>
                </a:p>
                <a:p>
                  <a:pPr algn="ctr"/>
                  <a:r>
                    <a:rPr lang="es-ES_tradnl" sz="1600" dirty="0">
                      <a:solidFill>
                        <a:schemeClr val="tx1"/>
                      </a:solidFill>
                    </a:rPr>
                    <a:t>(</a:t>
                  </a:r>
                  <a:r>
                    <a:rPr lang="es-ES_tradnl" sz="1600" dirty="0" err="1">
                      <a:solidFill>
                        <a:schemeClr val="tx1"/>
                      </a:solidFill>
                    </a:rPr>
                    <a:t>Jan</a:t>
                  </a:r>
                  <a:r>
                    <a:rPr lang="es-ES_tradnl" sz="1600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s-ES_tradnl" sz="1600" dirty="0" smtClean="0">
                      <a:solidFill>
                        <a:schemeClr val="tx1"/>
                      </a:solidFill>
                    </a:rPr>
                    <a:t>2023-Dec 2023)</a:t>
                  </a:r>
                  <a:endParaRPr lang="es-ES_tradnl" sz="1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5" name="Cheurón 44">
                  <a:extLst>
                    <a:ext uri="{FF2B5EF4-FFF2-40B4-BE49-F238E27FC236}">
                      <a16:creationId xmlns:a16="http://schemas.microsoft.com/office/drawing/2014/main" xmlns="" id="{9A1928CD-AAF5-2845-BDBD-12A9D79EA7C3}"/>
                    </a:ext>
                  </a:extLst>
                </p:cNvPr>
                <p:cNvSpPr/>
                <p:nvPr/>
              </p:nvSpPr>
              <p:spPr>
                <a:xfrm>
                  <a:off x="9310262" y="2282007"/>
                  <a:ext cx="2043547" cy="240208"/>
                </a:xfrm>
                <a:prstGeom prst="chevron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ángulo 46">
                  <a:extLst>
                    <a:ext uri="{FF2B5EF4-FFF2-40B4-BE49-F238E27FC236}">
                      <a16:creationId xmlns:a16="http://schemas.microsoft.com/office/drawing/2014/main" xmlns="" id="{4596BCB5-CB57-DF41-8639-E343C2F87D23}"/>
                    </a:ext>
                  </a:extLst>
                </p:cNvPr>
                <p:cNvSpPr/>
                <p:nvPr/>
              </p:nvSpPr>
              <p:spPr>
                <a:xfrm>
                  <a:off x="10288018" y="2203056"/>
                  <a:ext cx="127471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s-ES_tradnl" b="1" dirty="0" err="1"/>
                    <a:t>Dec</a:t>
                  </a:r>
                  <a:r>
                    <a:rPr lang="es-ES_tradnl" b="1" dirty="0"/>
                    <a:t> </a:t>
                  </a:r>
                  <a:r>
                    <a:rPr lang="es-ES_tradnl" b="1" dirty="0" smtClean="0"/>
                    <a:t>2023</a:t>
                  </a:r>
                  <a:endParaRPr lang="es-ES_tradnl" b="1" dirty="0"/>
                </a:p>
              </p:txBody>
            </p:sp>
            <p:sp>
              <p:nvSpPr>
                <p:cNvPr id="48" name="Flecha abajo 47">
                  <a:extLst>
                    <a:ext uri="{FF2B5EF4-FFF2-40B4-BE49-F238E27FC236}">
                      <a16:creationId xmlns:a16="http://schemas.microsoft.com/office/drawing/2014/main" xmlns="" id="{E5826A8E-AC97-8345-801F-AB18BFB96A31}"/>
                    </a:ext>
                  </a:extLst>
                </p:cNvPr>
                <p:cNvSpPr/>
                <p:nvPr/>
              </p:nvSpPr>
              <p:spPr>
                <a:xfrm>
                  <a:off x="11535038" y="3856904"/>
                  <a:ext cx="164275" cy="736270"/>
                </a:xfrm>
                <a:prstGeom prst="down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49" name="Rectángulo 48">
                  <a:extLst>
                    <a:ext uri="{FF2B5EF4-FFF2-40B4-BE49-F238E27FC236}">
                      <a16:creationId xmlns:a16="http://schemas.microsoft.com/office/drawing/2014/main" xmlns="" id="{08CB30E5-A136-BA40-B211-30C8ED060E55}"/>
                    </a:ext>
                  </a:extLst>
                </p:cNvPr>
                <p:cNvSpPr/>
                <p:nvPr/>
              </p:nvSpPr>
              <p:spPr>
                <a:xfrm>
                  <a:off x="11175809" y="4702535"/>
                  <a:ext cx="807522" cy="522514"/>
                </a:xfrm>
                <a:prstGeom prst="rect">
                  <a:avLst/>
                </a:prstGeom>
                <a:solidFill>
                  <a:srgbClr val="FF97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ES_tradnl" b="1" dirty="0" smtClean="0">
                      <a:solidFill>
                        <a:schemeClr val="tx1"/>
                      </a:solidFill>
                    </a:rPr>
                    <a:t>Final </a:t>
                  </a:r>
                  <a:r>
                    <a:rPr lang="es-ES_tradnl" b="1" dirty="0" err="1" smtClean="0">
                      <a:solidFill>
                        <a:schemeClr val="tx1"/>
                      </a:solidFill>
                    </a:rPr>
                    <a:t>report</a:t>
                  </a:r>
                  <a:endParaRPr lang="es-ES_tradnl" b="1" dirty="0" smtClean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0" name="Elipse 49">
                <a:extLst>
                  <a:ext uri="{FF2B5EF4-FFF2-40B4-BE49-F238E27FC236}">
                    <a16:creationId xmlns="" xmlns:a16="http://schemas.microsoft.com/office/drawing/2014/main" id="{D1994CB0-2207-E844-9578-FBEBED434DC9}"/>
                  </a:ext>
                </a:extLst>
              </p:cNvPr>
              <p:cNvSpPr/>
              <p:nvPr/>
            </p:nvSpPr>
            <p:spPr>
              <a:xfrm>
                <a:off x="9195265" y="3793682"/>
                <a:ext cx="739292" cy="691252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s-ES_tradnl" sz="1100" b="1" dirty="0">
                    <a:solidFill>
                      <a:schemeClr val="tx1"/>
                    </a:solidFill>
                  </a:rPr>
                  <a:t>AMM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923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SELNET </a:t>
            </a:r>
            <a:br>
              <a:rPr lang="en-US" sz="3600" dirty="0"/>
            </a:br>
            <a:r>
              <a:rPr lang="en-GB" sz="3600" dirty="0"/>
              <a:t>WP10: PROJECT MANAGEMENT- IIS-FJD</a:t>
            </a:r>
            <a:endParaRPr lang="es-ES" sz="40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2172929"/>
            <a:ext cx="11673216" cy="440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 smtClean="0"/>
              <a:t>Third </a:t>
            </a:r>
            <a:r>
              <a:rPr lang="en-US" sz="3000" b="1" dirty="0"/>
              <a:t>P</a:t>
            </a:r>
            <a:r>
              <a:rPr lang="en-US" sz="3000" b="1" dirty="0" smtClean="0"/>
              <a:t>eriod </a:t>
            </a:r>
            <a:r>
              <a:rPr lang="en-US" sz="3000" b="1" dirty="0"/>
              <a:t>R</a:t>
            </a:r>
            <a:r>
              <a:rPr lang="en-US" sz="3000" b="1" dirty="0" smtClean="0"/>
              <a:t>eport:</a:t>
            </a:r>
          </a:p>
          <a:p>
            <a:pPr marL="0" indent="0">
              <a:buNone/>
            </a:pPr>
            <a:endParaRPr lang="en-US" sz="2000" b="1" dirty="0"/>
          </a:p>
          <a:p>
            <a:r>
              <a:rPr lang="en-US" sz="2400" dirty="0" smtClean="0"/>
              <a:t> Submitted on 27/02/2023. Check in the EU platform.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s-ES_tradnl" sz="2400" b="1" dirty="0" smtClean="0"/>
              <a:t>EVERY </a:t>
            </a:r>
            <a:r>
              <a:rPr lang="es-ES_tradnl" sz="2400" b="1" dirty="0"/>
              <a:t>FUNDED PARTNER HAS TO FORESEE ITS OWN BUDGET FOR PERSONEL AND ITS DISTRIBUTION IN PERSON-MONTH </a:t>
            </a:r>
            <a:endParaRPr lang="es-ES_tradnl" sz="2400" b="1" dirty="0" smtClean="0"/>
          </a:p>
          <a:p>
            <a:pPr marL="0" indent="0">
              <a:buNone/>
            </a:pPr>
            <a:endParaRPr lang="es-ES_tradnl" sz="2400" b="1" dirty="0"/>
          </a:p>
          <a:p>
            <a:r>
              <a:rPr lang="en-GB" altLang="es-ES" sz="2400" dirty="0" smtClean="0"/>
              <a:t>Every </a:t>
            </a:r>
            <a:r>
              <a:rPr lang="en-GB" altLang="es-ES" sz="2400" dirty="0"/>
              <a:t>6 months an update of the financial status has to be sent to the coordinator</a:t>
            </a:r>
            <a:r>
              <a:rPr lang="en-GB" altLang="es-ES" sz="2400" dirty="0">
                <a:sym typeface="Wingdings" pitchFamily="2" charset="2"/>
              </a:rPr>
              <a:t> </a:t>
            </a:r>
            <a:r>
              <a:rPr lang="en-GB" altLang="es-ES" sz="2400" b="1" dirty="0">
                <a:sym typeface="Wingdings" pitchFamily="2" charset="2"/>
              </a:rPr>
              <a:t>JUNE </a:t>
            </a:r>
            <a:r>
              <a:rPr lang="en-GB" altLang="es-ES" sz="2400" b="1" dirty="0" smtClean="0">
                <a:sym typeface="Wingdings" pitchFamily="2" charset="2"/>
              </a:rPr>
              <a:t>2023. </a:t>
            </a:r>
            <a:r>
              <a:rPr lang="es-ES" sz="2400" dirty="0" err="1" smtClean="0"/>
              <a:t>Financial</a:t>
            </a:r>
            <a:r>
              <a:rPr lang="es-ES" sz="2400" dirty="0" smtClean="0"/>
              <a:t> </a:t>
            </a:r>
            <a:r>
              <a:rPr lang="es-ES" sz="2400" dirty="0"/>
              <a:t>and </a:t>
            </a:r>
            <a:r>
              <a:rPr lang="es-ES" sz="2400" dirty="0" err="1"/>
              <a:t>administrative</a:t>
            </a:r>
            <a:r>
              <a:rPr lang="es-ES" sz="2400" dirty="0"/>
              <a:t> Manager </a:t>
            </a:r>
            <a:r>
              <a:rPr lang="es-ES" sz="2400" dirty="0" smtClean="0"/>
              <a:t>IIS-FJD: </a:t>
            </a:r>
            <a:r>
              <a:rPr lang="es-ES" sz="2400" b="1" dirty="0" smtClean="0"/>
              <a:t>cristina.roldanm@quironsalud.es</a:t>
            </a:r>
            <a:endParaRPr lang="es-ES" sz="2400" b="1" dirty="0"/>
          </a:p>
          <a:p>
            <a:pPr marL="0" indent="0">
              <a:buNone/>
            </a:pPr>
            <a:endParaRPr lang="es-ES" sz="1600" dirty="0">
              <a:cs typeface="Didot" panose="02000503000000020003" pitchFamily="2" charset="-79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865160" y="1973352"/>
            <a:ext cx="8153400" cy="4381500"/>
            <a:chOff x="1865160" y="1973352"/>
            <a:chExt cx="8153400" cy="438150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5160" y="1973352"/>
              <a:ext cx="8153400" cy="4381500"/>
            </a:xfrm>
            <a:prstGeom prst="rect">
              <a:avLst/>
            </a:prstGeom>
          </p:spPr>
        </p:pic>
        <p:sp>
          <p:nvSpPr>
            <p:cNvPr id="4" name="Elipse 3"/>
            <p:cNvSpPr/>
            <p:nvPr/>
          </p:nvSpPr>
          <p:spPr>
            <a:xfrm>
              <a:off x="3967089" y="2743200"/>
              <a:ext cx="1434905" cy="407963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15773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20945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271975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IIS-FJD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77" y="1520850"/>
            <a:ext cx="8593632" cy="5265282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3338" y="2358856"/>
            <a:ext cx="147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Planned PM</a:t>
            </a:r>
          </a:p>
          <a:p>
            <a:r>
              <a:rPr lang="en-GB" sz="2000" b="1" dirty="0" smtClean="0"/>
              <a:t>In the GA</a:t>
            </a:r>
            <a:endParaRPr lang="en-GB" sz="20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05951" y="5032367"/>
            <a:ext cx="1267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smtClean="0"/>
              <a:t>Deviation </a:t>
            </a:r>
            <a:endParaRPr lang="en-GB" b="1" dirty="0"/>
          </a:p>
        </p:txBody>
      </p:sp>
      <p:grpSp>
        <p:nvGrpSpPr>
          <p:cNvPr id="17" name="Grupo 16"/>
          <p:cNvGrpSpPr/>
          <p:nvPr/>
        </p:nvGrpSpPr>
        <p:grpSpPr>
          <a:xfrm>
            <a:off x="2695567" y="4649386"/>
            <a:ext cx="7217863" cy="1774861"/>
            <a:chOff x="2695567" y="4649386"/>
            <a:chExt cx="7217863" cy="1774861"/>
          </a:xfrm>
        </p:grpSpPr>
        <p:sp>
          <p:nvSpPr>
            <p:cNvPr id="4" name="Elipse 3"/>
            <p:cNvSpPr/>
            <p:nvPr/>
          </p:nvSpPr>
          <p:spPr>
            <a:xfrm>
              <a:off x="4374961" y="5012790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7685589" y="4715029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Elipse 9"/>
            <p:cNvSpPr/>
            <p:nvPr/>
          </p:nvSpPr>
          <p:spPr>
            <a:xfrm>
              <a:off x="6911272" y="5988149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1" name="Elipse 10"/>
            <p:cNvSpPr/>
            <p:nvPr/>
          </p:nvSpPr>
          <p:spPr>
            <a:xfrm>
              <a:off x="6073613" y="4689240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2" name="Elipse 11"/>
            <p:cNvSpPr/>
            <p:nvPr/>
          </p:nvSpPr>
          <p:spPr>
            <a:xfrm>
              <a:off x="6911273" y="4649386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5" name="Elipse 14"/>
            <p:cNvSpPr/>
            <p:nvPr/>
          </p:nvSpPr>
          <p:spPr>
            <a:xfrm>
              <a:off x="9336833" y="4715029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6" name="Elipse 15"/>
            <p:cNvSpPr/>
            <p:nvPr/>
          </p:nvSpPr>
          <p:spPr>
            <a:xfrm>
              <a:off x="2695567" y="4689240"/>
              <a:ext cx="576597" cy="4360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129163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20945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FF28F073-76D7-E841-A6E5-BB1E323D7D7C}"/>
              </a:ext>
            </a:extLst>
          </p:cNvPr>
          <p:cNvSpPr txBox="1">
            <a:spLocks/>
          </p:cNvSpPr>
          <p:nvPr/>
        </p:nvSpPr>
        <p:spPr>
          <a:xfrm>
            <a:off x="312307" y="271975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IIS-FJD</a:t>
            </a:r>
            <a:endParaRPr lang="es-ES" sz="36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09815"/>
              </p:ext>
            </p:extLst>
          </p:nvPr>
        </p:nvGraphicFramePr>
        <p:xfrm>
          <a:off x="312307" y="2349304"/>
          <a:ext cx="11552621" cy="359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4555"/>
                <a:gridCol w="1402679"/>
                <a:gridCol w="1465020"/>
                <a:gridCol w="1437746"/>
                <a:gridCol w="1075387"/>
                <a:gridCol w="1231241"/>
                <a:gridCol w="935119"/>
                <a:gridCol w="1620874"/>
              </a:tblGrid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 dirty="0">
                          <a:effectLst/>
                        </a:rPr>
                        <a:t> 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 1ST PERIOD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 2ND PERIOD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 3RD PERIOD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TOTAL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EU FUNDING GA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Remaining 4th period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1 IIS-FJD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-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38.398,84 €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182.856,79 €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221.255,63 €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567.270,06 €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39,00%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346.014,43 €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2 INT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128.319,79 €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253.149,85 €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53.215,64 €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434.685,28 €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450.000,00 €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96,60%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15.314,72 €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3 IOR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117.503,31 €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171.350,89 €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117.810,99 €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406.665,19 €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432.000,00 €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94,14%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25.334,81 €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4 CLB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82.118,42 €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145.218,84 €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121.587,99 €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348.925,25 €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486.000,00 €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71,80%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137.074,75 €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5 INCAN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-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-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6 ACC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-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NA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-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NA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7 IAF 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66.898,81 €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56.601,25 €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47.952,35 €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171.452,41 €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194.400,00 €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88,20%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22.947,59 €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8 FUNDAEVI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1.867,50 €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-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71.256,86 €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73.124,36 €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180.000,00 €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40,62%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106.875,64 €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9 INEN 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26.163,99 €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38.988,75 €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31.209,20 €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96.361,94 €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176.400,00 €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54,63%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80.038,06 €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10 GEIS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59.260,00 €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44.266,61 €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60.457,76 €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163.984,37 €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216.979,93 €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75,58%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52.995,56 €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PARTNER 11 SPAEN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8.982,08 €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2.025,00 €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10.550,00 €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21.557,08 €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75.600,00 €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28,51%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54.042,92 €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  <a:tr h="219672">
                <a:tc>
                  <a:txBody>
                    <a:bodyPr/>
                    <a:lstStyle/>
                    <a:p>
                      <a:pPr algn="l" fontAlgn="b"/>
                      <a:r>
                        <a:rPr lang="es-ES" sz="1500" u="none" strike="noStrike">
                          <a:effectLst/>
                        </a:rPr>
                        <a:t>TOTAL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491.113,90 €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750.000,03 €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696.897,58 €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1.938.011,51 €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2.778.649,99 €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>
                          <a:effectLst/>
                        </a:rPr>
                        <a:t>69,75%</a:t>
                      </a:r>
                      <a:endParaRPr lang="es-E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u="none" strike="noStrike" dirty="0">
                          <a:effectLst/>
                        </a:rPr>
                        <a:t>840.638,48 €</a:t>
                      </a:r>
                      <a:endParaRPr lang="es-E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000" marR="13000" marT="13000" marB="0" anchor="b"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5430129" y="1941342"/>
            <a:ext cx="1688123" cy="4375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Elipse 17"/>
          <p:cNvSpPr/>
          <p:nvPr/>
        </p:nvSpPr>
        <p:spPr>
          <a:xfrm>
            <a:off x="9223716" y="1960778"/>
            <a:ext cx="1172945" cy="4375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Elipse 18"/>
          <p:cNvSpPr/>
          <p:nvPr/>
        </p:nvSpPr>
        <p:spPr>
          <a:xfrm>
            <a:off x="10095519" y="1941342"/>
            <a:ext cx="1929517" cy="43750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29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457983"/>
            <a:ext cx="1363752" cy="1363752"/>
          </a:xfrm>
          <a:prstGeom prst="rect">
            <a:avLst/>
          </a:prstGeom>
        </p:spPr>
      </p:pic>
      <p:sp>
        <p:nvSpPr>
          <p:cNvPr id="7" name="Título 3">
            <a:extLst>
              <a:ext uri="{FF2B5EF4-FFF2-40B4-BE49-F238E27FC236}">
                <a16:creationId xmlns="" xmlns:a16="http://schemas.microsoft.com/office/drawing/2014/main" id="{BACF596A-8A5A-864B-A2F9-F60A1506FC2B}"/>
              </a:ext>
            </a:extLst>
          </p:cNvPr>
          <p:cNvSpPr txBox="1">
            <a:spLocks/>
          </p:cNvSpPr>
          <p:nvPr/>
        </p:nvSpPr>
        <p:spPr>
          <a:xfrm>
            <a:off x="312307" y="609600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>
                <a:latin typeface="Didot" panose="02000503000000020003" pitchFamily="2" charset="-79"/>
                <a:cs typeface="Didot" panose="02000503000000020003" pitchFamily="2" charset="-79"/>
              </a:rPr>
              <a:t>SELNET WP NUMBER/ NAME- PARTICIPANTS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sp>
        <p:nvSpPr>
          <p:cNvPr id="6" name="Marcador de contenido 4">
            <a:extLst>
              <a:ext uri="{FF2B5EF4-FFF2-40B4-BE49-F238E27FC236}">
                <a16:creationId xmlns="" xmlns:a16="http://schemas.microsoft.com/office/drawing/2014/main" id="{BFE481DA-240A-F24F-AB7F-15EE86A53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307" y="1973352"/>
            <a:ext cx="11673216" cy="4403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000" b="1" dirty="0"/>
              <a:t>AMENDMENT</a:t>
            </a:r>
            <a:r>
              <a:rPr lang="en-US" sz="3000" b="1" dirty="0" smtClean="0"/>
              <a:t>:</a:t>
            </a:r>
            <a:endParaRPr lang="en-US" sz="3000" b="1" dirty="0"/>
          </a:p>
          <a:p>
            <a:r>
              <a:rPr lang="en-US" dirty="0" smtClean="0"/>
              <a:t>Increase the PM (IIS-FJD) for the last period. </a:t>
            </a:r>
          </a:p>
          <a:p>
            <a:r>
              <a:rPr lang="en-US" dirty="0"/>
              <a:t>Partner P6 Camargo center has applied to several national grants </a:t>
            </a:r>
            <a:r>
              <a:rPr lang="en-US" dirty="0" smtClean="0"/>
              <a:t>for external </a:t>
            </a:r>
            <a:r>
              <a:rPr lang="en-US" dirty="0"/>
              <a:t>funding to perform the experiments detailed in the GA, but unfortunately they were not successful in these calls. </a:t>
            </a:r>
          </a:p>
          <a:p>
            <a:pPr marL="0" indent="0">
              <a:buNone/>
            </a:pPr>
            <a:r>
              <a:rPr lang="en-US" dirty="0" smtClean="0"/>
              <a:t>IIS-FJD will </a:t>
            </a:r>
            <a:r>
              <a:rPr lang="en-US" dirty="0"/>
              <a:t>be transferred from </a:t>
            </a:r>
            <a:r>
              <a:rPr lang="en-US" dirty="0" smtClean="0"/>
              <a:t>our </a:t>
            </a:r>
            <a:r>
              <a:rPr lang="en-US" dirty="0"/>
              <a:t>direct personnel costs to </a:t>
            </a:r>
            <a:r>
              <a:rPr lang="en-US" dirty="0" smtClean="0"/>
              <a:t>our </a:t>
            </a:r>
            <a:r>
              <a:rPr lang="en-US" dirty="0"/>
              <a:t>other </a:t>
            </a:r>
            <a:r>
              <a:rPr lang="en-US" dirty="0" smtClean="0"/>
              <a:t>direct </a:t>
            </a:r>
            <a:r>
              <a:rPr lang="es-ES" dirty="0" err="1" smtClean="0"/>
              <a:t>costs</a:t>
            </a:r>
            <a:r>
              <a:rPr lang="es-ES" dirty="0" smtClean="0"/>
              <a:t> a</a:t>
            </a:r>
            <a:r>
              <a:rPr lang="en-US" dirty="0" err="1" smtClean="0"/>
              <a:t>nd</a:t>
            </a:r>
            <a:r>
              <a:rPr lang="en-US" dirty="0" smtClean="0"/>
              <a:t> be used to cover the translational research project in desmoplastic small round cell tumor, which is supervised by the P6.</a:t>
            </a:r>
          </a:p>
          <a:p>
            <a:endParaRPr lang="en-US" sz="3200" dirty="0" smtClean="0"/>
          </a:p>
          <a:p>
            <a:r>
              <a:rPr lang="en-US" dirty="0" smtClean="0"/>
              <a:t>Changes of Annex 1</a:t>
            </a:r>
          </a:p>
          <a:p>
            <a:r>
              <a:rPr lang="en-US" dirty="0" smtClean="0"/>
              <a:t>Changes of Annex 2</a:t>
            </a:r>
            <a:endParaRPr lang="es-ES" dirty="0"/>
          </a:p>
          <a:p>
            <a:pPr marL="0" indent="0">
              <a:buNone/>
            </a:pPr>
            <a:endParaRPr lang="es-ES" sz="1600" dirty="0">
              <a:cs typeface="Didot" panose="02000503000000020003" pitchFamily="2" charset="-79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2977374" y="2715065"/>
            <a:ext cx="7039459" cy="3662229"/>
            <a:chOff x="3303505" y="3348112"/>
            <a:chExt cx="6332864" cy="3294628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3505" y="3348112"/>
              <a:ext cx="6332864" cy="3222352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4655205" y="5627077"/>
              <a:ext cx="4600135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2000" dirty="0" smtClean="0"/>
                <a:t>See on the EU platform on the archived process or document library .</a:t>
              </a:r>
            </a:p>
            <a:p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71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12307" y="1719350"/>
            <a:ext cx="3637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ea typeface="Times New Roman" panose="02020603050405020304" pitchFamily="18" charset="0"/>
              </a:rPr>
              <a:t>Next deliverables dates!!</a:t>
            </a:r>
            <a:endParaRPr lang="es-ES" sz="2400" dirty="0"/>
          </a:p>
        </p:txBody>
      </p:sp>
      <p:sp>
        <p:nvSpPr>
          <p:cNvPr id="10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/>
          </p:nvPr>
        </p:nvGraphicFramePr>
        <p:xfrm>
          <a:off x="787793" y="2288188"/>
          <a:ext cx="4797082" cy="4422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965"/>
                <a:gridCol w="1668965"/>
                <a:gridCol w="1459152"/>
              </a:tblGrid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Deliverable</a:t>
                      </a:r>
                      <a:endParaRPr lang="es-E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Current 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Extension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D2.2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60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D2.3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D2.4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D4.2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D5.3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36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D6.1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D6.2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43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D7.3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D7.4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D8.1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D8.2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55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D8.3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43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D9.4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D10.4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48</a:t>
                      </a:r>
                      <a:endParaRPr lang="es-E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382"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D10.5</a:t>
                      </a:r>
                      <a:endParaRPr lang="es-E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48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52095" marR="37274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60</a:t>
                      </a:r>
                      <a:endParaRPr lang="es-E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4139389" y="3493006"/>
            <a:ext cx="7557334" cy="3154817"/>
            <a:chOff x="4123541" y="3493006"/>
            <a:chExt cx="7557334" cy="3154817"/>
          </a:xfrm>
        </p:grpSpPr>
        <p:grpSp>
          <p:nvGrpSpPr>
            <p:cNvPr id="17" name="Grupo 16"/>
            <p:cNvGrpSpPr/>
            <p:nvPr/>
          </p:nvGrpSpPr>
          <p:grpSpPr>
            <a:xfrm>
              <a:off x="4123541" y="3493006"/>
              <a:ext cx="7557334" cy="2134071"/>
              <a:chOff x="4123541" y="3493006"/>
              <a:chExt cx="7557334" cy="2134071"/>
            </a:xfrm>
          </p:grpSpPr>
          <p:grpSp>
            <p:nvGrpSpPr>
              <p:cNvPr id="15" name="Grupo 14"/>
              <p:cNvGrpSpPr/>
              <p:nvPr/>
            </p:nvGrpSpPr>
            <p:grpSpPr>
              <a:xfrm>
                <a:off x="4123541" y="3954671"/>
                <a:ext cx="7557334" cy="1672406"/>
                <a:chOff x="4123541" y="3954671"/>
                <a:chExt cx="7557334" cy="1672406"/>
              </a:xfrm>
            </p:grpSpPr>
            <p:sp>
              <p:nvSpPr>
                <p:cNvPr id="13" name="Rectángulo 12"/>
                <p:cNvSpPr/>
                <p:nvPr/>
              </p:nvSpPr>
              <p:spPr>
                <a:xfrm>
                  <a:off x="5584875" y="4006044"/>
                  <a:ext cx="6096000" cy="156966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000000"/>
                      </a:solidFill>
                    </a:rPr>
                    <a:t>D6.1 </a:t>
                  </a:r>
                  <a:r>
                    <a:rPr lang="en-US" sz="1600" dirty="0">
                      <a:solidFill>
                        <a:srgbClr val="000000"/>
                      </a:solidFill>
                    </a:rPr>
                    <a:t>: Pathologic peer review results report [57] </a:t>
                  </a:r>
                  <a:endParaRPr lang="en-US" sz="1600" dirty="0" smtClean="0">
                    <a:solidFill>
                      <a:srgbClr val="000000"/>
                    </a:solidFill>
                  </a:endParaRPr>
                </a:p>
                <a:p>
                  <a:r>
                    <a:rPr lang="en-US" sz="1600" dirty="0" smtClean="0">
                      <a:solidFill>
                        <a:srgbClr val="000000"/>
                      </a:solidFill>
                    </a:rPr>
                    <a:t>D6.2 </a:t>
                  </a:r>
                  <a:r>
                    <a:rPr lang="en-US" sz="1600" dirty="0">
                      <a:solidFill>
                        <a:srgbClr val="000000"/>
                      </a:solidFill>
                    </a:rPr>
                    <a:t>: Second opinion activity report </a:t>
                  </a:r>
                  <a:r>
                    <a:rPr lang="en-US" sz="1600" dirty="0" smtClean="0">
                      <a:solidFill>
                        <a:srgbClr val="000000"/>
                      </a:solidFill>
                    </a:rPr>
                    <a:t>[57]</a:t>
                  </a:r>
                </a:p>
                <a:p>
                  <a:r>
                    <a:rPr lang="en-US" sz="1600" dirty="0"/>
                    <a:t>D7.3 : Report on locked database for STS, BS, and GIST cohorts [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55</a:t>
                  </a:r>
                  <a:r>
                    <a:rPr lang="en-US" sz="1600" dirty="0" smtClean="0"/>
                    <a:t>]</a:t>
                  </a:r>
                  <a:endParaRPr lang="en-US" sz="1600" dirty="0"/>
                </a:p>
                <a:p>
                  <a:r>
                    <a:rPr lang="en-US" sz="1600" dirty="0"/>
                    <a:t>D7.4 : Report on final results report for STS, BS, and GIST cohorts [57</a:t>
                  </a:r>
                  <a:r>
                    <a:rPr lang="en-US" sz="1600" dirty="0" smtClean="0"/>
                    <a:t>]</a:t>
                  </a:r>
                </a:p>
                <a:p>
                  <a:r>
                    <a:rPr lang="es-ES" sz="1600" dirty="0"/>
                    <a:t>D8.1 : SELNET </a:t>
                  </a:r>
                  <a:r>
                    <a:rPr lang="en-GB" sz="1600" dirty="0" smtClean="0"/>
                    <a:t>virtual biobank report </a:t>
                  </a:r>
                  <a:r>
                    <a:rPr lang="es-ES" sz="1600" dirty="0" smtClean="0"/>
                    <a:t>[</a:t>
                  </a:r>
                  <a:r>
                    <a:rPr lang="es-ES" sz="1600" b="1" dirty="0">
                      <a:solidFill>
                        <a:srgbClr val="FF0000"/>
                      </a:solidFill>
                    </a:rPr>
                    <a:t>55</a:t>
                  </a:r>
                  <a:r>
                    <a:rPr lang="es-ES" sz="1600" dirty="0" smtClean="0"/>
                    <a:t>]</a:t>
                  </a:r>
                  <a:endParaRPr lang="es-ES" sz="1600" dirty="0"/>
                </a:p>
                <a:p>
                  <a:r>
                    <a:rPr lang="en-US" sz="1600" dirty="0"/>
                    <a:t>D8.2 : Report on the international platform for preclinical research [</a:t>
                  </a:r>
                  <a:r>
                    <a:rPr lang="en-US" sz="1600" b="1" dirty="0">
                      <a:solidFill>
                        <a:srgbClr val="FF0000"/>
                      </a:solidFill>
                    </a:rPr>
                    <a:t>55</a:t>
                  </a:r>
                  <a:r>
                    <a:rPr lang="en-US" sz="1600" dirty="0" smtClean="0"/>
                    <a:t>]</a:t>
                  </a:r>
                  <a:endParaRPr lang="es-ES" sz="1600" dirty="0"/>
                </a:p>
              </p:txBody>
            </p:sp>
            <p:sp>
              <p:nvSpPr>
                <p:cNvPr id="14" name="Elipse 13">
                  <a:extLst>
                    <a:ext uri="{FF2B5EF4-FFF2-40B4-BE49-F238E27FC236}">
                      <a16:creationId xmlns="" xmlns:a16="http://schemas.microsoft.com/office/drawing/2014/main" id="{1FEDD33D-728A-8C41-A60E-73D461E623BA}"/>
                    </a:ext>
                  </a:extLst>
                </p:cNvPr>
                <p:cNvSpPr/>
                <p:nvPr/>
              </p:nvSpPr>
              <p:spPr>
                <a:xfrm>
                  <a:off x="4123541" y="3954671"/>
                  <a:ext cx="1348131" cy="1672406"/>
                </a:xfrm>
                <a:prstGeom prst="ellipse">
                  <a:avLst/>
                </a:prstGeom>
                <a:noFill/>
                <a:ln w="50800"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  <p:sp>
            <p:nvSpPr>
              <p:cNvPr id="16" name="CuadroTexto 15"/>
              <p:cNvSpPr txBox="1"/>
              <p:nvPr/>
            </p:nvSpPr>
            <p:spPr>
              <a:xfrm>
                <a:off x="6752492" y="3493006"/>
                <a:ext cx="23404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400" dirty="0" smtClean="0"/>
                  <a:t>Next deliverables</a:t>
                </a:r>
                <a:endParaRPr lang="en-GB" sz="2400" dirty="0"/>
              </a:p>
            </p:txBody>
          </p:sp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xmlns="" id="{7294335F-8F0C-D740-9758-3A338C3D5682}"/>
                </a:ext>
              </a:extLst>
            </p:cNvPr>
            <p:cNvGrpSpPr/>
            <p:nvPr/>
          </p:nvGrpSpPr>
          <p:grpSpPr>
            <a:xfrm>
              <a:off x="6793312" y="5730296"/>
              <a:ext cx="3128379" cy="917527"/>
              <a:chOff x="1991131" y="4207329"/>
              <a:chExt cx="7747806" cy="2461774"/>
            </a:xfrm>
          </p:grpSpPr>
          <p:sp>
            <p:nvSpPr>
              <p:cNvPr id="18" name="Rectángulo redondeado 17">
                <a:extLst>
                  <a:ext uri="{FF2B5EF4-FFF2-40B4-BE49-F238E27FC236}">
                    <a16:creationId xmlns:a16="http://schemas.microsoft.com/office/drawing/2014/main" xmlns="" id="{A102AE11-BB51-C648-8607-F0A1FCB72FD2}"/>
                  </a:ext>
                </a:extLst>
              </p:cNvPr>
              <p:cNvSpPr/>
              <p:nvPr/>
            </p:nvSpPr>
            <p:spPr>
              <a:xfrm>
                <a:off x="1991131" y="5589103"/>
                <a:ext cx="1800000" cy="108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WP 6</a:t>
                </a:r>
              </a:p>
            </p:txBody>
          </p:sp>
          <p:sp>
            <p:nvSpPr>
              <p:cNvPr id="19" name="Rectángulo redondeado 18">
                <a:extLst>
                  <a:ext uri="{FF2B5EF4-FFF2-40B4-BE49-F238E27FC236}">
                    <a16:creationId xmlns:a16="http://schemas.microsoft.com/office/drawing/2014/main" xmlns="" id="{424F7253-B20C-B84C-B011-6AA3E0ED2610}"/>
                  </a:ext>
                </a:extLst>
              </p:cNvPr>
              <p:cNvSpPr/>
              <p:nvPr/>
            </p:nvSpPr>
            <p:spPr>
              <a:xfrm>
                <a:off x="5035327" y="4207329"/>
                <a:ext cx="1800000" cy="108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WP 7</a:t>
                </a:r>
              </a:p>
            </p:txBody>
          </p:sp>
          <p:sp>
            <p:nvSpPr>
              <p:cNvPr id="20" name="Rectángulo redondeado 19">
                <a:extLst>
                  <a:ext uri="{FF2B5EF4-FFF2-40B4-BE49-F238E27FC236}">
                    <a16:creationId xmlns:a16="http://schemas.microsoft.com/office/drawing/2014/main" xmlns="" id="{8D1B83B3-6C5E-9E4B-9E4C-2E1F6E595B4C}"/>
                  </a:ext>
                </a:extLst>
              </p:cNvPr>
              <p:cNvSpPr/>
              <p:nvPr/>
            </p:nvSpPr>
            <p:spPr>
              <a:xfrm>
                <a:off x="7938937" y="5589103"/>
                <a:ext cx="1800000" cy="108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/>
                  <a:t>WP 8</a:t>
                </a:r>
              </a:p>
            </p:txBody>
          </p:sp>
          <p:sp>
            <p:nvSpPr>
              <p:cNvPr id="21" name="Flecha izquierda y derecha 20">
                <a:extLst>
                  <a:ext uri="{FF2B5EF4-FFF2-40B4-BE49-F238E27FC236}">
                    <a16:creationId xmlns:a16="http://schemas.microsoft.com/office/drawing/2014/main" xmlns="" id="{1C5D2D42-AD85-7545-9296-6739114807EF}"/>
                  </a:ext>
                </a:extLst>
              </p:cNvPr>
              <p:cNvSpPr/>
              <p:nvPr/>
            </p:nvSpPr>
            <p:spPr>
              <a:xfrm rot="19766495">
                <a:off x="3715208" y="5227555"/>
                <a:ext cx="1389904" cy="384084"/>
              </a:xfrm>
              <a:prstGeom prst="left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lecha izquierda y derecha 21">
                <a:extLst>
                  <a:ext uri="{FF2B5EF4-FFF2-40B4-BE49-F238E27FC236}">
                    <a16:creationId xmlns:a16="http://schemas.microsoft.com/office/drawing/2014/main" xmlns="" id="{D7F295A0-ED43-C443-BAF9-12E5B6ADFAB8}"/>
                  </a:ext>
                </a:extLst>
              </p:cNvPr>
              <p:cNvSpPr/>
              <p:nvPr/>
            </p:nvSpPr>
            <p:spPr>
              <a:xfrm rot="2063825">
                <a:off x="6727314" y="5265426"/>
                <a:ext cx="1288377" cy="363231"/>
              </a:xfrm>
              <a:prstGeom prst="left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Flecha izquierda y derecha 22">
                <a:extLst>
                  <a:ext uri="{FF2B5EF4-FFF2-40B4-BE49-F238E27FC236}">
                    <a16:creationId xmlns:a16="http://schemas.microsoft.com/office/drawing/2014/main" xmlns="" id="{06F008CD-EB1F-1D40-A411-0F3B01F3AB5C}"/>
                  </a:ext>
                </a:extLst>
              </p:cNvPr>
              <p:cNvSpPr/>
              <p:nvPr/>
            </p:nvSpPr>
            <p:spPr>
              <a:xfrm>
                <a:off x="3791131" y="5947487"/>
                <a:ext cx="4038419" cy="239001"/>
              </a:xfrm>
              <a:prstGeom prst="leftRightArrow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3" name="Rectángulo 2"/>
          <p:cNvSpPr/>
          <p:nvPr/>
        </p:nvSpPr>
        <p:spPr>
          <a:xfrm>
            <a:off x="6173741" y="1817410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We</a:t>
            </a:r>
            <a:r>
              <a:rPr lang="es-ES" sz="2000" b="1" dirty="0" smtClean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rgbClr val="FF0000"/>
                </a:solidFill>
              </a:rPr>
              <a:t>are </a:t>
            </a:r>
            <a:r>
              <a:rPr lang="es-ES" sz="2000" b="1" dirty="0" smtClean="0">
                <a:solidFill>
                  <a:srgbClr val="FF0000"/>
                </a:solidFill>
              </a:rPr>
              <a:t>in </a:t>
            </a:r>
            <a:r>
              <a:rPr lang="en-US" sz="2000" b="1" dirty="0" smtClean="0">
                <a:solidFill>
                  <a:srgbClr val="FF0000"/>
                </a:solidFill>
              </a:rPr>
              <a:t>great </a:t>
            </a:r>
            <a:r>
              <a:rPr lang="en-US" sz="2000" b="1" dirty="0">
                <a:solidFill>
                  <a:srgbClr val="FF0000"/>
                </a:solidFill>
              </a:rPr>
              <a:t>urgency to include more clinical cases to the Selnet </a:t>
            </a:r>
            <a:r>
              <a:rPr lang="en-US" sz="2000" b="1" dirty="0" smtClean="0">
                <a:solidFill>
                  <a:srgbClr val="FF0000"/>
                </a:solidFill>
              </a:rPr>
              <a:t>database.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173741" y="2576669"/>
            <a:ext cx="49499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T</a:t>
            </a:r>
            <a:r>
              <a:rPr lang="en-US" sz="2000" b="1" dirty="0" smtClean="0"/>
              <a:t>he Costa Rica </a:t>
            </a:r>
            <a:r>
              <a:rPr lang="en-US" sz="2000" b="1" dirty="0"/>
              <a:t>MTA was approved</a:t>
            </a:r>
            <a:r>
              <a:rPr lang="en-GB" sz="2000" dirty="0" smtClean="0"/>
              <a:t>. </a:t>
            </a:r>
            <a:r>
              <a:rPr lang="en-GB" sz="2000" dirty="0" smtClean="0"/>
              <a:t>Register cases and send the </a:t>
            </a:r>
            <a:r>
              <a:rPr lang="en-GB" sz="2000" dirty="0" err="1" smtClean="0"/>
              <a:t>tumor</a:t>
            </a:r>
            <a:r>
              <a:rPr lang="en-GB" sz="2000" dirty="0" smtClean="0"/>
              <a:t> block.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469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Imagen que contiene firmar, tabla, cuarto&#10;&#10;Descripción generada automáticamente">
            <a:extLst>
              <a:ext uri="{FF2B5EF4-FFF2-40B4-BE49-F238E27FC236}">
                <a16:creationId xmlns="" xmlns:a16="http://schemas.microsoft.com/office/drawing/2014/main" id="{70F95758-A3C2-E143-9ED2-F4C268396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833" y="331371"/>
            <a:ext cx="1363752" cy="1363752"/>
          </a:xfrm>
          <a:prstGeom prst="rect">
            <a:avLst/>
          </a:prstGeom>
        </p:spPr>
      </p:pic>
      <p:sp>
        <p:nvSpPr>
          <p:cNvPr id="12" name="Título 3">
            <a:extLst>
              <a:ext uri="{FF2B5EF4-FFF2-40B4-BE49-F238E27FC236}">
                <a16:creationId xmlns="" xmlns:a16="http://schemas.microsoft.com/office/drawing/2014/main" id="{47CDD453-20B6-EE48-BAF9-3718284DF3EB}"/>
              </a:ext>
            </a:extLst>
          </p:cNvPr>
          <p:cNvSpPr txBox="1">
            <a:spLocks/>
          </p:cNvSpPr>
          <p:nvPr/>
        </p:nvSpPr>
        <p:spPr>
          <a:xfrm>
            <a:off x="312307" y="384512"/>
            <a:ext cx="9704526" cy="121213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SELNET </a:t>
            </a:r>
            <a:br>
              <a:rPr lang="en-US" sz="3200" dirty="0"/>
            </a:br>
            <a:r>
              <a:rPr lang="en-GB" sz="3200" dirty="0"/>
              <a:t>WP10: PROJECT MANAGEMENT- </a:t>
            </a:r>
            <a:r>
              <a:rPr lang="en-GB" sz="3200" dirty="0" smtClean="0"/>
              <a:t>IIS-FJD</a:t>
            </a:r>
            <a:endParaRPr lang="es-ES" sz="3500" dirty="0">
              <a:latin typeface="Didot" panose="02000503000000020003" pitchFamily="2" charset="-79"/>
              <a:cs typeface="Didot" panose="02000503000000020003" pitchFamily="2" charset="-79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51" y="1883452"/>
            <a:ext cx="1014634" cy="804049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812" y="1958501"/>
            <a:ext cx="796207" cy="70521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2410" y="1943181"/>
            <a:ext cx="769418" cy="769418"/>
          </a:xfrm>
          <a:prstGeom prst="rect">
            <a:avLst/>
          </a:prstGeom>
        </p:spPr>
      </p:pic>
      <p:graphicFrame>
        <p:nvGraphicFramePr>
          <p:cNvPr id="22" name="Google Shape;136;p4"/>
          <p:cNvGraphicFramePr/>
          <p:nvPr>
            <p:extLst>
              <p:ext uri="{D42A27DB-BD31-4B8C-83A1-F6EECF244321}">
                <p14:modId xmlns:p14="http://schemas.microsoft.com/office/powerpoint/2010/main" val="4120043055"/>
              </p:ext>
            </p:extLst>
          </p:nvPr>
        </p:nvGraphicFramePr>
        <p:xfrm>
          <a:off x="312307" y="1970362"/>
          <a:ext cx="4412681" cy="21121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4412681"/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noProof="0" dirty="0" smtClean="0"/>
                        <a:t>Communication</a:t>
                      </a:r>
                      <a:r>
                        <a:rPr lang="en-GB" sz="2400" baseline="0" noProof="0" dirty="0" smtClean="0"/>
                        <a:t>!</a:t>
                      </a:r>
                      <a:endParaRPr lang="en-GB" sz="2400" noProof="0" dirty="0"/>
                    </a:p>
                  </a:txBody>
                  <a:tcPr marL="91450" marR="91450" marT="45725" marB="45725">
                    <a:solidFill>
                      <a:srgbClr val="7030A0">
                        <a:alpha val="60000"/>
                      </a:srgbClr>
                    </a:solidFill>
                  </a:tcPr>
                </a:tc>
              </a:tr>
              <a:tr h="165493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                                      </a:t>
                      </a:r>
                      <a:endParaRPr sz="1600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                                WP10            </a:t>
                      </a:r>
                      <a:r>
                        <a:rPr lang="en-US" sz="1800" b="1" dirty="0" smtClean="0"/>
                        <a:t>NEWS</a:t>
                      </a:r>
                      <a:endParaRPr sz="1800" b="1" dirty="0" smtClean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/>
                        <a:t> </a:t>
                      </a:r>
                      <a:r>
                        <a:rPr lang="en-US" sz="1800" dirty="0"/>
                        <a:t>SELNET-WPs 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/>
                        <a:t>                                 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6" name="Google Shape;141;p4"/>
          <p:cNvSpPr/>
          <p:nvPr/>
        </p:nvSpPr>
        <p:spPr>
          <a:xfrm rot="3558449" flipH="1">
            <a:off x="1773339" y="3115391"/>
            <a:ext cx="297215" cy="32152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2246154" y="4181038"/>
            <a:ext cx="2077910" cy="2771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https://selnet-h2020.org/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1724182" y="2739206"/>
            <a:ext cx="6883465" cy="1611109"/>
            <a:chOff x="1943501" y="3327484"/>
            <a:chExt cx="6883465" cy="1611109"/>
          </a:xfrm>
        </p:grpSpPr>
        <p:sp>
          <p:nvSpPr>
            <p:cNvPr id="25" name="Google Shape;141;p4"/>
            <p:cNvSpPr/>
            <p:nvPr/>
          </p:nvSpPr>
          <p:spPr>
            <a:xfrm rot="6589883" flipH="1">
              <a:off x="1994512" y="4114360"/>
              <a:ext cx="232968" cy="33499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rupo 37"/>
            <p:cNvGrpSpPr/>
            <p:nvPr/>
          </p:nvGrpSpPr>
          <p:grpSpPr>
            <a:xfrm>
              <a:off x="2304618" y="3327484"/>
              <a:ext cx="6522348" cy="1611109"/>
              <a:chOff x="2304618" y="3327484"/>
              <a:chExt cx="6522348" cy="1611109"/>
            </a:xfrm>
          </p:grpSpPr>
          <p:sp>
            <p:nvSpPr>
              <p:cNvPr id="23" name="Google Shape;137;p4"/>
              <p:cNvSpPr/>
              <p:nvPr/>
            </p:nvSpPr>
            <p:spPr>
              <a:xfrm rot="10800000" flipH="1">
                <a:off x="3690366" y="3910865"/>
                <a:ext cx="198918" cy="273822"/>
              </a:xfrm>
              <a:prstGeom prst="upArrow">
                <a:avLst>
                  <a:gd name="adj1" fmla="val 50000"/>
                  <a:gd name="adj2" fmla="val 50000"/>
                </a:avLst>
              </a:prstGeom>
              <a:solidFill>
                <a:schemeClr val="accent1"/>
              </a:solidFill>
              <a:ln w="12700" cap="flat" cmpd="sng">
                <a:solidFill>
                  <a:srgbClr val="31538F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" name="Grupo 27"/>
              <p:cNvGrpSpPr/>
              <p:nvPr/>
            </p:nvGrpSpPr>
            <p:grpSpPr>
              <a:xfrm>
                <a:off x="5152336" y="3327484"/>
                <a:ext cx="3674630" cy="1611109"/>
                <a:chOff x="218940" y="2012323"/>
                <a:chExt cx="7621817" cy="2882434"/>
              </a:xfrm>
            </p:grpSpPr>
            <p:pic>
              <p:nvPicPr>
                <p:cNvPr id="29" name="Google Shape;280;p10"/>
                <p:cNvPicPr preferRelativeResize="0"/>
                <p:nvPr/>
              </p:nvPicPr>
              <p:blipFill rotWithShape="1">
                <a:blip r:embed="rId6">
                  <a:alphaModFix/>
                </a:blip>
                <a:srcRect l="22333" t="45821" r="70573" b="12864"/>
                <a:stretch/>
              </p:blipFill>
              <p:spPr>
                <a:xfrm>
                  <a:off x="218940" y="2012323"/>
                  <a:ext cx="853115" cy="2833353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30" name="CuadroTexto 29"/>
                <p:cNvSpPr txBox="1"/>
                <p:nvPr/>
              </p:nvSpPr>
              <p:spPr>
                <a:xfrm>
                  <a:off x="1072056" y="2319130"/>
                  <a:ext cx="3764457" cy="605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 smtClean="0">
                      <a:latin typeface="Arial Black" panose="020B0A04020102020204" pitchFamily="34" charset="0"/>
                    </a:rPr>
                    <a:t>@selnet_h2020</a:t>
                  </a:r>
                  <a:endParaRPr lang="es-ES" sz="16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1" name="CuadroTexto 30"/>
                <p:cNvSpPr txBox="1"/>
                <p:nvPr/>
              </p:nvSpPr>
              <p:spPr>
                <a:xfrm>
                  <a:off x="1072055" y="2995269"/>
                  <a:ext cx="6768702" cy="4614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400" dirty="0" smtClean="0">
                      <a:latin typeface="Arial Black" panose="020B0A04020102020204" pitchFamily="34" charset="0"/>
                    </a:rPr>
                    <a:t>Sarcoma </a:t>
                  </a:r>
                  <a:r>
                    <a:rPr lang="es-ES" sz="1400" dirty="0" err="1" smtClean="0">
                      <a:latin typeface="Arial Black" panose="020B0A04020102020204" pitchFamily="34" charset="0"/>
                    </a:rPr>
                    <a:t>European</a:t>
                  </a:r>
                  <a:r>
                    <a:rPr lang="es-ES" sz="1400" dirty="0" smtClean="0">
                      <a:latin typeface="Arial Black" panose="020B0A04020102020204" pitchFamily="34" charset="0"/>
                    </a:rPr>
                    <a:t> &amp; </a:t>
                  </a:r>
                  <a:r>
                    <a:rPr lang="es-ES" sz="1400" dirty="0" err="1" smtClean="0">
                      <a:latin typeface="Arial Black" panose="020B0A04020102020204" pitchFamily="34" charset="0"/>
                    </a:rPr>
                    <a:t>LatinAmerica</a:t>
                  </a:r>
                  <a:r>
                    <a:rPr lang="es-ES" sz="1400" dirty="0" smtClean="0">
                      <a:latin typeface="Arial Black" panose="020B0A04020102020204" pitchFamily="34" charset="0"/>
                    </a:rPr>
                    <a:t> Network</a:t>
                  </a:r>
                  <a:endParaRPr lang="es-ES" sz="14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2" name="CuadroTexto 31"/>
                <p:cNvSpPr txBox="1"/>
                <p:nvPr/>
              </p:nvSpPr>
              <p:spPr>
                <a:xfrm>
                  <a:off x="1072056" y="3671408"/>
                  <a:ext cx="2018881" cy="5506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400" dirty="0" smtClean="0">
                      <a:latin typeface="Arial Black" panose="020B0A04020102020204" pitchFamily="34" charset="0"/>
                    </a:rPr>
                    <a:t>SELNET</a:t>
                  </a:r>
                  <a:endParaRPr lang="es-ES" sz="1400" dirty="0">
                    <a:latin typeface="Arial Black" panose="020B0A04020102020204" pitchFamily="34" charset="0"/>
                  </a:endParaRPr>
                </a:p>
              </p:txBody>
            </p:sp>
            <p:sp>
              <p:nvSpPr>
                <p:cNvPr id="33" name="CuadroTexto 32"/>
                <p:cNvSpPr txBox="1"/>
                <p:nvPr/>
              </p:nvSpPr>
              <p:spPr>
                <a:xfrm>
                  <a:off x="1072053" y="4289050"/>
                  <a:ext cx="3671360" cy="6057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ES" sz="1600" dirty="0" smtClean="0">
                      <a:latin typeface="Arial Black" panose="020B0A04020102020204" pitchFamily="34" charset="0"/>
                    </a:rPr>
                    <a:t>@SelnetH2020</a:t>
                  </a:r>
                  <a:endParaRPr lang="es-ES" sz="1600" dirty="0">
                    <a:latin typeface="Arial Black" panose="020B0A04020102020204" pitchFamily="34" charset="0"/>
                  </a:endParaRPr>
                </a:p>
              </p:txBody>
            </p:sp>
          </p:grpSp>
          <p:sp>
            <p:nvSpPr>
              <p:cNvPr id="7" name="CuadroTexto 6"/>
              <p:cNvSpPr txBox="1"/>
              <p:nvPr/>
            </p:nvSpPr>
            <p:spPr>
              <a:xfrm>
                <a:off x="2304618" y="4166383"/>
                <a:ext cx="12409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WP9 (IAF)</a:t>
                </a:r>
                <a:endParaRPr lang="es-ES" dirty="0"/>
              </a:p>
            </p:txBody>
          </p:sp>
          <p:sp>
            <p:nvSpPr>
              <p:cNvPr id="37" name="CuadroTexto 36"/>
              <p:cNvSpPr txBox="1"/>
              <p:nvPr/>
            </p:nvSpPr>
            <p:spPr>
              <a:xfrm>
                <a:off x="3281143" y="4184316"/>
                <a:ext cx="1625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 smtClean="0"/>
                  <a:t>SOCIAL MEDIA</a:t>
                </a:r>
                <a:endParaRPr lang="es-ES" b="1" dirty="0"/>
              </a:p>
            </p:txBody>
          </p:sp>
        </p:grpSp>
      </p:grpSp>
      <p:sp>
        <p:nvSpPr>
          <p:cNvPr id="39" name="CuadroTexto 38"/>
          <p:cNvSpPr txBox="1"/>
          <p:nvPr/>
        </p:nvSpPr>
        <p:spPr>
          <a:xfrm>
            <a:off x="238858" y="5047192"/>
            <a:ext cx="52641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2800" dirty="0" smtClean="0"/>
              <a:t>NEXT CONSORTIUM MEETING IN ARGENTINA:</a:t>
            </a:r>
          </a:p>
          <a:p>
            <a:pPr algn="ctr"/>
            <a:r>
              <a:rPr lang="en-US" sz="2800" dirty="0" smtClean="0"/>
              <a:t> DATES, VANUE???  </a:t>
            </a:r>
            <a:endParaRPr lang="es-E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77185" y="5238516"/>
            <a:ext cx="1967201" cy="11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0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796</Words>
  <Application>Microsoft Office PowerPoint</Application>
  <PresentationFormat>Panorámica</PresentationFormat>
  <Paragraphs>257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Didot</vt:lpstr>
      <vt:lpstr>Times New Roman</vt:lpstr>
      <vt:lpstr>Wingdings</vt:lpstr>
      <vt:lpstr>Tema de Office</vt:lpstr>
      <vt:lpstr>Presentación de PowerPoint</vt:lpstr>
      <vt:lpstr>SELNET  WP1: Ethics requirements - IIS-FJD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Marta Martín-Ruiz</dc:creator>
  <cp:lastModifiedBy>Marta Martín-Ruiz</cp:lastModifiedBy>
  <cp:revision>37</cp:revision>
  <dcterms:created xsi:type="dcterms:W3CDTF">2019-12-10T09:20:08Z</dcterms:created>
  <dcterms:modified xsi:type="dcterms:W3CDTF">2023-03-02T10:01:46Z</dcterms:modified>
</cp:coreProperties>
</file>