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71" r:id="rId2"/>
    <p:sldId id="1747256718" r:id="rId3"/>
    <p:sldId id="1747256716" r:id="rId4"/>
    <p:sldId id="1747256717" r:id="rId5"/>
    <p:sldId id="1747256759" r:id="rId6"/>
    <p:sldId id="1747256720" r:id="rId7"/>
    <p:sldId id="1747256730" r:id="rId8"/>
    <p:sldId id="1747256731" r:id="rId9"/>
    <p:sldId id="1747256729" r:id="rId10"/>
    <p:sldId id="1747256739" r:id="rId11"/>
    <p:sldId id="1747256723" r:id="rId12"/>
    <p:sldId id="1747256734" r:id="rId13"/>
    <p:sldId id="1747256724" r:id="rId14"/>
    <p:sldId id="1747256736" r:id="rId15"/>
    <p:sldId id="1747256725" r:id="rId16"/>
    <p:sldId id="1747256755" r:id="rId17"/>
    <p:sldId id="1747256722" r:id="rId18"/>
    <p:sldId id="1747256721" r:id="rId19"/>
    <p:sldId id="1747256763" r:id="rId20"/>
    <p:sldId id="1747256757" r:id="rId21"/>
    <p:sldId id="1747256758" r:id="rId22"/>
    <p:sldId id="1747256732" r:id="rId23"/>
    <p:sldId id="1747256762" r:id="rId24"/>
    <p:sldId id="1747256735" r:id="rId25"/>
    <p:sldId id="1747256737" r:id="rId26"/>
    <p:sldId id="1747256738" r:id="rId27"/>
    <p:sldId id="1747256756" r:id="rId28"/>
    <p:sldId id="1747256760" r:id="rId29"/>
    <p:sldId id="1747256761" r:id="rId30"/>
    <p:sldId id="1747256746" r:id="rId31"/>
    <p:sldId id="1747256740" r:id="rId32"/>
    <p:sldId id="1747256741" r:id="rId33"/>
    <p:sldId id="1747256728" r:id="rId34"/>
    <p:sldId id="1747256727" r:id="rId35"/>
    <p:sldId id="16712" r:id="rId36"/>
    <p:sldId id="1747256709" r:id="rId37"/>
    <p:sldId id="1747256708" r:id="rId38"/>
    <p:sldId id="1747256764" r:id="rId39"/>
    <p:sldId id="1747256766" r:id="rId40"/>
    <p:sldId id="410" r:id="rId41"/>
  </p:sldIdLst>
  <p:sldSz cx="12192000" cy="6858000"/>
  <p:notesSz cx="6858000" cy="9144000"/>
  <p:defaultText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794"/>
  </p:normalViewPr>
  <p:slideViewPr>
    <p:cSldViewPr snapToGrid="0">
      <p:cViewPr varScale="1">
        <p:scale>
          <a:sx n="105" d="100"/>
          <a:sy n="105"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E8236-1CE4-EC4F-833C-7779606BD9D6}" type="datetimeFigureOut">
              <a:rPr lang="en-AR" smtClean="0"/>
              <a:t>02/03/2023</a:t>
            </a:fld>
            <a:endParaRPr lang="en-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AB27F-A5EA-5342-B08E-B4403B0B2619}" type="slidenum">
              <a:rPr lang="en-AR" smtClean="0"/>
              <a:t>‹#›</a:t>
            </a:fld>
            <a:endParaRPr lang="en-AR"/>
          </a:p>
        </p:txBody>
      </p:sp>
    </p:spTree>
    <p:extLst>
      <p:ext uri="{BB962C8B-B14F-4D97-AF65-F5344CB8AC3E}">
        <p14:creationId xmlns:p14="http://schemas.microsoft.com/office/powerpoint/2010/main" val="205641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a9e1861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a9e1861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01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a9e1861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a9e1861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44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17D94E4D-D782-DB45-8FB8-A3B54CCD513E}" type="slidenum">
              <a:rPr lang="es-AR" smtClean="0"/>
              <a:t>6</a:t>
            </a:fld>
            <a:endParaRPr lang="es-AR"/>
          </a:p>
        </p:txBody>
      </p:sp>
    </p:spTree>
    <p:extLst>
      <p:ext uri="{BB962C8B-B14F-4D97-AF65-F5344CB8AC3E}">
        <p14:creationId xmlns:p14="http://schemas.microsoft.com/office/powerpoint/2010/main" val="12792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d64fc52e2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d64fc52e2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48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d64fc52e2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d64fc52e2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8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481-E831-B3DA-864D-BB5A04EEDD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R"/>
          </a:p>
        </p:txBody>
      </p:sp>
      <p:sp>
        <p:nvSpPr>
          <p:cNvPr id="3" name="Subtitle 2">
            <a:extLst>
              <a:ext uri="{FF2B5EF4-FFF2-40B4-BE49-F238E27FC236}">
                <a16:creationId xmlns:a16="http://schemas.microsoft.com/office/drawing/2014/main" id="{7813AF22-EE70-C5C2-4CD0-0CA6C2502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R"/>
          </a:p>
        </p:txBody>
      </p:sp>
      <p:sp>
        <p:nvSpPr>
          <p:cNvPr id="4" name="Date Placeholder 3">
            <a:extLst>
              <a:ext uri="{FF2B5EF4-FFF2-40B4-BE49-F238E27FC236}">
                <a16:creationId xmlns:a16="http://schemas.microsoft.com/office/drawing/2014/main" id="{8F093385-D73D-06F4-C9D4-4F28165CEE6D}"/>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B016AAEC-6656-731E-8D30-5D19A47701AE}"/>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3C4E961F-649D-75FA-104D-9A1574B3C0C1}"/>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238324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5391-DA65-45EB-B38F-DC9B1082860F}"/>
              </a:ext>
            </a:extLst>
          </p:cNvPr>
          <p:cNvSpPr>
            <a:spLocks noGrp="1"/>
          </p:cNvSpPr>
          <p:nvPr>
            <p:ph type="title"/>
          </p:nvPr>
        </p:nvSpPr>
        <p:spPr/>
        <p:txBody>
          <a:bodyPr/>
          <a:lstStyle/>
          <a:p>
            <a:r>
              <a:rPr lang="en-US"/>
              <a:t>Click to edit Master title style</a:t>
            </a:r>
            <a:endParaRPr lang="en-AR"/>
          </a:p>
        </p:txBody>
      </p:sp>
      <p:sp>
        <p:nvSpPr>
          <p:cNvPr id="3" name="Vertical Text Placeholder 2">
            <a:extLst>
              <a:ext uri="{FF2B5EF4-FFF2-40B4-BE49-F238E27FC236}">
                <a16:creationId xmlns:a16="http://schemas.microsoft.com/office/drawing/2014/main" id="{D3318567-05F9-9F0B-55A6-6F4F55F79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5F9F61C9-293D-7D4A-023F-D0EADF3176B7}"/>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5DF6796E-9771-0640-39B5-618F4C3A479B}"/>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29F956FA-9F4C-947D-5F32-0DB2AEC78AB9}"/>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389972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5B694E-8BA2-0AE8-7EEC-0C3F658FEF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R"/>
          </a:p>
        </p:txBody>
      </p:sp>
      <p:sp>
        <p:nvSpPr>
          <p:cNvPr id="3" name="Vertical Text Placeholder 2">
            <a:extLst>
              <a:ext uri="{FF2B5EF4-FFF2-40B4-BE49-F238E27FC236}">
                <a16:creationId xmlns:a16="http://schemas.microsoft.com/office/drawing/2014/main" id="{A8EB6763-EFCE-FC5F-341D-A74DD9E823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C4765F15-A2B1-BEA0-E1E8-F3DBCBC8FEAC}"/>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A1881069-E4D6-FEAD-56AD-55CA238E8CA6}"/>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83750D32-AF91-8EE3-F69B-374605223870}"/>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99040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0AF6-82D2-9B4A-B43B-16305F44B896}"/>
              </a:ext>
            </a:extLst>
          </p:cNvPr>
          <p:cNvSpPr>
            <a:spLocks noGrp="1"/>
          </p:cNvSpPr>
          <p:nvPr>
            <p:ph type="title"/>
          </p:nvPr>
        </p:nvSpPr>
        <p:spPr/>
        <p:txBody>
          <a:bodyPr/>
          <a:lstStyle/>
          <a:p>
            <a:r>
              <a:rPr lang="en-US"/>
              <a:t>Click to edit Master title style</a:t>
            </a:r>
            <a:endParaRPr lang="en-AR"/>
          </a:p>
        </p:txBody>
      </p:sp>
      <p:sp>
        <p:nvSpPr>
          <p:cNvPr id="3" name="Content Placeholder 2">
            <a:extLst>
              <a:ext uri="{FF2B5EF4-FFF2-40B4-BE49-F238E27FC236}">
                <a16:creationId xmlns:a16="http://schemas.microsoft.com/office/drawing/2014/main" id="{0C02AFC8-719E-178E-B1FC-0614DD16B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4581C5BF-A2A8-F98E-C88E-F6CB335FAE2C}"/>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B6B61FD7-5844-95E0-F709-BD09B9D52DA4}"/>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BC41AA2D-81A4-2BAF-9EA7-7FB8BC6D4FE8}"/>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212397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ED3F-DC07-B091-AB69-C117C564C8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R"/>
          </a:p>
        </p:txBody>
      </p:sp>
      <p:sp>
        <p:nvSpPr>
          <p:cNvPr id="3" name="Text Placeholder 2">
            <a:extLst>
              <a:ext uri="{FF2B5EF4-FFF2-40B4-BE49-F238E27FC236}">
                <a16:creationId xmlns:a16="http://schemas.microsoft.com/office/drawing/2014/main" id="{2AD8A666-3202-2886-60A9-1496115F3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233FF-5B11-1044-ABFC-F14DA4A06580}"/>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1766A4EC-A9F6-52E5-7600-1D1802D94A6D}"/>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3AE28FF6-1A93-0723-0090-F26EA12C1B6D}"/>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332853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0A18-25C9-AB9B-5BE4-CE3C1E04878E}"/>
              </a:ext>
            </a:extLst>
          </p:cNvPr>
          <p:cNvSpPr>
            <a:spLocks noGrp="1"/>
          </p:cNvSpPr>
          <p:nvPr>
            <p:ph type="title"/>
          </p:nvPr>
        </p:nvSpPr>
        <p:spPr/>
        <p:txBody>
          <a:bodyPr/>
          <a:lstStyle/>
          <a:p>
            <a:r>
              <a:rPr lang="en-US"/>
              <a:t>Click to edit Master title style</a:t>
            </a:r>
            <a:endParaRPr lang="en-AR"/>
          </a:p>
        </p:txBody>
      </p:sp>
      <p:sp>
        <p:nvSpPr>
          <p:cNvPr id="3" name="Content Placeholder 2">
            <a:extLst>
              <a:ext uri="{FF2B5EF4-FFF2-40B4-BE49-F238E27FC236}">
                <a16:creationId xmlns:a16="http://schemas.microsoft.com/office/drawing/2014/main" id="{7E88C3CC-2F70-AF2C-C51C-7A0175D98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Content Placeholder 3">
            <a:extLst>
              <a:ext uri="{FF2B5EF4-FFF2-40B4-BE49-F238E27FC236}">
                <a16:creationId xmlns:a16="http://schemas.microsoft.com/office/drawing/2014/main" id="{FA9F6C2B-360E-1A9E-8A95-208D24D00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5" name="Date Placeholder 4">
            <a:extLst>
              <a:ext uri="{FF2B5EF4-FFF2-40B4-BE49-F238E27FC236}">
                <a16:creationId xmlns:a16="http://schemas.microsoft.com/office/drawing/2014/main" id="{9F16C3C8-5B55-F2AE-616E-2FC3054044E1}"/>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6" name="Footer Placeholder 5">
            <a:extLst>
              <a:ext uri="{FF2B5EF4-FFF2-40B4-BE49-F238E27FC236}">
                <a16:creationId xmlns:a16="http://schemas.microsoft.com/office/drawing/2014/main" id="{E947E13F-0061-E692-0753-EBC54D20F452}"/>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BED403A8-8651-9CE7-D203-D33E2BF2F8AC}"/>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424399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1875-FDB8-A3FE-518B-9E29088DA62D}"/>
              </a:ext>
            </a:extLst>
          </p:cNvPr>
          <p:cNvSpPr>
            <a:spLocks noGrp="1"/>
          </p:cNvSpPr>
          <p:nvPr>
            <p:ph type="title"/>
          </p:nvPr>
        </p:nvSpPr>
        <p:spPr>
          <a:xfrm>
            <a:off x="839788" y="365125"/>
            <a:ext cx="10515600" cy="1325563"/>
          </a:xfrm>
        </p:spPr>
        <p:txBody>
          <a:bodyPr/>
          <a:lstStyle/>
          <a:p>
            <a:r>
              <a:rPr lang="en-US"/>
              <a:t>Click to edit Master title style</a:t>
            </a:r>
            <a:endParaRPr lang="en-AR"/>
          </a:p>
        </p:txBody>
      </p:sp>
      <p:sp>
        <p:nvSpPr>
          <p:cNvPr id="3" name="Text Placeholder 2">
            <a:extLst>
              <a:ext uri="{FF2B5EF4-FFF2-40B4-BE49-F238E27FC236}">
                <a16:creationId xmlns:a16="http://schemas.microsoft.com/office/drawing/2014/main" id="{8925E23D-0C0C-21EF-8B1E-56660F395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33A981-DB3C-ABEC-7645-A05FDE79D1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5" name="Text Placeholder 4">
            <a:extLst>
              <a:ext uri="{FF2B5EF4-FFF2-40B4-BE49-F238E27FC236}">
                <a16:creationId xmlns:a16="http://schemas.microsoft.com/office/drawing/2014/main" id="{96E45B9A-E57D-B33F-F19B-179513898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C7C36-74F3-0823-CA1E-B34257082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7" name="Date Placeholder 6">
            <a:extLst>
              <a:ext uri="{FF2B5EF4-FFF2-40B4-BE49-F238E27FC236}">
                <a16:creationId xmlns:a16="http://schemas.microsoft.com/office/drawing/2014/main" id="{C6A5E5EF-1D25-4295-2AA4-E0408A596827}"/>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8" name="Footer Placeholder 7">
            <a:extLst>
              <a:ext uri="{FF2B5EF4-FFF2-40B4-BE49-F238E27FC236}">
                <a16:creationId xmlns:a16="http://schemas.microsoft.com/office/drawing/2014/main" id="{DB0F1351-BCC9-B1F9-9662-693F6ACC3CF1}"/>
              </a:ext>
            </a:extLst>
          </p:cNvPr>
          <p:cNvSpPr>
            <a:spLocks noGrp="1"/>
          </p:cNvSpPr>
          <p:nvPr>
            <p:ph type="ftr" sz="quarter" idx="11"/>
          </p:nvPr>
        </p:nvSpPr>
        <p:spPr/>
        <p:txBody>
          <a:bodyPr/>
          <a:lstStyle/>
          <a:p>
            <a:endParaRPr lang="en-AR"/>
          </a:p>
        </p:txBody>
      </p:sp>
      <p:sp>
        <p:nvSpPr>
          <p:cNvPr id="9" name="Slide Number Placeholder 8">
            <a:extLst>
              <a:ext uri="{FF2B5EF4-FFF2-40B4-BE49-F238E27FC236}">
                <a16:creationId xmlns:a16="http://schemas.microsoft.com/office/drawing/2014/main" id="{F3269D30-CFBD-C580-C82F-5865C4D71197}"/>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67487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76AB-2A79-5B72-58B3-448DF177743E}"/>
              </a:ext>
            </a:extLst>
          </p:cNvPr>
          <p:cNvSpPr>
            <a:spLocks noGrp="1"/>
          </p:cNvSpPr>
          <p:nvPr>
            <p:ph type="title"/>
          </p:nvPr>
        </p:nvSpPr>
        <p:spPr/>
        <p:txBody>
          <a:bodyPr/>
          <a:lstStyle/>
          <a:p>
            <a:r>
              <a:rPr lang="en-US"/>
              <a:t>Click to edit Master title style</a:t>
            </a:r>
            <a:endParaRPr lang="en-AR"/>
          </a:p>
        </p:txBody>
      </p:sp>
      <p:sp>
        <p:nvSpPr>
          <p:cNvPr id="3" name="Date Placeholder 2">
            <a:extLst>
              <a:ext uri="{FF2B5EF4-FFF2-40B4-BE49-F238E27FC236}">
                <a16:creationId xmlns:a16="http://schemas.microsoft.com/office/drawing/2014/main" id="{99EDB03D-43AE-D517-4B70-AE5CE9398307}"/>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4" name="Footer Placeholder 3">
            <a:extLst>
              <a:ext uri="{FF2B5EF4-FFF2-40B4-BE49-F238E27FC236}">
                <a16:creationId xmlns:a16="http://schemas.microsoft.com/office/drawing/2014/main" id="{7513CD58-C316-D36E-494A-E654E87922B9}"/>
              </a:ext>
            </a:extLst>
          </p:cNvPr>
          <p:cNvSpPr>
            <a:spLocks noGrp="1"/>
          </p:cNvSpPr>
          <p:nvPr>
            <p:ph type="ftr" sz="quarter" idx="11"/>
          </p:nvPr>
        </p:nvSpPr>
        <p:spPr/>
        <p:txBody>
          <a:bodyPr/>
          <a:lstStyle/>
          <a:p>
            <a:endParaRPr lang="en-AR"/>
          </a:p>
        </p:txBody>
      </p:sp>
      <p:sp>
        <p:nvSpPr>
          <p:cNvPr id="5" name="Slide Number Placeholder 4">
            <a:extLst>
              <a:ext uri="{FF2B5EF4-FFF2-40B4-BE49-F238E27FC236}">
                <a16:creationId xmlns:a16="http://schemas.microsoft.com/office/drawing/2014/main" id="{F144387E-B009-57DA-FECD-2AC4E6588B7B}"/>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168323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1547A2-0AD9-326A-A518-5C96CC22E1C7}"/>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3" name="Footer Placeholder 2">
            <a:extLst>
              <a:ext uri="{FF2B5EF4-FFF2-40B4-BE49-F238E27FC236}">
                <a16:creationId xmlns:a16="http://schemas.microsoft.com/office/drawing/2014/main" id="{BBC06DCE-1910-3FE8-9D2E-4D61AAEF4F18}"/>
              </a:ext>
            </a:extLst>
          </p:cNvPr>
          <p:cNvSpPr>
            <a:spLocks noGrp="1"/>
          </p:cNvSpPr>
          <p:nvPr>
            <p:ph type="ftr" sz="quarter" idx="11"/>
          </p:nvPr>
        </p:nvSpPr>
        <p:spPr/>
        <p:txBody>
          <a:bodyPr/>
          <a:lstStyle/>
          <a:p>
            <a:endParaRPr lang="en-AR"/>
          </a:p>
        </p:txBody>
      </p:sp>
      <p:sp>
        <p:nvSpPr>
          <p:cNvPr id="4" name="Slide Number Placeholder 3">
            <a:extLst>
              <a:ext uri="{FF2B5EF4-FFF2-40B4-BE49-F238E27FC236}">
                <a16:creationId xmlns:a16="http://schemas.microsoft.com/office/drawing/2014/main" id="{8D49BE76-4F3B-93B2-FC8F-913A85AFE7C0}"/>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102826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7042-8E32-95CC-4B96-204B1E465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R"/>
          </a:p>
        </p:txBody>
      </p:sp>
      <p:sp>
        <p:nvSpPr>
          <p:cNvPr id="3" name="Content Placeholder 2">
            <a:extLst>
              <a:ext uri="{FF2B5EF4-FFF2-40B4-BE49-F238E27FC236}">
                <a16:creationId xmlns:a16="http://schemas.microsoft.com/office/drawing/2014/main" id="{FBBD2DC7-40F7-EE86-0FBA-9663BC4B4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Text Placeholder 3">
            <a:extLst>
              <a:ext uri="{FF2B5EF4-FFF2-40B4-BE49-F238E27FC236}">
                <a16:creationId xmlns:a16="http://schemas.microsoft.com/office/drawing/2014/main" id="{A77AEF0F-FFE1-BC7B-46AD-1A72FA039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2FF8D-A55A-6BBC-C97F-826EFDE23A73}"/>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6" name="Footer Placeholder 5">
            <a:extLst>
              <a:ext uri="{FF2B5EF4-FFF2-40B4-BE49-F238E27FC236}">
                <a16:creationId xmlns:a16="http://schemas.microsoft.com/office/drawing/2014/main" id="{10E41E29-615F-C11F-7D20-1CA0061B0BC1}"/>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93A0BDD1-D458-2B27-68CB-FCD88E2473DD}"/>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220441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287A-777A-31BB-F215-E893B02F5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R"/>
          </a:p>
        </p:txBody>
      </p:sp>
      <p:sp>
        <p:nvSpPr>
          <p:cNvPr id="3" name="Picture Placeholder 2">
            <a:extLst>
              <a:ext uri="{FF2B5EF4-FFF2-40B4-BE49-F238E27FC236}">
                <a16:creationId xmlns:a16="http://schemas.microsoft.com/office/drawing/2014/main" id="{8CF70121-BEC4-5AD9-FB02-103BF7538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R"/>
          </a:p>
        </p:txBody>
      </p:sp>
      <p:sp>
        <p:nvSpPr>
          <p:cNvPr id="4" name="Text Placeholder 3">
            <a:extLst>
              <a:ext uri="{FF2B5EF4-FFF2-40B4-BE49-F238E27FC236}">
                <a16:creationId xmlns:a16="http://schemas.microsoft.com/office/drawing/2014/main" id="{B1079BDE-A15F-1427-F9CC-834E9A780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BD435-19F8-46AA-04A4-9803F8E9022A}"/>
              </a:ext>
            </a:extLst>
          </p:cNvPr>
          <p:cNvSpPr>
            <a:spLocks noGrp="1"/>
          </p:cNvSpPr>
          <p:nvPr>
            <p:ph type="dt" sz="half" idx="10"/>
          </p:nvPr>
        </p:nvSpPr>
        <p:spPr/>
        <p:txBody>
          <a:bodyPr/>
          <a:lstStyle/>
          <a:p>
            <a:fld id="{527EAB94-F2F1-6A43-9F8F-2C0E149D3F4B}" type="datetimeFigureOut">
              <a:rPr lang="en-AR" smtClean="0"/>
              <a:t>02/03/2023</a:t>
            </a:fld>
            <a:endParaRPr lang="en-AR"/>
          </a:p>
        </p:txBody>
      </p:sp>
      <p:sp>
        <p:nvSpPr>
          <p:cNvPr id="6" name="Footer Placeholder 5">
            <a:extLst>
              <a:ext uri="{FF2B5EF4-FFF2-40B4-BE49-F238E27FC236}">
                <a16:creationId xmlns:a16="http://schemas.microsoft.com/office/drawing/2014/main" id="{B931CF53-9092-8B6D-A82B-AB4B09ACB840}"/>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856A029B-EC02-F09F-BA88-46981BBF779D}"/>
              </a:ext>
            </a:extLst>
          </p:cNvPr>
          <p:cNvSpPr>
            <a:spLocks noGrp="1"/>
          </p:cNvSpPr>
          <p:nvPr>
            <p:ph type="sldNum" sz="quarter" idx="12"/>
          </p:nvPr>
        </p:nvSpPr>
        <p:spPr/>
        <p:txBody>
          <a:bodyPr/>
          <a:lstStyle/>
          <a:p>
            <a:fld id="{CA7CC895-E6B5-5E40-8A49-D3DB3384B1C9}" type="slidenum">
              <a:rPr lang="en-AR" smtClean="0"/>
              <a:t>‹#›</a:t>
            </a:fld>
            <a:endParaRPr lang="en-AR"/>
          </a:p>
        </p:txBody>
      </p:sp>
    </p:spTree>
    <p:extLst>
      <p:ext uri="{BB962C8B-B14F-4D97-AF65-F5344CB8AC3E}">
        <p14:creationId xmlns:p14="http://schemas.microsoft.com/office/powerpoint/2010/main" val="2964390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F000D-9507-577B-4019-38A91E396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R"/>
          </a:p>
        </p:txBody>
      </p:sp>
      <p:sp>
        <p:nvSpPr>
          <p:cNvPr id="3" name="Text Placeholder 2">
            <a:extLst>
              <a:ext uri="{FF2B5EF4-FFF2-40B4-BE49-F238E27FC236}">
                <a16:creationId xmlns:a16="http://schemas.microsoft.com/office/drawing/2014/main" id="{835C5DB9-AAC1-0D2A-8D89-60F8AAE82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74B71C89-FA4F-9B0C-69EB-9D20FC2F3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EAB94-F2F1-6A43-9F8F-2C0E149D3F4B}" type="datetimeFigureOut">
              <a:rPr lang="en-AR" smtClean="0"/>
              <a:t>02/03/2023</a:t>
            </a:fld>
            <a:endParaRPr lang="en-AR"/>
          </a:p>
        </p:txBody>
      </p:sp>
      <p:sp>
        <p:nvSpPr>
          <p:cNvPr id="5" name="Footer Placeholder 4">
            <a:extLst>
              <a:ext uri="{FF2B5EF4-FFF2-40B4-BE49-F238E27FC236}">
                <a16:creationId xmlns:a16="http://schemas.microsoft.com/office/drawing/2014/main" id="{12FEC5FE-5C15-5D27-A96E-034C1EE70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R"/>
          </a:p>
        </p:txBody>
      </p:sp>
      <p:sp>
        <p:nvSpPr>
          <p:cNvPr id="6" name="Slide Number Placeholder 5">
            <a:extLst>
              <a:ext uri="{FF2B5EF4-FFF2-40B4-BE49-F238E27FC236}">
                <a16:creationId xmlns:a16="http://schemas.microsoft.com/office/drawing/2014/main" id="{919C0A54-5093-76F3-28B1-72A77F3DC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CC895-E6B5-5E40-8A49-D3DB3384B1C9}" type="slidenum">
              <a:rPr lang="en-AR" smtClean="0"/>
              <a:t>‹#›</a:t>
            </a:fld>
            <a:endParaRPr lang="en-AR"/>
          </a:p>
        </p:txBody>
      </p:sp>
    </p:spTree>
    <p:extLst>
      <p:ext uri="{BB962C8B-B14F-4D97-AF65-F5344CB8AC3E}">
        <p14:creationId xmlns:p14="http://schemas.microsoft.com/office/powerpoint/2010/main" val="1605898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s.wikipedia.org/wiki/C%C3%A1ncer_%C3%B3seo_primari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34.pn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cubierto, cerca, tabla, pastel&#10;&#10;Descripción generada automáticamente">
            <a:extLst>
              <a:ext uri="{FF2B5EF4-FFF2-40B4-BE49-F238E27FC236}">
                <a16:creationId xmlns:a16="http://schemas.microsoft.com/office/drawing/2014/main" id="{EBA3758C-A1EA-7845-85DE-D5DD318377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30"/>
                    </a14:imgEffect>
                    <a14:imgEffect>
                      <a14:saturation sat="53000"/>
                    </a14:imgEffect>
                  </a14:imgLayer>
                </a14:imgProps>
              </a:ext>
              <a:ext uri="{837473B0-CC2E-450A-ABE3-18F120FF3D39}">
                <a1611:picAttrSrcUrl xmlns:a1611="http://schemas.microsoft.com/office/drawing/2016/11/main" r:id="rId4"/>
              </a:ext>
            </a:extLst>
          </a:blip>
          <a:srcRect t="12549" b="3182"/>
          <a:stretch/>
        </p:blipFill>
        <p:spPr>
          <a:xfrm>
            <a:off x="-292800" y="0"/>
            <a:ext cx="12484800" cy="7147560"/>
          </a:xfrm>
          <a:prstGeom prst="rect">
            <a:avLst/>
          </a:prstGeom>
          <a:gradFill>
            <a:gsLst>
              <a:gs pos="18986">
                <a:srgbClr val="F8EFF5">
                  <a:alpha val="0"/>
                </a:srgbClr>
              </a:gs>
              <a:gs pos="18011">
                <a:srgbClr val="F8F0F5"/>
              </a:gs>
              <a:gs pos="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rgbClr val="000000">
                <a:alpha val="0"/>
              </a:srgbClr>
            </a:outerShdw>
          </a:effectLst>
        </p:spPr>
      </p:pic>
      <p:sp>
        <p:nvSpPr>
          <p:cNvPr id="3" name="Subtítulo 2">
            <a:extLst>
              <a:ext uri="{FF2B5EF4-FFF2-40B4-BE49-F238E27FC236}">
                <a16:creationId xmlns:a16="http://schemas.microsoft.com/office/drawing/2014/main" id="{ECEF4F0A-2D18-414E-BC8F-8AAED912C2E3}"/>
              </a:ext>
            </a:extLst>
          </p:cNvPr>
          <p:cNvSpPr>
            <a:spLocks noGrp="1"/>
          </p:cNvSpPr>
          <p:nvPr>
            <p:ph type="subTitle" idx="1"/>
          </p:nvPr>
        </p:nvSpPr>
        <p:spPr>
          <a:xfrm>
            <a:off x="1494916" y="1223010"/>
            <a:ext cx="9202168" cy="4331970"/>
          </a:xfrm>
          <a:solidFill>
            <a:schemeClr val="bg1"/>
          </a:solidFill>
        </p:spPr>
        <p:txBody>
          <a:bodyPr>
            <a:noAutofit/>
          </a:bodyPr>
          <a:lstStyle/>
          <a:p>
            <a:pPr>
              <a:tabLst>
                <a:tab pos="8075613" algn="l"/>
              </a:tabLst>
            </a:pPr>
            <a:r>
              <a:rPr lang="en-US" sz="4800" b="1" dirty="0">
                <a:latin typeface="Didot" panose="02000503000000020003" pitchFamily="2" charset="-79"/>
                <a:cs typeface="Didot" panose="02000503000000020003" pitchFamily="2" charset="-79"/>
              </a:rPr>
              <a:t>IX SELNET</a:t>
            </a:r>
          </a:p>
          <a:p>
            <a:pPr>
              <a:tabLst>
                <a:tab pos="8075613" algn="l"/>
              </a:tabLst>
            </a:pPr>
            <a:r>
              <a:rPr lang="en-US" sz="4800" b="1" dirty="0">
                <a:latin typeface="Didot" panose="02000503000000020003" pitchFamily="2" charset="-79"/>
                <a:cs typeface="Didot" panose="02000503000000020003" pitchFamily="2" charset="-79"/>
              </a:rPr>
              <a:t>CONSORTIUM MEETING</a:t>
            </a:r>
            <a:endParaRPr lang="es-ES" sz="4800" b="1" dirty="0">
              <a:latin typeface="Didot" panose="02000503000000020003" pitchFamily="2" charset="-79"/>
              <a:cs typeface="Didot" panose="02000503000000020003" pitchFamily="2" charset="-79"/>
            </a:endParaRPr>
          </a:p>
          <a:p>
            <a:pPr>
              <a:lnSpc>
                <a:spcPct val="110000"/>
              </a:lnSpc>
              <a:spcAft>
                <a:spcPts val="600"/>
              </a:spcAft>
            </a:pPr>
            <a:r>
              <a:rPr lang="es-AR" sz="2000" b="0" i="0" dirty="0" err="1">
                <a:solidFill>
                  <a:srgbClr val="000000"/>
                </a:solidFill>
                <a:effectLst/>
                <a:latin typeface="pg-1ff5"/>
              </a:rPr>
              <a:t>Healthcare</a:t>
            </a:r>
            <a:r>
              <a:rPr lang="es-AR" sz="2000" b="0" i="0" dirty="0">
                <a:solidFill>
                  <a:srgbClr val="000000"/>
                </a:solidFill>
                <a:effectLst/>
                <a:latin typeface="pg-1ff5"/>
              </a:rPr>
              <a:t> </a:t>
            </a:r>
            <a:r>
              <a:rPr lang="es-AR" sz="2000" b="0" i="0" dirty="0" err="1">
                <a:solidFill>
                  <a:srgbClr val="000000"/>
                </a:solidFill>
                <a:effectLst/>
                <a:latin typeface="pg-1ff5"/>
              </a:rPr>
              <a:t>barriers</a:t>
            </a:r>
            <a:r>
              <a:rPr lang="es-AR" sz="2000" b="0" i="0" dirty="0">
                <a:solidFill>
                  <a:srgbClr val="000000"/>
                </a:solidFill>
                <a:effectLst/>
                <a:latin typeface="pg-1ff5"/>
              </a:rPr>
              <a:t> in </a:t>
            </a:r>
            <a:r>
              <a:rPr lang="es-AR" sz="2000" b="0" i="0" dirty="0" err="1">
                <a:solidFill>
                  <a:srgbClr val="000000"/>
                </a:solidFill>
                <a:effectLst/>
                <a:latin typeface="pg-1ff5"/>
              </a:rPr>
              <a:t>Latam</a:t>
            </a:r>
            <a:endParaRPr lang="es-AR" sz="2000" b="0" i="0" dirty="0">
              <a:solidFill>
                <a:srgbClr val="000000"/>
              </a:solidFill>
              <a:effectLst/>
              <a:latin typeface="pg-1ff5"/>
            </a:endParaRPr>
          </a:p>
          <a:p>
            <a:pPr>
              <a:lnSpc>
                <a:spcPct val="110000"/>
              </a:lnSpc>
              <a:spcAft>
                <a:spcPts val="600"/>
              </a:spcAft>
            </a:pPr>
            <a:r>
              <a:rPr lang="es-ES" sz="2000" b="1" dirty="0"/>
              <a:t>02</a:t>
            </a:r>
            <a:r>
              <a:rPr lang="es-ES" sz="2000" b="1" baseline="30000" dirty="0"/>
              <a:t>nd</a:t>
            </a:r>
            <a:r>
              <a:rPr lang="es-ES" sz="2000" b="1" dirty="0"/>
              <a:t>-04</a:t>
            </a:r>
            <a:r>
              <a:rPr lang="es-ES" sz="2000" b="1" baseline="30000" dirty="0"/>
              <a:t>th </a:t>
            </a:r>
            <a:r>
              <a:rPr lang="en-GB" sz="2000" b="1" dirty="0"/>
              <a:t>March </a:t>
            </a:r>
            <a:r>
              <a:rPr lang="es-ES" sz="2000" b="1" dirty="0"/>
              <a:t>2023</a:t>
            </a:r>
            <a:endParaRPr lang="es-ES" sz="2000" b="1" dirty="0">
              <a:latin typeface="Didot" panose="02000503000000020003" pitchFamily="2" charset="-79"/>
              <a:cs typeface="Didot" panose="02000503000000020003" pitchFamily="2" charset="-79"/>
            </a:endParaRPr>
          </a:p>
        </p:txBody>
      </p:sp>
      <p:pic>
        <p:nvPicPr>
          <p:cNvPr id="27" name="Imagen 26" descr="Imagen que contiene firmar, tabla, cuarto&#10;&#10;Descripción generada automáticamente">
            <a:extLst>
              <a:ext uri="{FF2B5EF4-FFF2-40B4-BE49-F238E27FC236}">
                <a16:creationId xmlns:a16="http://schemas.microsoft.com/office/drawing/2014/main" id="{E7EEE849-1ED3-754C-BC53-AA8B402E8C0A}"/>
              </a:ext>
            </a:extLst>
          </p:cNvPr>
          <p:cNvPicPr>
            <a:picLocks noChangeAspect="1"/>
          </p:cNvPicPr>
          <p:nvPr/>
        </p:nvPicPr>
        <p:blipFill>
          <a:blip r:embed="rId5"/>
          <a:stretch>
            <a:fillRect/>
          </a:stretch>
        </p:blipFill>
        <p:spPr>
          <a:xfrm>
            <a:off x="5592318" y="4194048"/>
            <a:ext cx="1007364" cy="1007364"/>
          </a:xfrm>
          <a:prstGeom prst="rect">
            <a:avLst/>
          </a:prstGeom>
          <a:noFill/>
        </p:spPr>
      </p:pic>
      <p:sp>
        <p:nvSpPr>
          <p:cNvPr id="2" name="CuadroTexto 1"/>
          <p:cNvSpPr txBox="1"/>
          <p:nvPr/>
        </p:nvSpPr>
        <p:spPr>
          <a:xfrm>
            <a:off x="1604724" y="5177766"/>
            <a:ext cx="7476213" cy="369332"/>
          </a:xfrm>
          <a:prstGeom prst="rect">
            <a:avLst/>
          </a:prstGeom>
          <a:noFill/>
        </p:spPr>
        <p:txBody>
          <a:bodyPr wrap="square" rtlCol="0">
            <a:spAutoFit/>
          </a:bodyPr>
          <a:lstStyle/>
          <a:p>
            <a:r>
              <a:rPr lang="es-ES" dirty="0"/>
              <a:t>Matías Chacón, Fleming </a:t>
            </a:r>
            <a:r>
              <a:rPr lang="es-ES" dirty="0" err="1"/>
              <a:t>Institute</a:t>
            </a:r>
            <a:r>
              <a:rPr lang="es-ES" dirty="0"/>
              <a:t>, Buenos Aires, Argentina</a:t>
            </a:r>
          </a:p>
        </p:txBody>
      </p:sp>
    </p:spTree>
    <p:extLst>
      <p:ext uri="{BB962C8B-B14F-4D97-AF65-F5344CB8AC3E}">
        <p14:creationId xmlns:p14="http://schemas.microsoft.com/office/powerpoint/2010/main" val="354334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36037" y="168925"/>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97356"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13" y="2104221"/>
            <a:ext cx="2229266" cy="3686995"/>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91">
            <a:extLst>
              <a:ext uri="{FF2B5EF4-FFF2-40B4-BE49-F238E27FC236}">
                <a16:creationId xmlns:a16="http://schemas.microsoft.com/office/drawing/2014/main" id="{7940A34B-A22A-18C9-B53B-1BFC66A412F2}"/>
              </a:ext>
            </a:extLst>
          </p:cNvPr>
          <p:cNvSpPr/>
          <p:nvPr/>
        </p:nvSpPr>
        <p:spPr>
          <a:xfrm>
            <a:off x="3875883" y="2575137"/>
            <a:ext cx="1533525" cy="7143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400" dirty="0">
                <a:solidFill>
                  <a:srgbClr val="002060"/>
                </a:solidFill>
                <a:latin typeface="Calibri Light" panose="020F0302020204030204" pitchFamily="34" charset="0"/>
                <a:cs typeface="Calibri Light" panose="020F0302020204030204" pitchFamily="34" charset="0"/>
              </a:rPr>
              <a:t>12.2 </a:t>
            </a:r>
            <a:r>
              <a:rPr lang="es-AR" sz="1400" dirty="0" err="1">
                <a:solidFill>
                  <a:srgbClr val="002060"/>
                </a:solidFill>
                <a:latin typeface="Calibri Light" panose="020F0302020204030204" pitchFamily="34" charset="0"/>
                <a:cs typeface="Calibri Light" panose="020F0302020204030204" pitchFamily="34" charset="0"/>
              </a:rPr>
              <a:t>million</a:t>
            </a:r>
            <a:r>
              <a:rPr lang="es-AR" sz="1400" dirty="0">
                <a:solidFill>
                  <a:srgbClr val="002060"/>
                </a:solidFill>
                <a:latin typeface="Calibri Light" panose="020F0302020204030204" pitchFamily="34" charset="0"/>
                <a:cs typeface="Calibri Light" panose="020F0302020204030204" pitchFamily="34" charset="0"/>
              </a:rPr>
              <a:t> 
(67% OS)
</a:t>
            </a:r>
          </a:p>
        </p:txBody>
      </p:sp>
      <p:sp>
        <p:nvSpPr>
          <p:cNvPr id="53" name="Rectangle 92">
            <a:extLst>
              <a:ext uri="{FF2B5EF4-FFF2-40B4-BE49-F238E27FC236}">
                <a16:creationId xmlns:a16="http://schemas.microsoft.com/office/drawing/2014/main" id="{7E83EBE8-BE6E-C5EF-9893-DADC7B9740D0}"/>
              </a:ext>
            </a:extLst>
          </p:cNvPr>
          <p:cNvSpPr/>
          <p:nvPr/>
        </p:nvSpPr>
        <p:spPr>
          <a:xfrm>
            <a:off x="5491958" y="2575137"/>
            <a:ext cx="1449387" cy="7143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400" dirty="0">
                <a:solidFill>
                  <a:srgbClr val="002060"/>
                </a:solidFill>
                <a:latin typeface="Calibri Light" panose="020F0302020204030204" pitchFamily="34" charset="0"/>
                <a:cs typeface="Calibri Light" panose="020F0302020204030204" pitchFamily="34" charset="0"/>
              </a:rPr>
              <a:t>6.8 </a:t>
            </a:r>
            <a:r>
              <a:rPr lang="es-AR" sz="1400" dirty="0" err="1">
                <a:solidFill>
                  <a:srgbClr val="002060"/>
                </a:solidFill>
                <a:latin typeface="Calibri Light" panose="020F0302020204030204" pitchFamily="34" charset="0"/>
                <a:cs typeface="Calibri Light" panose="020F0302020204030204" pitchFamily="34" charset="0"/>
              </a:rPr>
              <a:t>Million</a:t>
            </a:r>
            <a:r>
              <a:rPr lang="es-AR" sz="1400" dirty="0">
                <a:solidFill>
                  <a:srgbClr val="002060"/>
                </a:solidFill>
                <a:latin typeface="Calibri Light" panose="020F0302020204030204" pitchFamily="34" charset="0"/>
                <a:cs typeface="Calibri Light" panose="020F0302020204030204" pitchFamily="34" charset="0"/>
              </a:rPr>
              <a:t>
(30% OS)*
</a:t>
            </a:r>
          </a:p>
        </p:txBody>
      </p:sp>
      <p:sp>
        <p:nvSpPr>
          <p:cNvPr id="54" name="Pentagon 90">
            <a:extLst>
              <a:ext uri="{FF2B5EF4-FFF2-40B4-BE49-F238E27FC236}">
                <a16:creationId xmlns:a16="http://schemas.microsoft.com/office/drawing/2014/main" id="{202A15B9-84BF-124E-129D-3C66134F8B0D}"/>
              </a:ext>
            </a:extLst>
          </p:cNvPr>
          <p:cNvSpPr/>
          <p:nvPr/>
        </p:nvSpPr>
        <p:spPr>
          <a:xfrm>
            <a:off x="2924969" y="2575137"/>
            <a:ext cx="901700" cy="714375"/>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50">
                <a:solidFill>
                  <a:srgbClr val="064B8D"/>
                </a:solidFill>
                <a:latin typeface="Calibri Light" panose="020F0302020204030204" pitchFamily="34" charset="0"/>
                <a:cs typeface="Calibri Light" panose="020F0302020204030204" pitchFamily="34" charset="0"/>
              </a:rPr>
              <a:t>Population
</a:t>
            </a:r>
            <a:endParaRPr lang="es-AR" sz="1050" dirty="0">
              <a:solidFill>
                <a:srgbClr val="064B8D"/>
              </a:solidFill>
              <a:latin typeface="Calibri Light" panose="020F0302020204030204" pitchFamily="34" charset="0"/>
              <a:cs typeface="Calibri Light" panose="020F0302020204030204" pitchFamily="34" charset="0"/>
            </a:endParaRPr>
          </a:p>
        </p:txBody>
      </p:sp>
      <p:sp>
        <p:nvSpPr>
          <p:cNvPr id="55" name="Pentagon 90">
            <a:extLst>
              <a:ext uri="{FF2B5EF4-FFF2-40B4-BE49-F238E27FC236}">
                <a16:creationId xmlns:a16="http://schemas.microsoft.com/office/drawing/2014/main" id="{B24E93D7-29C6-DCA9-A991-B11CDE2A6392}"/>
              </a:ext>
            </a:extLst>
          </p:cNvPr>
          <p:cNvSpPr/>
          <p:nvPr/>
        </p:nvSpPr>
        <p:spPr>
          <a:xfrm>
            <a:off x="2936082" y="3467312"/>
            <a:ext cx="901700" cy="1552575"/>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50" dirty="0" err="1">
                <a:solidFill>
                  <a:srgbClr val="064B8D"/>
                </a:solidFill>
                <a:latin typeface="Calibri Light" panose="020F0302020204030204" pitchFamily="34" charset="0"/>
                <a:cs typeface="Calibri Light" panose="020F0302020204030204" pitchFamily="34" charset="0"/>
              </a:rPr>
              <a:t>Pathways</a:t>
            </a:r>
            <a:r>
              <a:rPr lang="es-AR" sz="1050" dirty="0">
                <a:solidFill>
                  <a:srgbClr val="064B8D"/>
                </a:solidFill>
                <a:latin typeface="Calibri Light" panose="020F0302020204030204" pitchFamily="34" charset="0"/>
                <a:cs typeface="Calibri Light" panose="020F0302020204030204" pitchFamily="34" charset="0"/>
              </a:rPr>
              <a:t> </a:t>
            </a:r>
            <a:r>
              <a:rPr lang="es-AR" sz="1050" dirty="0" err="1">
                <a:solidFill>
                  <a:srgbClr val="064B8D"/>
                </a:solidFill>
                <a:latin typeface="Calibri Light" panose="020F0302020204030204" pitchFamily="34" charset="0"/>
                <a:cs typeface="Calibri Light" panose="020F0302020204030204" pitchFamily="34" charset="0"/>
              </a:rPr>
              <a:t>of</a:t>
            </a:r>
            <a:r>
              <a:rPr lang="es-AR" sz="1050" dirty="0">
                <a:solidFill>
                  <a:srgbClr val="064B8D"/>
                </a:solidFill>
                <a:latin typeface="Calibri Light" panose="020F0302020204030204" pitchFamily="34" charset="0"/>
                <a:cs typeface="Calibri Light" panose="020F0302020204030204" pitchFamily="34" charset="0"/>
              </a:rPr>
              <a:t> </a:t>
            </a:r>
            <a:r>
              <a:rPr lang="es-AR" sz="1050" dirty="0" err="1">
                <a:solidFill>
                  <a:srgbClr val="064B8D"/>
                </a:solidFill>
                <a:latin typeface="Calibri Light" panose="020F0302020204030204" pitchFamily="34" charset="0"/>
                <a:cs typeface="Calibri Light" panose="020F0302020204030204" pitchFamily="34" charset="0"/>
              </a:rPr>
              <a:t>inclusion</a:t>
            </a:r>
            <a:r>
              <a:rPr lang="es-AR" sz="1050" dirty="0">
                <a:solidFill>
                  <a:srgbClr val="064B8D"/>
                </a:solidFill>
                <a:latin typeface="Calibri Light" panose="020F0302020204030204" pitchFamily="34" charset="0"/>
                <a:cs typeface="Calibri Light" panose="020F0302020204030204" pitchFamily="34" charset="0"/>
              </a:rPr>
              <a:t> 
</a:t>
            </a:r>
          </a:p>
        </p:txBody>
      </p:sp>
      <p:sp>
        <p:nvSpPr>
          <p:cNvPr id="56" name="Rectangle 105">
            <a:extLst>
              <a:ext uri="{FF2B5EF4-FFF2-40B4-BE49-F238E27FC236}">
                <a16:creationId xmlns:a16="http://schemas.microsoft.com/office/drawing/2014/main" id="{179AF378-C06A-A436-DF15-1E431E3E608B}"/>
              </a:ext>
            </a:extLst>
          </p:cNvPr>
          <p:cNvSpPr/>
          <p:nvPr/>
        </p:nvSpPr>
        <p:spPr>
          <a:xfrm>
            <a:off x="8492332" y="2576724"/>
            <a:ext cx="1371600" cy="727075"/>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dirty="0">
                <a:solidFill>
                  <a:srgbClr val="002060"/>
                </a:solidFill>
                <a:latin typeface="Calibri Light" panose="020F0302020204030204" pitchFamily="34" charset="0"/>
                <a:cs typeface="Calibri Light" panose="020F0302020204030204" pitchFamily="34" charset="0"/>
              </a:rPr>
              <a:t>4.9 </a:t>
            </a:r>
            <a:r>
              <a:rPr lang="es-AR" sz="1200" dirty="0" err="1">
                <a:solidFill>
                  <a:srgbClr val="002060"/>
                </a:solidFill>
                <a:latin typeface="Calibri Light" panose="020F0302020204030204" pitchFamily="34" charset="0"/>
                <a:cs typeface="Calibri Light" panose="020F0302020204030204" pitchFamily="34" charset="0"/>
              </a:rPr>
              <a:t>million</a:t>
            </a:r>
            <a:r>
              <a:rPr lang="es-AR" sz="1200" dirty="0">
                <a:solidFill>
                  <a:srgbClr val="002060"/>
                </a:solidFill>
                <a:latin typeface="Calibri Light" panose="020F0302020204030204" pitchFamily="34" charset="0"/>
                <a:cs typeface="Calibri Light" panose="020F0302020204030204" pitchFamily="34" charset="0"/>
              </a:rPr>
              <a:t> 
Beneficiaries
</a:t>
            </a:r>
          </a:p>
        </p:txBody>
      </p:sp>
      <p:sp>
        <p:nvSpPr>
          <p:cNvPr id="57" name="Rectangle 126">
            <a:extLst>
              <a:ext uri="{FF2B5EF4-FFF2-40B4-BE49-F238E27FC236}">
                <a16:creationId xmlns:a16="http://schemas.microsoft.com/office/drawing/2014/main" id="{3579F96F-0D94-D88E-8E8B-E1B6E4932731}"/>
              </a:ext>
            </a:extLst>
          </p:cNvPr>
          <p:cNvSpPr/>
          <p:nvPr/>
        </p:nvSpPr>
        <p:spPr>
          <a:xfrm>
            <a:off x="7090569" y="2571961"/>
            <a:ext cx="1257300" cy="717550"/>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400" dirty="0">
                <a:solidFill>
                  <a:srgbClr val="002060"/>
                </a:solidFill>
                <a:latin typeface="Calibri Light" panose="020F0302020204030204" pitchFamily="34" charset="0"/>
                <a:cs typeface="Calibri Light" panose="020F0302020204030204" pitchFamily="34" charset="0"/>
              </a:rPr>
              <a:t>5.9 </a:t>
            </a:r>
            <a:r>
              <a:rPr lang="es-AR" sz="1400" dirty="0" err="1">
                <a:solidFill>
                  <a:srgbClr val="002060"/>
                </a:solidFill>
                <a:latin typeface="Calibri Light" panose="020F0302020204030204" pitchFamily="34" charset="0"/>
                <a:cs typeface="Calibri Light" panose="020F0302020204030204" pitchFamily="34" charset="0"/>
              </a:rPr>
              <a:t>million</a:t>
            </a:r>
            <a:r>
              <a:rPr lang="es-AR" sz="1400" dirty="0">
                <a:solidFill>
                  <a:srgbClr val="002060"/>
                </a:solidFill>
                <a:latin typeface="Calibri Light" panose="020F0302020204030204" pitchFamily="34" charset="0"/>
                <a:cs typeface="Calibri Light" panose="020F0302020204030204" pitchFamily="34" charset="0"/>
              </a:rPr>
              <a:t> 
</a:t>
            </a:r>
            <a:r>
              <a:rPr lang="es-AR" sz="1400" dirty="0" err="1">
                <a:solidFill>
                  <a:srgbClr val="002060"/>
                </a:solidFill>
                <a:latin typeface="Calibri Light" panose="020F0302020204030204" pitchFamily="34" charset="0"/>
                <a:cs typeface="Calibri Light" panose="020F0302020204030204" pitchFamily="34" charset="0"/>
              </a:rPr>
              <a:t>Affiliates</a:t>
            </a:r>
            <a:r>
              <a:rPr lang="es-AR" sz="1400" dirty="0">
                <a:solidFill>
                  <a:srgbClr val="002060"/>
                </a:solidFill>
                <a:latin typeface="Calibri Light" panose="020F0302020204030204" pitchFamily="34" charset="0"/>
                <a:cs typeface="Calibri Light" panose="020F0302020204030204" pitchFamily="34" charset="0"/>
              </a:rPr>
              <a:t>
</a:t>
            </a:r>
          </a:p>
        </p:txBody>
      </p:sp>
      <p:sp>
        <p:nvSpPr>
          <p:cNvPr id="58" name="Rectangle 91">
            <a:extLst>
              <a:ext uri="{FF2B5EF4-FFF2-40B4-BE49-F238E27FC236}">
                <a16:creationId xmlns:a16="http://schemas.microsoft.com/office/drawing/2014/main" id="{BDC737FD-A0CB-1DDC-7473-A3782080FAFB}"/>
              </a:ext>
            </a:extLst>
          </p:cNvPr>
          <p:cNvSpPr/>
          <p:nvPr/>
        </p:nvSpPr>
        <p:spPr>
          <a:xfrm>
            <a:off x="3826669" y="3467312"/>
            <a:ext cx="1582739" cy="15525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marL="171450" indent="-171450">
              <a:buFont typeface="Arial" panose="020B0604020202020204" pitchFamily="34" charset="0"/>
              <a:buChar char="•"/>
              <a:defRPr/>
            </a:pPr>
            <a:r>
              <a:rPr lang="es-AR" sz="1200" dirty="0">
                <a:solidFill>
                  <a:srgbClr val="002060"/>
                </a:solidFill>
                <a:latin typeface="Calibri Light" panose="020F0302020204030204" pitchFamily="34" charset="0"/>
                <a:cs typeface="Calibri Light" panose="020F0302020204030204" pitchFamily="34" charset="0"/>
              </a:rPr>
              <a:t>PMO – (Medical </a:t>
            </a:r>
            <a:r>
              <a:rPr lang="es-AR" sz="1200" dirty="0" err="1">
                <a:solidFill>
                  <a:srgbClr val="002060"/>
                </a:solidFill>
                <a:latin typeface="Calibri Light" panose="020F0302020204030204" pitchFamily="34" charset="0"/>
                <a:cs typeface="Calibri Light" panose="020F0302020204030204" pitchFamily="34" charset="0"/>
              </a:rPr>
              <a:t>obligatory</a:t>
            </a:r>
            <a:r>
              <a:rPr lang="es-AR" sz="1200" dirty="0">
                <a:solidFill>
                  <a:srgbClr val="002060"/>
                </a:solidFill>
                <a:latin typeface="Calibri Light" panose="020F0302020204030204" pitchFamily="34" charset="0"/>
                <a:cs typeface="Calibri Light" panose="020F0302020204030204" pitchFamily="34" charset="0"/>
              </a:rPr>
              <a:t> plan, </a:t>
            </a:r>
            <a:r>
              <a:rPr lang="es-AR" sz="1200" dirty="0" err="1">
                <a:solidFill>
                  <a:srgbClr val="002060"/>
                </a:solidFill>
                <a:latin typeface="Calibri Light" panose="020F0302020204030204" pitchFamily="34" charset="0"/>
                <a:cs typeface="Calibri Light" panose="020F0302020204030204" pitchFamily="34" charset="0"/>
              </a:rPr>
              <a:t>law</a:t>
            </a:r>
            <a:r>
              <a:rPr lang="es-AR" sz="1200" dirty="0">
                <a:solidFill>
                  <a:srgbClr val="002060"/>
                </a:solidFill>
                <a:latin typeface="Calibri Light" panose="020F0302020204030204" pitchFamily="34" charset="0"/>
                <a:cs typeface="Calibri Light" panose="020F0302020204030204" pitchFamily="34" charset="0"/>
              </a:rPr>
              <a:t> 23.660 - 2004) 
SUR (HTA)
</a:t>
            </a:r>
            <a:r>
              <a:rPr lang="es-AR" sz="1200" dirty="0" err="1">
                <a:solidFill>
                  <a:srgbClr val="002060"/>
                </a:solidFill>
                <a:latin typeface="Calibri Light" panose="020F0302020204030204" pitchFamily="34" charset="0"/>
                <a:cs typeface="Calibri Light" panose="020F0302020204030204" pitchFamily="34" charset="0"/>
              </a:rPr>
              <a:t>Pharma</a:t>
            </a:r>
            <a:r>
              <a:rPr lang="es-AR" sz="1200" dirty="0">
                <a:solidFill>
                  <a:srgbClr val="002060"/>
                </a:solidFill>
                <a:latin typeface="Calibri Light" panose="020F0302020204030204" pitchFamily="34" charset="0"/>
                <a:cs typeface="Calibri Light" panose="020F0302020204030204" pitchFamily="34" charset="0"/>
              </a:rPr>
              <a:t>/Access </a:t>
            </a:r>
            <a:r>
              <a:rPr lang="es-AR" sz="1200" dirty="0" err="1">
                <a:solidFill>
                  <a:srgbClr val="002060"/>
                </a:solidFill>
                <a:latin typeface="Calibri Light" panose="020F0302020204030204" pitchFamily="34" charset="0"/>
                <a:cs typeface="Calibri Light" panose="020F0302020204030204" pitchFamily="34" charset="0"/>
              </a:rPr>
              <a:t>Agreements</a:t>
            </a:r>
            <a:endParaRPr lang="es-AR" sz="1200" dirty="0">
              <a:solidFill>
                <a:srgbClr val="002060"/>
              </a:solidFill>
              <a:latin typeface="Calibri Light" panose="020F0302020204030204" pitchFamily="34" charset="0"/>
              <a:cs typeface="Calibri Light" panose="020F0302020204030204" pitchFamily="34" charset="0"/>
            </a:endParaRPr>
          </a:p>
        </p:txBody>
      </p:sp>
      <p:sp>
        <p:nvSpPr>
          <p:cNvPr id="59" name="Pentagon 90">
            <a:extLst>
              <a:ext uri="{FF2B5EF4-FFF2-40B4-BE49-F238E27FC236}">
                <a16:creationId xmlns:a16="http://schemas.microsoft.com/office/drawing/2014/main" id="{B2C3EB3A-2DA1-17FD-BE8D-DAA1ED4C6B63}"/>
              </a:ext>
            </a:extLst>
          </p:cNvPr>
          <p:cNvSpPr/>
          <p:nvPr/>
        </p:nvSpPr>
        <p:spPr>
          <a:xfrm>
            <a:off x="2953544" y="5121487"/>
            <a:ext cx="903288" cy="1552575"/>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900" dirty="0" err="1">
                <a:solidFill>
                  <a:srgbClr val="064B8D"/>
                </a:solidFill>
                <a:latin typeface="Calibri Light" panose="020F0302020204030204" pitchFamily="34" charset="0"/>
                <a:cs typeface="Calibri Light" panose="020F0302020204030204" pitchFamily="34" charset="0"/>
              </a:rPr>
              <a:t>Refunding</a:t>
            </a:r>
            <a:endParaRPr lang="es-AR" sz="900" dirty="0">
              <a:solidFill>
                <a:srgbClr val="064B8D"/>
              </a:solidFill>
              <a:latin typeface="Calibri Light" panose="020F0302020204030204" pitchFamily="34" charset="0"/>
              <a:cs typeface="Calibri Light" panose="020F0302020204030204" pitchFamily="34" charset="0"/>
            </a:endParaRPr>
          </a:p>
        </p:txBody>
      </p:sp>
      <p:sp>
        <p:nvSpPr>
          <p:cNvPr id="60" name="Rectangle 91">
            <a:extLst>
              <a:ext uri="{FF2B5EF4-FFF2-40B4-BE49-F238E27FC236}">
                <a16:creationId xmlns:a16="http://schemas.microsoft.com/office/drawing/2014/main" id="{EEED0E8C-39E1-7E60-A2B6-6736E7B8BCBE}"/>
              </a:ext>
            </a:extLst>
          </p:cNvPr>
          <p:cNvSpPr/>
          <p:nvPr/>
        </p:nvSpPr>
        <p:spPr>
          <a:xfrm>
            <a:off x="3904457" y="5121487"/>
            <a:ext cx="1582738" cy="15525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100" dirty="0" err="1">
                <a:solidFill>
                  <a:srgbClr val="002060"/>
                </a:solidFill>
                <a:latin typeface="Calibri Light" panose="020F0302020204030204" pitchFamily="34" charset="0"/>
                <a:cs typeface="Calibri Light" panose="020F0302020204030204" pitchFamily="34" charset="0"/>
              </a:rPr>
              <a:t>Outpatient</a:t>
            </a:r>
            <a:r>
              <a:rPr lang="es-AR" sz="1100" dirty="0">
                <a:solidFill>
                  <a:srgbClr val="002060"/>
                </a:solidFill>
                <a:latin typeface="Calibri Light" panose="020F0302020204030204" pitchFamily="34" charset="0"/>
                <a:cs typeface="Calibri Light" panose="020F0302020204030204" pitchFamily="34" charset="0"/>
              </a:rPr>
              <a:t>– 40% / 60%
</a:t>
            </a:r>
            <a:r>
              <a:rPr lang="es-AR" sz="1100" dirty="0" err="1">
                <a:solidFill>
                  <a:srgbClr val="002060"/>
                </a:solidFill>
                <a:latin typeface="Calibri Light" panose="020F0302020204030204" pitchFamily="34" charset="0"/>
                <a:cs typeface="Calibri Light" panose="020F0302020204030204" pitchFamily="34" charset="0"/>
              </a:rPr>
              <a:t>Chronic</a:t>
            </a:r>
            <a:r>
              <a:rPr lang="es-AR" sz="1100" dirty="0">
                <a:solidFill>
                  <a:srgbClr val="002060"/>
                </a:solidFill>
                <a:latin typeface="Calibri Light" panose="020F0302020204030204" pitchFamily="34" charset="0"/>
                <a:cs typeface="Calibri Light" panose="020F0302020204030204" pitchFamily="34" charset="0"/>
              </a:rPr>
              <a:t> – 70%
High </a:t>
            </a:r>
            <a:r>
              <a:rPr lang="es-AR" sz="1100" dirty="0" err="1">
                <a:solidFill>
                  <a:srgbClr val="002060"/>
                </a:solidFill>
                <a:latin typeface="Calibri Light" panose="020F0302020204030204" pitchFamily="34" charset="0"/>
                <a:cs typeface="Calibri Light" panose="020F0302020204030204" pitchFamily="34" charset="0"/>
              </a:rPr>
              <a:t>cost</a:t>
            </a:r>
            <a:r>
              <a:rPr lang="es-AR" sz="1100" dirty="0">
                <a:solidFill>
                  <a:srgbClr val="002060"/>
                </a:solidFill>
                <a:latin typeface="Calibri Light" panose="020F0302020204030204" pitchFamily="34" charset="0"/>
                <a:cs typeface="Calibri Light" panose="020F0302020204030204" pitchFamily="34" charset="0"/>
              </a:rPr>
              <a:t> – 100%
</a:t>
            </a:r>
          </a:p>
        </p:txBody>
      </p:sp>
      <p:sp>
        <p:nvSpPr>
          <p:cNvPr id="61" name="Rectangle 91">
            <a:extLst>
              <a:ext uri="{FF2B5EF4-FFF2-40B4-BE49-F238E27FC236}">
                <a16:creationId xmlns:a16="http://schemas.microsoft.com/office/drawing/2014/main" id="{916B118F-C0B2-C4E7-C34F-1562DCA771A7}"/>
              </a:ext>
            </a:extLst>
          </p:cNvPr>
          <p:cNvSpPr/>
          <p:nvPr/>
        </p:nvSpPr>
        <p:spPr>
          <a:xfrm>
            <a:off x="5556079" y="5121487"/>
            <a:ext cx="1414462" cy="15525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100" dirty="0" err="1">
                <a:solidFill>
                  <a:srgbClr val="002060"/>
                </a:solidFill>
                <a:latin typeface="Calibri Light" panose="020F0302020204030204" pitchFamily="34" charset="0"/>
                <a:cs typeface="Calibri Light" panose="020F0302020204030204" pitchFamily="34" charset="0"/>
              </a:rPr>
              <a:t>Outpatient</a:t>
            </a:r>
            <a:r>
              <a:rPr lang="es-AR" sz="1100" dirty="0">
                <a:solidFill>
                  <a:srgbClr val="002060"/>
                </a:solidFill>
                <a:latin typeface="Calibri Light" panose="020F0302020204030204" pitchFamily="34" charset="0"/>
                <a:cs typeface="Calibri Light" panose="020F0302020204030204" pitchFamily="34" charset="0"/>
              </a:rPr>
              <a:t> – 40%
</a:t>
            </a:r>
            <a:r>
              <a:rPr lang="es-AR" sz="1100" dirty="0" err="1">
                <a:solidFill>
                  <a:srgbClr val="002060"/>
                </a:solidFill>
                <a:latin typeface="Calibri Light" panose="020F0302020204030204" pitchFamily="34" charset="0"/>
                <a:cs typeface="Calibri Light" panose="020F0302020204030204" pitchFamily="34" charset="0"/>
              </a:rPr>
              <a:t>Chronic</a:t>
            </a:r>
            <a:r>
              <a:rPr lang="es-AR" sz="1100" dirty="0">
                <a:solidFill>
                  <a:srgbClr val="002060"/>
                </a:solidFill>
                <a:latin typeface="Calibri Light" panose="020F0302020204030204" pitchFamily="34" charset="0"/>
                <a:cs typeface="Calibri Light" panose="020F0302020204030204" pitchFamily="34" charset="0"/>
              </a:rPr>
              <a:t> – 70%
High </a:t>
            </a:r>
            <a:r>
              <a:rPr lang="es-AR" sz="1100" dirty="0" err="1">
                <a:solidFill>
                  <a:srgbClr val="002060"/>
                </a:solidFill>
                <a:latin typeface="Calibri Light" panose="020F0302020204030204" pitchFamily="34" charset="0"/>
                <a:cs typeface="Calibri Light" panose="020F0302020204030204" pitchFamily="34" charset="0"/>
              </a:rPr>
              <a:t>cost</a:t>
            </a:r>
            <a:r>
              <a:rPr lang="es-AR" sz="1100" dirty="0">
                <a:solidFill>
                  <a:srgbClr val="002060"/>
                </a:solidFill>
                <a:latin typeface="Calibri Light" panose="020F0302020204030204" pitchFamily="34" charset="0"/>
                <a:cs typeface="Calibri Light" panose="020F0302020204030204" pitchFamily="34" charset="0"/>
              </a:rPr>
              <a:t> –92% </a:t>
            </a:r>
            <a:r>
              <a:rPr lang="es-AR" sz="1100" dirty="0" err="1">
                <a:solidFill>
                  <a:srgbClr val="002060"/>
                </a:solidFill>
                <a:latin typeface="Calibri Light" panose="020F0302020204030204" pitchFamily="34" charset="0"/>
                <a:cs typeface="Calibri Light" panose="020F0302020204030204" pitchFamily="34" charset="0"/>
              </a:rPr>
              <a:t>to</a:t>
            </a:r>
            <a:r>
              <a:rPr lang="es-AR" sz="1100" dirty="0">
                <a:solidFill>
                  <a:srgbClr val="002060"/>
                </a:solidFill>
                <a:latin typeface="Calibri Light" panose="020F0302020204030204" pitchFamily="34" charset="0"/>
                <a:cs typeface="Calibri Light" panose="020F0302020204030204" pitchFamily="34" charset="0"/>
              </a:rPr>
              <a:t> 100%
</a:t>
            </a:r>
          </a:p>
        </p:txBody>
      </p:sp>
      <p:sp>
        <p:nvSpPr>
          <p:cNvPr id="62" name="Rectangle 91">
            <a:extLst>
              <a:ext uri="{FF2B5EF4-FFF2-40B4-BE49-F238E27FC236}">
                <a16:creationId xmlns:a16="http://schemas.microsoft.com/office/drawing/2014/main" id="{DE7BBACF-E8CF-FC41-A36D-04B2A07E79F7}"/>
              </a:ext>
            </a:extLst>
          </p:cNvPr>
          <p:cNvSpPr/>
          <p:nvPr/>
        </p:nvSpPr>
        <p:spPr>
          <a:xfrm>
            <a:off x="8492332" y="5135774"/>
            <a:ext cx="1371600" cy="1552575"/>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100" dirty="0" err="1">
                <a:solidFill>
                  <a:srgbClr val="002060"/>
                </a:solidFill>
                <a:latin typeface="Calibri Light" panose="020F0302020204030204" pitchFamily="34" charset="0"/>
                <a:cs typeface="Calibri Light" panose="020F0302020204030204" pitchFamily="34" charset="0"/>
              </a:rPr>
              <a:t>Outpatient</a:t>
            </a:r>
            <a:r>
              <a:rPr lang="es-AR" sz="1100" dirty="0">
                <a:solidFill>
                  <a:srgbClr val="002060"/>
                </a:solidFill>
                <a:latin typeface="Calibri Light" panose="020F0302020204030204" pitchFamily="34" charset="0"/>
                <a:cs typeface="Calibri Light" panose="020F0302020204030204" pitchFamily="34" charset="0"/>
              </a:rPr>
              <a:t> / </a:t>
            </a:r>
            <a:r>
              <a:rPr lang="es-AR" sz="1100" dirty="0" err="1">
                <a:solidFill>
                  <a:srgbClr val="002060"/>
                </a:solidFill>
                <a:latin typeface="Calibri Light" panose="020F0302020204030204" pitchFamily="34" charset="0"/>
                <a:cs typeface="Calibri Light" panose="020F0302020204030204" pitchFamily="34" charset="0"/>
              </a:rPr>
              <a:t>Chronic</a:t>
            </a:r>
            <a:r>
              <a:rPr lang="es-AR" sz="1100" dirty="0">
                <a:solidFill>
                  <a:srgbClr val="002060"/>
                </a:solidFill>
                <a:latin typeface="Calibri Light" panose="020F0302020204030204" pitchFamily="34" charset="0"/>
                <a:cs typeface="Calibri Light" panose="020F0302020204030204" pitchFamily="34" charset="0"/>
              </a:rPr>
              <a:t> </a:t>
            </a:r>
            <a:r>
              <a:rPr lang="es-AR" sz="1100" dirty="0" err="1">
                <a:solidFill>
                  <a:srgbClr val="002060"/>
                </a:solidFill>
                <a:latin typeface="Calibri Light" panose="020F0302020204030204" pitchFamily="34" charset="0"/>
                <a:cs typeface="Calibri Light" panose="020F0302020204030204" pitchFamily="34" charset="0"/>
              </a:rPr>
              <a:t>from</a:t>
            </a:r>
            <a:r>
              <a:rPr lang="es-AR" sz="1100" dirty="0">
                <a:solidFill>
                  <a:srgbClr val="002060"/>
                </a:solidFill>
                <a:latin typeface="Calibri Light" panose="020F0302020204030204" pitchFamily="34" charset="0"/>
                <a:cs typeface="Calibri Light" panose="020F0302020204030204" pitchFamily="34" charset="0"/>
              </a:rPr>
              <a:t> 40% </a:t>
            </a:r>
            <a:r>
              <a:rPr lang="es-AR" sz="1100" dirty="0" err="1">
                <a:solidFill>
                  <a:srgbClr val="002060"/>
                </a:solidFill>
                <a:latin typeface="Calibri Light" panose="020F0302020204030204" pitchFamily="34" charset="0"/>
                <a:cs typeface="Calibri Light" panose="020F0302020204030204" pitchFamily="34" charset="0"/>
              </a:rPr>
              <a:t>to</a:t>
            </a:r>
            <a:r>
              <a:rPr lang="es-AR" sz="1100" dirty="0">
                <a:solidFill>
                  <a:srgbClr val="002060"/>
                </a:solidFill>
                <a:latin typeface="Calibri Light" panose="020F0302020204030204" pitchFamily="34" charset="0"/>
                <a:cs typeface="Calibri Light" panose="020F0302020204030204" pitchFamily="34" charset="0"/>
              </a:rPr>
              <a:t> 100%
High </a:t>
            </a:r>
            <a:r>
              <a:rPr lang="es-AR" sz="1100" dirty="0" err="1">
                <a:solidFill>
                  <a:srgbClr val="002060"/>
                </a:solidFill>
                <a:latin typeface="Calibri Light" panose="020F0302020204030204" pitchFamily="34" charset="0"/>
                <a:cs typeface="Calibri Light" panose="020F0302020204030204" pitchFamily="34" charset="0"/>
              </a:rPr>
              <a:t>cost</a:t>
            </a:r>
            <a:r>
              <a:rPr lang="es-AR" sz="1100" dirty="0">
                <a:solidFill>
                  <a:srgbClr val="002060"/>
                </a:solidFill>
                <a:latin typeface="Calibri Light" panose="020F0302020204030204" pitchFamily="34" charset="0"/>
                <a:cs typeface="Calibri Light" panose="020F0302020204030204" pitchFamily="34" charset="0"/>
              </a:rPr>
              <a:t> – 100%
</a:t>
            </a:r>
          </a:p>
        </p:txBody>
      </p:sp>
      <p:sp>
        <p:nvSpPr>
          <p:cNvPr id="63" name="Rectangle 91">
            <a:extLst>
              <a:ext uri="{FF2B5EF4-FFF2-40B4-BE49-F238E27FC236}">
                <a16:creationId xmlns:a16="http://schemas.microsoft.com/office/drawing/2014/main" id="{5C854D14-56DA-99E8-2FA3-1CA86704E21A}"/>
              </a:ext>
            </a:extLst>
          </p:cNvPr>
          <p:cNvSpPr/>
          <p:nvPr/>
        </p:nvSpPr>
        <p:spPr>
          <a:xfrm>
            <a:off x="7076282" y="5127837"/>
            <a:ext cx="1252537" cy="1552575"/>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100" dirty="0" err="1">
                <a:solidFill>
                  <a:srgbClr val="002060"/>
                </a:solidFill>
                <a:latin typeface="Calibri Light" panose="020F0302020204030204" pitchFamily="34" charset="0"/>
                <a:cs typeface="Calibri Light" panose="020F0302020204030204" pitchFamily="34" charset="0"/>
              </a:rPr>
              <a:t>Out</a:t>
            </a:r>
            <a:r>
              <a:rPr lang="es-AR" sz="1100" dirty="0">
                <a:solidFill>
                  <a:srgbClr val="002060"/>
                </a:solidFill>
                <a:latin typeface="Calibri Light" panose="020F0302020204030204" pitchFamily="34" charset="0"/>
                <a:cs typeface="Calibri Light" panose="020F0302020204030204" pitchFamily="34" charset="0"/>
              </a:rPr>
              <a:t> </a:t>
            </a:r>
            <a:r>
              <a:rPr lang="es-AR" sz="1100" dirty="0" err="1">
                <a:solidFill>
                  <a:srgbClr val="002060"/>
                </a:solidFill>
                <a:latin typeface="Calibri Light" panose="020F0302020204030204" pitchFamily="34" charset="0"/>
                <a:cs typeface="Calibri Light" panose="020F0302020204030204" pitchFamily="34" charset="0"/>
              </a:rPr>
              <a:t>patient</a:t>
            </a:r>
            <a:r>
              <a:rPr lang="es-AR" sz="1100" dirty="0">
                <a:solidFill>
                  <a:srgbClr val="002060"/>
                </a:solidFill>
                <a:latin typeface="Calibri Light" panose="020F0302020204030204" pitchFamily="34" charset="0"/>
                <a:cs typeface="Calibri Light" panose="020F0302020204030204" pitchFamily="34" charset="0"/>
              </a:rPr>
              <a:t>– 40%
</a:t>
            </a:r>
            <a:r>
              <a:rPr lang="es-AR" sz="1100" dirty="0" err="1">
                <a:solidFill>
                  <a:srgbClr val="002060"/>
                </a:solidFill>
                <a:latin typeface="Calibri Light" panose="020F0302020204030204" pitchFamily="34" charset="0"/>
                <a:cs typeface="Calibri Light" panose="020F0302020204030204" pitchFamily="34" charset="0"/>
              </a:rPr>
              <a:t>Chronic</a:t>
            </a:r>
            <a:r>
              <a:rPr lang="es-AR" sz="1100" dirty="0">
                <a:solidFill>
                  <a:srgbClr val="002060"/>
                </a:solidFill>
                <a:latin typeface="Calibri Light" panose="020F0302020204030204" pitchFamily="34" charset="0"/>
                <a:cs typeface="Calibri Light" panose="020F0302020204030204" pitchFamily="34" charset="0"/>
              </a:rPr>
              <a:t> – 70%
High </a:t>
            </a:r>
            <a:r>
              <a:rPr lang="es-AR" sz="1100" dirty="0" err="1">
                <a:solidFill>
                  <a:srgbClr val="002060"/>
                </a:solidFill>
                <a:latin typeface="Calibri Light" panose="020F0302020204030204" pitchFamily="34" charset="0"/>
                <a:cs typeface="Calibri Light" panose="020F0302020204030204" pitchFamily="34" charset="0"/>
              </a:rPr>
              <a:t>cost</a:t>
            </a:r>
            <a:r>
              <a:rPr lang="es-AR" sz="1100" dirty="0">
                <a:solidFill>
                  <a:srgbClr val="002060"/>
                </a:solidFill>
                <a:latin typeface="Calibri Light" panose="020F0302020204030204" pitchFamily="34" charset="0"/>
                <a:cs typeface="Calibri Light" panose="020F0302020204030204" pitchFamily="34" charset="0"/>
              </a:rPr>
              <a:t> – 100%
</a:t>
            </a:r>
          </a:p>
        </p:txBody>
      </p:sp>
      <p:sp>
        <p:nvSpPr>
          <p:cNvPr id="4096" name="Rectangle 91">
            <a:extLst>
              <a:ext uri="{FF2B5EF4-FFF2-40B4-BE49-F238E27FC236}">
                <a16:creationId xmlns:a16="http://schemas.microsoft.com/office/drawing/2014/main" id="{752305C4-69EE-D3DB-2BB2-B694E4473A9B}"/>
              </a:ext>
            </a:extLst>
          </p:cNvPr>
          <p:cNvSpPr/>
          <p:nvPr/>
        </p:nvSpPr>
        <p:spPr>
          <a:xfrm>
            <a:off x="8492331" y="3467312"/>
            <a:ext cx="1489075" cy="1552575"/>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dirty="0">
                <a:solidFill>
                  <a:srgbClr val="002060"/>
                </a:solidFill>
                <a:latin typeface="Calibri Light" panose="020F0302020204030204" pitchFamily="34" charset="0"/>
                <a:cs typeface="Calibri Light" panose="020F0302020204030204" pitchFamily="34" charset="0"/>
              </a:rPr>
              <a:t>"Framework" </a:t>
            </a:r>
            <a:r>
              <a:rPr lang="es-AR" sz="1200" dirty="0" err="1">
                <a:solidFill>
                  <a:srgbClr val="002060"/>
                </a:solidFill>
                <a:latin typeface="Calibri Light" panose="020F0302020204030204" pitchFamily="34" charset="0"/>
                <a:cs typeface="Calibri Light" panose="020F0302020204030204" pitchFamily="34" charset="0"/>
              </a:rPr>
              <a:t>agreement</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with</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industry</a:t>
            </a:r>
            <a:r>
              <a:rPr lang="es-AR" sz="1200" dirty="0">
                <a:solidFill>
                  <a:srgbClr val="002060"/>
                </a:solidFill>
                <a:latin typeface="Calibri Light" panose="020F0302020204030204" pitchFamily="34" charset="0"/>
                <a:cs typeface="Calibri Light" panose="020F0302020204030204" pitchFamily="34" charset="0"/>
              </a:rPr>
              <a:t>
</a:t>
            </a:r>
            <a:endParaRPr lang="es-AR" sz="1100" dirty="0">
              <a:solidFill>
                <a:srgbClr val="002060"/>
              </a:solidFill>
              <a:latin typeface="Calibri Light" panose="020F0302020204030204" pitchFamily="34" charset="0"/>
              <a:cs typeface="Calibri Light" panose="020F0302020204030204" pitchFamily="34" charset="0"/>
            </a:endParaRPr>
          </a:p>
        </p:txBody>
      </p:sp>
      <p:sp>
        <p:nvSpPr>
          <p:cNvPr id="4099" name="Rectangle 91">
            <a:extLst>
              <a:ext uri="{FF2B5EF4-FFF2-40B4-BE49-F238E27FC236}">
                <a16:creationId xmlns:a16="http://schemas.microsoft.com/office/drawing/2014/main" id="{706A913D-EEE2-71B6-8325-642C6463BA48}"/>
              </a:ext>
            </a:extLst>
          </p:cNvPr>
          <p:cNvSpPr/>
          <p:nvPr/>
        </p:nvSpPr>
        <p:spPr>
          <a:xfrm>
            <a:off x="5498306" y="3467312"/>
            <a:ext cx="1535109" cy="155257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marL="171450" indent="-171450">
              <a:buFont typeface="Arial" panose="020B0604020202020204" pitchFamily="34" charset="0"/>
              <a:buChar char="•"/>
              <a:defRPr/>
            </a:pPr>
            <a:r>
              <a:rPr lang="es-AR" sz="1200" dirty="0" err="1">
                <a:solidFill>
                  <a:srgbClr val="002060"/>
                </a:solidFill>
                <a:latin typeface="Calibri Light" panose="020F0302020204030204" pitchFamily="34" charset="0"/>
                <a:cs typeface="Calibri Light" panose="020F0302020204030204" pitchFamily="34" charset="0"/>
              </a:rPr>
              <a:t>Pharma</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Agreements</a:t>
            </a:r>
            <a:r>
              <a:rPr lang="es-AR" sz="1200" dirty="0">
                <a:solidFill>
                  <a:srgbClr val="002060"/>
                </a:solidFill>
                <a:latin typeface="Calibri Light" panose="020F0302020204030204" pitchFamily="34" charset="0"/>
                <a:cs typeface="Calibri Light" panose="020F0302020204030204" pitchFamily="34" charset="0"/>
              </a:rPr>
              <a:t> (IOMA, APROSS, OSEP and IPSST)
</a:t>
            </a:r>
            <a:r>
              <a:rPr lang="es-AR" sz="1200" dirty="0" err="1">
                <a:solidFill>
                  <a:srgbClr val="002060"/>
                </a:solidFill>
                <a:latin typeface="Calibri Light" panose="020F0302020204030204" pitchFamily="34" charset="0"/>
                <a:cs typeface="Calibri Light" panose="020F0302020204030204" pitchFamily="34" charset="0"/>
              </a:rPr>
              <a:t>Pharma</a:t>
            </a:r>
            <a:r>
              <a:rPr lang="es-AR" sz="1200" dirty="0">
                <a:solidFill>
                  <a:srgbClr val="002060"/>
                </a:solidFill>
                <a:latin typeface="Calibri Light" panose="020F0302020204030204" pitchFamily="34" charset="0"/>
                <a:cs typeface="Calibri Light" panose="020F0302020204030204" pitchFamily="34" charset="0"/>
              </a:rPr>
              <a:t>/Access </a:t>
            </a:r>
            <a:r>
              <a:rPr lang="es-AR" sz="1200" dirty="0" err="1">
                <a:solidFill>
                  <a:srgbClr val="002060"/>
                </a:solidFill>
                <a:latin typeface="Calibri Light" panose="020F0302020204030204" pitchFamily="34" charset="0"/>
                <a:cs typeface="Calibri Light" panose="020F0302020204030204" pitchFamily="34" charset="0"/>
              </a:rPr>
              <a:t>Agreements</a:t>
            </a:r>
            <a:endParaRPr lang="es-AR" sz="1200" dirty="0">
              <a:solidFill>
                <a:srgbClr val="002060"/>
              </a:solidFill>
              <a:latin typeface="Calibri Light" panose="020F0302020204030204" pitchFamily="34" charset="0"/>
              <a:cs typeface="Calibri Light" panose="020F0302020204030204" pitchFamily="34" charset="0"/>
            </a:endParaRPr>
          </a:p>
        </p:txBody>
      </p:sp>
      <p:sp>
        <p:nvSpPr>
          <p:cNvPr id="4100" name="Rectangle 91">
            <a:extLst>
              <a:ext uri="{FF2B5EF4-FFF2-40B4-BE49-F238E27FC236}">
                <a16:creationId xmlns:a16="http://schemas.microsoft.com/office/drawing/2014/main" id="{7DE9ECB3-070D-0084-CBFC-5A01BD496FC8}"/>
              </a:ext>
            </a:extLst>
          </p:cNvPr>
          <p:cNvSpPr/>
          <p:nvPr/>
        </p:nvSpPr>
        <p:spPr>
          <a:xfrm>
            <a:off x="7090568" y="3467312"/>
            <a:ext cx="1344611" cy="1552575"/>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marL="171450" indent="-171450">
              <a:buFont typeface="Arial" panose="020B0604020202020204" pitchFamily="34" charset="0"/>
              <a:buChar char="•"/>
              <a:defRPr/>
            </a:pPr>
            <a:r>
              <a:rPr lang="es-AR" sz="1200" dirty="0">
                <a:solidFill>
                  <a:srgbClr val="002060"/>
                </a:solidFill>
                <a:latin typeface="Calibri Light" panose="020F0302020204030204" pitchFamily="34" charset="0"/>
                <a:cs typeface="Calibri Light" panose="020F0302020204030204" pitchFamily="34" charset="0"/>
              </a:rPr>
              <a:t>PMO – (Medical </a:t>
            </a:r>
            <a:r>
              <a:rPr lang="es-AR" sz="1200" dirty="0" err="1">
                <a:solidFill>
                  <a:srgbClr val="002060"/>
                </a:solidFill>
                <a:latin typeface="Calibri Light" panose="020F0302020204030204" pitchFamily="34" charset="0"/>
                <a:cs typeface="Calibri Light" panose="020F0302020204030204" pitchFamily="34" charset="0"/>
              </a:rPr>
              <a:t>obligatory</a:t>
            </a:r>
            <a:r>
              <a:rPr lang="es-AR" sz="1200" dirty="0">
                <a:solidFill>
                  <a:srgbClr val="002060"/>
                </a:solidFill>
                <a:latin typeface="Calibri Light" panose="020F0302020204030204" pitchFamily="34" charset="0"/>
                <a:cs typeface="Calibri Light" panose="020F0302020204030204" pitchFamily="34" charset="0"/>
              </a:rPr>
              <a:t> plan, </a:t>
            </a:r>
            <a:r>
              <a:rPr lang="es-AR" sz="1200" dirty="0" err="1">
                <a:solidFill>
                  <a:srgbClr val="002060"/>
                </a:solidFill>
                <a:latin typeface="Calibri Light" panose="020F0302020204030204" pitchFamily="34" charset="0"/>
                <a:cs typeface="Calibri Light" panose="020F0302020204030204" pitchFamily="34" charset="0"/>
              </a:rPr>
              <a:t>law</a:t>
            </a:r>
            <a:r>
              <a:rPr lang="es-AR" sz="1200" dirty="0">
                <a:solidFill>
                  <a:srgbClr val="002060"/>
                </a:solidFill>
                <a:latin typeface="Calibri Light" panose="020F0302020204030204" pitchFamily="34" charset="0"/>
                <a:cs typeface="Calibri Light" panose="020F0302020204030204" pitchFamily="34" charset="0"/>
              </a:rPr>
              <a:t> 23.660 - 2004)</a:t>
            </a:r>
          </a:p>
          <a:p>
            <a:pPr marL="171450" indent="-171450">
              <a:buFont typeface="Arial" panose="020B0604020202020204" pitchFamily="34" charset="0"/>
              <a:buChar char="•"/>
              <a:defRPr/>
            </a:pPr>
            <a:r>
              <a:rPr lang="es-AR" sz="1200" dirty="0" err="1">
                <a:solidFill>
                  <a:srgbClr val="002060"/>
                </a:solidFill>
                <a:latin typeface="Calibri Light" panose="020F0302020204030204" pitchFamily="34" charset="0"/>
                <a:cs typeface="Calibri Light" panose="020F0302020204030204" pitchFamily="34" charset="0"/>
              </a:rPr>
              <a:t>Pharma</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agreements</a:t>
            </a:r>
            <a:endParaRPr lang="es-AR" sz="1200" dirty="0">
              <a:solidFill>
                <a:srgbClr val="002060"/>
              </a:solidFill>
              <a:latin typeface="Calibri Light" panose="020F0302020204030204" pitchFamily="34" charset="0"/>
              <a:cs typeface="Calibri Light" panose="020F0302020204030204" pitchFamily="34" charset="0"/>
            </a:endParaRPr>
          </a:p>
        </p:txBody>
      </p:sp>
      <p:sp>
        <p:nvSpPr>
          <p:cNvPr id="4101" name="Rectangle 117">
            <a:extLst>
              <a:ext uri="{FF2B5EF4-FFF2-40B4-BE49-F238E27FC236}">
                <a16:creationId xmlns:a16="http://schemas.microsoft.com/office/drawing/2014/main" id="{50FE7C97-371C-3E8F-2225-07FD87BB1CF3}"/>
              </a:ext>
            </a:extLst>
          </p:cNvPr>
          <p:cNvSpPr/>
          <p:nvPr/>
        </p:nvSpPr>
        <p:spPr>
          <a:xfrm>
            <a:off x="9981406" y="2532274"/>
            <a:ext cx="1910141" cy="74136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200" dirty="0">
                <a:solidFill>
                  <a:srgbClr val="002060"/>
                </a:solidFill>
                <a:latin typeface="Calibri Light" panose="020F0302020204030204" pitchFamily="34" charset="0"/>
                <a:cs typeface="Calibri Light" panose="020F0302020204030204" pitchFamily="34" charset="0"/>
              </a:rPr>
              <a:t>14.3 </a:t>
            </a:r>
            <a:r>
              <a:rPr lang="es-AR" sz="1200" dirty="0" err="1">
                <a:solidFill>
                  <a:srgbClr val="002060"/>
                </a:solidFill>
                <a:latin typeface="Calibri Light" panose="020F0302020204030204" pitchFamily="34" charset="0"/>
                <a:cs typeface="Calibri Light" panose="020F0302020204030204" pitchFamily="34" charset="0"/>
              </a:rPr>
              <a:t>million</a:t>
            </a:r>
            <a:r>
              <a:rPr lang="es-AR" sz="1200" dirty="0">
                <a:solidFill>
                  <a:srgbClr val="002060"/>
                </a:solidFill>
                <a:latin typeface="Calibri Light" panose="020F0302020204030204" pitchFamily="34" charset="0"/>
                <a:cs typeface="Calibri Light" panose="020F0302020204030204" pitchFamily="34" charset="0"/>
              </a:rPr>
              <a:t> 
</a:t>
            </a:r>
          </a:p>
        </p:txBody>
      </p:sp>
      <p:sp>
        <p:nvSpPr>
          <p:cNvPr id="4102" name="Rectangle 117">
            <a:extLst>
              <a:ext uri="{FF2B5EF4-FFF2-40B4-BE49-F238E27FC236}">
                <a16:creationId xmlns:a16="http://schemas.microsoft.com/office/drawing/2014/main" id="{0F6399BD-DB2C-3815-42A7-0ACEF1D79ECA}"/>
              </a:ext>
            </a:extLst>
          </p:cNvPr>
          <p:cNvSpPr/>
          <p:nvPr/>
        </p:nvSpPr>
        <p:spPr>
          <a:xfrm>
            <a:off x="10038557" y="3467312"/>
            <a:ext cx="1911729" cy="1552575"/>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Treatment</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guidelines</a:t>
            </a:r>
            <a:r>
              <a:rPr lang="es-AR" sz="1200" dirty="0">
                <a:solidFill>
                  <a:srgbClr val="002060"/>
                </a:solidFill>
                <a:latin typeface="Calibri Light" panose="020F0302020204030204" pitchFamily="34" charset="0"/>
                <a:cs typeface="Calibri Light" panose="020F0302020204030204" pitchFamily="34" charset="0"/>
              </a:rPr>
              <a:t> and </a:t>
            </a:r>
            <a:r>
              <a:rPr lang="es-AR" sz="1200" dirty="0" err="1">
                <a:solidFill>
                  <a:srgbClr val="002060"/>
                </a:solidFill>
                <a:latin typeface="Calibri Light" panose="020F0302020204030204" pitchFamily="34" charset="0"/>
                <a:cs typeface="Calibri Light" panose="020F0302020204030204" pitchFamily="34" charset="0"/>
              </a:rPr>
              <a:t>protocols</a:t>
            </a:r>
            <a:r>
              <a:rPr lang="es-AR" sz="1200" dirty="0">
                <a:solidFill>
                  <a:srgbClr val="002060"/>
                </a:solidFill>
                <a:latin typeface="Calibri Light" panose="020F0302020204030204" pitchFamily="34" charset="0"/>
                <a:cs typeface="Calibri Light" panose="020F0302020204030204" pitchFamily="34" charset="0"/>
              </a:rPr>
              <a:t> at </a:t>
            </a:r>
            <a:r>
              <a:rPr lang="es-AR" sz="1200" dirty="0" err="1">
                <a:solidFill>
                  <a:srgbClr val="002060"/>
                </a:solidFill>
                <a:latin typeface="Calibri Light" panose="020F0302020204030204" pitchFamily="34" charset="0"/>
                <a:cs typeface="Calibri Light" panose="020F0302020204030204" pitchFamily="34" charset="0"/>
              </a:rPr>
              <a:t>the</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National</a:t>
            </a:r>
            <a:r>
              <a:rPr lang="es-AR" sz="1200" dirty="0">
                <a:solidFill>
                  <a:srgbClr val="002060"/>
                </a:solidFill>
                <a:latin typeface="Calibri Light" panose="020F0302020204030204" pitchFamily="34" charset="0"/>
                <a:cs typeface="Calibri Light" panose="020F0302020204030204" pitchFamily="34" charset="0"/>
              </a:rPr>
              <a:t> / Provincial </a:t>
            </a:r>
            <a:r>
              <a:rPr lang="es-AR" sz="1200" dirty="0" err="1">
                <a:solidFill>
                  <a:srgbClr val="002060"/>
                </a:solidFill>
                <a:latin typeface="Calibri Light" panose="020F0302020204030204" pitchFamily="34" charset="0"/>
                <a:cs typeface="Calibri Light" panose="020F0302020204030204" pitchFamily="34" charset="0"/>
              </a:rPr>
              <a:t>level</a:t>
            </a:r>
            <a:r>
              <a:rPr lang="es-AR" sz="1200" dirty="0">
                <a:solidFill>
                  <a:srgbClr val="002060"/>
                </a:solidFill>
                <a:latin typeface="Calibri Light" panose="020F0302020204030204" pitchFamily="34" charset="0"/>
                <a:cs typeface="Calibri Light" panose="020F0302020204030204" pitchFamily="34" charset="0"/>
              </a:rPr>
              <a:t>
- Federal </a:t>
            </a:r>
            <a:r>
              <a:rPr lang="es-AR" sz="1200" dirty="0" err="1">
                <a:solidFill>
                  <a:srgbClr val="002060"/>
                </a:solidFill>
                <a:latin typeface="Calibri Light" panose="020F0302020204030204" pitchFamily="34" charset="0"/>
                <a:cs typeface="Calibri Light" panose="020F0302020204030204" pitchFamily="34" charset="0"/>
              </a:rPr>
              <a:t>Health</a:t>
            </a:r>
            <a:r>
              <a:rPr lang="es-AR" sz="1200" dirty="0">
                <a:solidFill>
                  <a:srgbClr val="002060"/>
                </a:solidFill>
                <a:latin typeface="Calibri Light" panose="020F0302020204030204" pitchFamily="34" charset="0"/>
                <a:cs typeface="Calibri Light" panose="020F0302020204030204" pitchFamily="34" charset="0"/>
              </a:rPr>
              <a:t> </a:t>
            </a:r>
            <a:r>
              <a:rPr lang="es-AR" sz="1200" dirty="0" err="1">
                <a:solidFill>
                  <a:srgbClr val="002060"/>
                </a:solidFill>
                <a:latin typeface="Calibri Light" panose="020F0302020204030204" pitchFamily="34" charset="0"/>
                <a:cs typeface="Calibri Light" panose="020F0302020204030204" pitchFamily="34" charset="0"/>
              </a:rPr>
              <a:t>Plans</a:t>
            </a:r>
            <a:r>
              <a:rPr lang="es-AR" sz="1200" dirty="0">
                <a:solidFill>
                  <a:srgbClr val="002060"/>
                </a:solidFill>
                <a:latin typeface="Calibri Light" panose="020F0302020204030204" pitchFamily="34" charset="0"/>
                <a:cs typeface="Calibri Light" panose="020F0302020204030204" pitchFamily="34" charset="0"/>
              </a:rPr>
              <a:t> 
</a:t>
            </a:r>
          </a:p>
        </p:txBody>
      </p:sp>
      <p:sp>
        <p:nvSpPr>
          <p:cNvPr id="4103" name="Rectangle 117">
            <a:extLst>
              <a:ext uri="{FF2B5EF4-FFF2-40B4-BE49-F238E27FC236}">
                <a16:creationId xmlns:a16="http://schemas.microsoft.com/office/drawing/2014/main" id="{93079C52-EAD4-FCF5-7ADC-01FCF5FDA545}"/>
              </a:ext>
            </a:extLst>
          </p:cNvPr>
          <p:cNvSpPr/>
          <p:nvPr/>
        </p:nvSpPr>
        <p:spPr>
          <a:xfrm>
            <a:off x="10040144" y="5121487"/>
            <a:ext cx="1910142" cy="1552575"/>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100" dirty="0" err="1">
                <a:solidFill>
                  <a:srgbClr val="002060"/>
                </a:solidFill>
                <a:latin typeface="Calibri Light" panose="020F0302020204030204" pitchFamily="34" charset="0"/>
                <a:cs typeface="Calibri Light" panose="020F0302020204030204" pitchFamily="34" charset="0"/>
              </a:rPr>
              <a:t>Out</a:t>
            </a:r>
            <a:r>
              <a:rPr lang="es-AR" sz="1100" dirty="0">
                <a:solidFill>
                  <a:srgbClr val="002060"/>
                </a:solidFill>
                <a:latin typeface="Calibri Light" panose="020F0302020204030204" pitchFamily="34" charset="0"/>
                <a:cs typeface="Calibri Light" panose="020F0302020204030204" pitchFamily="34" charset="0"/>
              </a:rPr>
              <a:t> </a:t>
            </a:r>
            <a:r>
              <a:rPr lang="es-AR" sz="1100" dirty="0" err="1">
                <a:solidFill>
                  <a:srgbClr val="002060"/>
                </a:solidFill>
                <a:latin typeface="Calibri Light" panose="020F0302020204030204" pitchFamily="34" charset="0"/>
                <a:cs typeface="Calibri Light" panose="020F0302020204030204" pitchFamily="34" charset="0"/>
              </a:rPr>
              <a:t>patient</a:t>
            </a:r>
            <a:r>
              <a:rPr lang="es-AR" sz="1100" dirty="0">
                <a:solidFill>
                  <a:srgbClr val="002060"/>
                </a:solidFill>
                <a:latin typeface="Calibri Light" panose="020F0302020204030204" pitchFamily="34" charset="0"/>
                <a:cs typeface="Calibri Light" panose="020F0302020204030204" pitchFamily="34" charset="0"/>
              </a:rPr>
              <a:t>/</a:t>
            </a:r>
            <a:r>
              <a:rPr lang="es-AR" sz="1100" dirty="0" err="1">
                <a:solidFill>
                  <a:srgbClr val="002060"/>
                </a:solidFill>
                <a:latin typeface="Calibri Light" panose="020F0302020204030204" pitchFamily="34" charset="0"/>
                <a:cs typeface="Calibri Light" panose="020F0302020204030204" pitchFamily="34" charset="0"/>
              </a:rPr>
              <a:t>chronic</a:t>
            </a:r>
            <a:r>
              <a:rPr lang="es-AR" sz="1100" dirty="0">
                <a:solidFill>
                  <a:srgbClr val="002060"/>
                </a:solidFill>
                <a:latin typeface="Calibri Light" panose="020F0302020204030204" pitchFamily="34" charset="0"/>
                <a:cs typeface="Calibri Light" panose="020F0302020204030204" pitchFamily="34" charset="0"/>
              </a:rPr>
              <a:t> – </a:t>
            </a:r>
            <a:r>
              <a:rPr lang="es-AR" sz="1100" dirty="0" err="1">
                <a:solidFill>
                  <a:srgbClr val="002060"/>
                </a:solidFill>
                <a:latin typeface="Calibri Light" panose="020F0302020204030204" pitchFamily="34" charset="0"/>
                <a:cs typeface="Calibri Light" panose="020F0302020204030204" pitchFamily="34" charset="0"/>
              </a:rPr>
              <a:t>usually</a:t>
            </a:r>
            <a:r>
              <a:rPr lang="es-AR" sz="1100" dirty="0">
                <a:solidFill>
                  <a:srgbClr val="002060"/>
                </a:solidFill>
                <a:latin typeface="Calibri Light" panose="020F0302020204030204" pitchFamily="34" charset="0"/>
                <a:cs typeface="Calibri Light" panose="020F0302020204030204" pitchFamily="34" charset="0"/>
              </a:rPr>
              <a:t> </a:t>
            </a:r>
            <a:r>
              <a:rPr lang="es-AR" sz="1100" dirty="0" err="1">
                <a:solidFill>
                  <a:srgbClr val="002060"/>
                </a:solidFill>
                <a:latin typeface="Calibri Light" panose="020F0302020204030204" pitchFamily="34" charset="0"/>
                <a:cs typeface="Calibri Light" panose="020F0302020204030204" pitchFamily="34" charset="0"/>
              </a:rPr>
              <a:t>without</a:t>
            </a:r>
            <a:r>
              <a:rPr lang="es-AR" sz="1100" dirty="0">
                <a:solidFill>
                  <a:srgbClr val="002060"/>
                </a:solidFill>
                <a:latin typeface="Calibri Light" panose="020F0302020204030204" pitchFamily="34" charset="0"/>
                <a:cs typeface="Calibri Light" panose="020F0302020204030204" pitchFamily="34" charset="0"/>
              </a:rPr>
              <a:t> </a:t>
            </a:r>
            <a:r>
              <a:rPr lang="es-AR" sz="1100" dirty="0" err="1">
                <a:solidFill>
                  <a:srgbClr val="002060"/>
                </a:solidFill>
                <a:latin typeface="Calibri Light" panose="020F0302020204030204" pitchFamily="34" charset="0"/>
                <a:cs typeface="Calibri Light" panose="020F0302020204030204" pitchFamily="34" charset="0"/>
              </a:rPr>
              <a:t>coverage</a:t>
            </a:r>
            <a:r>
              <a:rPr lang="es-AR" sz="1100" dirty="0">
                <a:solidFill>
                  <a:srgbClr val="002060"/>
                </a:solidFill>
                <a:latin typeface="Calibri Light" panose="020F0302020204030204" pitchFamily="34" charset="0"/>
                <a:cs typeface="Calibri Light" panose="020F0302020204030204" pitchFamily="34" charset="0"/>
              </a:rPr>
              <a:t>
High </a:t>
            </a:r>
            <a:r>
              <a:rPr lang="es-AR" sz="1100" dirty="0" err="1">
                <a:solidFill>
                  <a:srgbClr val="002060"/>
                </a:solidFill>
                <a:latin typeface="Calibri Light" panose="020F0302020204030204" pitchFamily="34" charset="0"/>
                <a:cs typeface="Calibri Light" panose="020F0302020204030204" pitchFamily="34" charset="0"/>
              </a:rPr>
              <a:t>cost</a:t>
            </a:r>
            <a:r>
              <a:rPr lang="es-AR" sz="1100" dirty="0">
                <a:solidFill>
                  <a:srgbClr val="002060"/>
                </a:solidFill>
                <a:latin typeface="Calibri Light" panose="020F0302020204030204" pitchFamily="34" charset="0"/>
                <a:cs typeface="Calibri Light" panose="020F0302020204030204" pitchFamily="34" charset="0"/>
              </a:rPr>
              <a:t> – 100%
</a:t>
            </a:r>
          </a:p>
        </p:txBody>
      </p:sp>
      <p:sp>
        <p:nvSpPr>
          <p:cNvPr id="4105" name="Rectangle 82">
            <a:extLst>
              <a:ext uri="{FF2B5EF4-FFF2-40B4-BE49-F238E27FC236}">
                <a16:creationId xmlns:a16="http://schemas.microsoft.com/office/drawing/2014/main" id="{83B67D97-9110-F381-D40D-6D550CBF4F3A}"/>
              </a:ext>
            </a:extLst>
          </p:cNvPr>
          <p:cNvSpPr/>
          <p:nvPr/>
        </p:nvSpPr>
        <p:spPr>
          <a:xfrm>
            <a:off x="3953669" y="1509924"/>
            <a:ext cx="2959100" cy="946149"/>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AR" sz="1600" dirty="0">
                <a:solidFill>
                  <a:srgbClr val="FFFFFF"/>
                </a:solidFill>
                <a:latin typeface="Calibri Light" panose="020F0302020204030204" pitchFamily="34" charset="0"/>
                <a:cs typeface="Calibri Light" panose="020F0302020204030204" pitchFamily="34" charset="0"/>
              </a:rPr>
              <a:t>Non </a:t>
            </a:r>
            <a:r>
              <a:rPr lang="es-AR" sz="1600" dirty="0" err="1">
                <a:solidFill>
                  <a:srgbClr val="FFFFFF"/>
                </a:solidFill>
                <a:latin typeface="Calibri Light" panose="020F0302020204030204" pitchFamily="34" charset="0"/>
                <a:cs typeface="Calibri Light" panose="020F0302020204030204" pitchFamily="34" charset="0"/>
              </a:rPr>
              <a:t>private</a:t>
            </a:r>
            <a:r>
              <a:rPr lang="es-AR" sz="1600" dirty="0">
                <a:solidFill>
                  <a:srgbClr val="FFFFFF"/>
                </a:solidFill>
                <a:latin typeface="Calibri Light" panose="020F0302020204030204" pitchFamily="34" charset="0"/>
                <a:cs typeface="Calibri Light" panose="020F0302020204030204" pitchFamily="34" charset="0"/>
              </a:rPr>
              <a:t> </a:t>
            </a:r>
            <a:r>
              <a:rPr lang="es-AR" sz="1600" dirty="0" err="1">
                <a:solidFill>
                  <a:srgbClr val="FFFFFF"/>
                </a:solidFill>
                <a:latin typeface="Calibri Light" panose="020F0302020204030204" pitchFamily="34" charset="0"/>
                <a:cs typeface="Calibri Light" panose="020F0302020204030204" pitchFamily="34" charset="0"/>
              </a:rPr>
              <a:t>system</a:t>
            </a:r>
            <a:endParaRPr lang="es-AR" sz="1600" dirty="0">
              <a:solidFill>
                <a:srgbClr val="FFFFFF"/>
              </a:solidFill>
              <a:latin typeface="Calibri Light" panose="020F0302020204030204" pitchFamily="34" charset="0"/>
              <a:cs typeface="Calibri Light" panose="020F0302020204030204" pitchFamily="34" charset="0"/>
            </a:endParaRPr>
          </a:p>
          <a:p>
            <a:pPr algn="ctr">
              <a:defRPr/>
            </a:pPr>
            <a:r>
              <a:rPr lang="es-AR" sz="1600" dirty="0">
                <a:solidFill>
                  <a:srgbClr val="FFFFFF"/>
                </a:solidFill>
                <a:latin typeface="Calibri Light" panose="020F0302020204030204" pitchFamily="34" charset="0"/>
                <a:cs typeface="Calibri Light" panose="020F0302020204030204" pitchFamily="34" charset="0"/>
              </a:rPr>
              <a:t>Social </a:t>
            </a:r>
            <a:r>
              <a:rPr lang="es-AR" sz="1600" dirty="0" err="1">
                <a:solidFill>
                  <a:srgbClr val="FFFFFF"/>
                </a:solidFill>
                <a:latin typeface="Calibri Light" panose="020F0302020204030204" pitchFamily="34" charset="0"/>
                <a:cs typeface="Calibri Light" panose="020F0302020204030204" pitchFamily="34" charset="0"/>
              </a:rPr>
              <a:t>security</a:t>
            </a:r>
            <a:r>
              <a:rPr lang="es-AR" sz="1600" dirty="0">
                <a:solidFill>
                  <a:srgbClr val="FFFFFF"/>
                </a:solidFill>
                <a:latin typeface="Calibri Light" panose="020F0302020204030204" pitchFamily="34" charset="0"/>
                <a:cs typeface="Calibri Light" panose="020F0302020204030204" pitchFamily="34" charset="0"/>
              </a:rPr>
              <a:t> </a:t>
            </a:r>
            <a:r>
              <a:rPr lang="es-AR" sz="1600" dirty="0" err="1">
                <a:solidFill>
                  <a:srgbClr val="FFFFFF"/>
                </a:solidFill>
                <a:latin typeface="Calibri Light" panose="020F0302020204030204" pitchFamily="34" charset="0"/>
                <a:cs typeface="Calibri Light" panose="020F0302020204030204" pitchFamily="34" charset="0"/>
              </a:rPr>
              <a:t>or</a:t>
            </a:r>
            <a:r>
              <a:rPr lang="es-AR" sz="1600" dirty="0">
                <a:solidFill>
                  <a:srgbClr val="FFFFFF"/>
                </a:solidFill>
                <a:latin typeface="Calibri Light" panose="020F0302020204030204" pitchFamily="34" charset="0"/>
                <a:cs typeface="Calibri Light" panose="020F0302020204030204" pitchFamily="34" charset="0"/>
              </a:rPr>
              <a:t> Obras Sociales (OS)</a:t>
            </a:r>
          </a:p>
        </p:txBody>
      </p:sp>
      <p:sp>
        <p:nvSpPr>
          <p:cNvPr id="4106" name="Pentagon 86">
            <a:extLst>
              <a:ext uri="{FF2B5EF4-FFF2-40B4-BE49-F238E27FC236}">
                <a16:creationId xmlns:a16="http://schemas.microsoft.com/office/drawing/2014/main" id="{89152A32-EDF2-2464-EAEB-7D656AB2AC04}"/>
              </a:ext>
            </a:extLst>
          </p:cNvPr>
          <p:cNvSpPr/>
          <p:nvPr/>
        </p:nvSpPr>
        <p:spPr>
          <a:xfrm>
            <a:off x="2912269" y="1509924"/>
            <a:ext cx="901700" cy="946149"/>
          </a:xfrm>
          <a:prstGeom prst="homePlate">
            <a:avLst>
              <a:gd name="adj" fmla="val 37903"/>
            </a:avLst>
          </a:prstGeom>
          <a:solidFill>
            <a:schemeClr val="bg1">
              <a:lumMod val="50000"/>
            </a:schemeClr>
          </a:solidFill>
          <a:ln/>
        </p:spPr>
        <p:style>
          <a:lnRef idx="3">
            <a:schemeClr val="lt1"/>
          </a:lnRef>
          <a:fillRef idx="1">
            <a:schemeClr val="dk1"/>
          </a:fillRef>
          <a:effectRef idx="1">
            <a:schemeClr val="dk1"/>
          </a:effectRef>
          <a:fontRef idx="minor">
            <a:schemeClr val="lt1"/>
          </a:fontRef>
        </p:style>
        <p:txBody>
          <a:bodyPr lIns="36000" rIns="36000" anchor="ctr"/>
          <a:lstStyle/>
          <a:p>
            <a:pPr algn="ctr">
              <a:defRPr/>
            </a:pPr>
            <a:r>
              <a:rPr lang="es-AR" sz="1050" dirty="0">
                <a:solidFill>
                  <a:srgbClr val="FFFFFF"/>
                </a:solidFill>
                <a:latin typeface="Calibri Light" panose="020F0302020204030204" pitchFamily="34" charset="0"/>
                <a:cs typeface="Calibri Light" panose="020F0302020204030204" pitchFamily="34" charset="0"/>
              </a:rPr>
              <a:t>Sector</a:t>
            </a:r>
          </a:p>
        </p:txBody>
      </p:sp>
      <p:sp>
        <p:nvSpPr>
          <p:cNvPr id="4107" name="Rectangle 97">
            <a:extLst>
              <a:ext uri="{FF2B5EF4-FFF2-40B4-BE49-F238E27FC236}">
                <a16:creationId xmlns:a16="http://schemas.microsoft.com/office/drawing/2014/main" id="{5B32CF28-554D-A3EB-D6B1-05CC4052C5F0}"/>
              </a:ext>
            </a:extLst>
          </p:cNvPr>
          <p:cNvSpPr/>
          <p:nvPr/>
        </p:nvSpPr>
        <p:spPr>
          <a:xfrm>
            <a:off x="8505826" y="1521829"/>
            <a:ext cx="1344612" cy="9223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AR" sz="1000" dirty="0">
                <a:solidFill>
                  <a:srgbClr val="FFFFFF"/>
                </a:solidFill>
                <a:latin typeface="Calibri Light" panose="020F0302020204030204" pitchFamily="34" charset="0"/>
                <a:cs typeface="Calibri Light" panose="020F0302020204030204" pitchFamily="34" charset="0"/>
              </a:rPr>
              <a:t>PAMI</a:t>
            </a:r>
          </a:p>
          <a:p>
            <a:pPr algn="ctr">
              <a:defRPr/>
            </a:pPr>
            <a:r>
              <a:rPr lang="es-AR" sz="1000" dirty="0" err="1">
                <a:latin typeface="Calibri Light" panose="020F0302020204030204" pitchFamily="34" charset="0"/>
                <a:cs typeface="Calibri Light" panose="020F0302020204030204" pitchFamily="34" charset="0"/>
              </a:rPr>
              <a:t>National</a:t>
            </a:r>
            <a:r>
              <a:rPr lang="es-AR" sz="1000" dirty="0">
                <a:latin typeface="Calibri Light" panose="020F0302020204030204" pitchFamily="34" charset="0"/>
                <a:cs typeface="Calibri Light" panose="020F0302020204030204" pitchFamily="34" charset="0"/>
              </a:rPr>
              <a:t> </a:t>
            </a:r>
            <a:r>
              <a:rPr lang="es-AR" sz="1000" dirty="0" err="1">
                <a:latin typeface="Calibri Light" panose="020F0302020204030204" pitchFamily="34" charset="0"/>
                <a:cs typeface="Calibri Light" panose="020F0302020204030204" pitchFamily="34" charset="0"/>
              </a:rPr>
              <a:t>Institute</a:t>
            </a:r>
            <a:r>
              <a:rPr lang="es-AR" sz="1000" dirty="0">
                <a:latin typeface="Calibri Light" panose="020F0302020204030204" pitchFamily="34" charset="0"/>
                <a:cs typeface="Calibri Light" panose="020F0302020204030204" pitchFamily="34" charset="0"/>
              </a:rPr>
              <a:t> </a:t>
            </a:r>
            <a:r>
              <a:rPr lang="es-AR" sz="1000" dirty="0" err="1">
                <a:latin typeface="Calibri Light" panose="020F0302020204030204" pitchFamily="34" charset="0"/>
                <a:cs typeface="Calibri Light" panose="020F0302020204030204" pitchFamily="34" charset="0"/>
              </a:rPr>
              <a:t>of</a:t>
            </a:r>
            <a:r>
              <a:rPr lang="es-AR" sz="1000" dirty="0">
                <a:latin typeface="Calibri Light" panose="020F0302020204030204" pitchFamily="34" charset="0"/>
                <a:cs typeface="Calibri Light" panose="020F0302020204030204" pitchFamily="34" charset="0"/>
              </a:rPr>
              <a:t> Social </a:t>
            </a:r>
            <a:r>
              <a:rPr lang="es-AR" sz="1000" dirty="0" err="1">
                <a:latin typeface="Calibri Light" panose="020F0302020204030204" pitchFamily="34" charset="0"/>
                <a:cs typeface="Calibri Light" panose="020F0302020204030204" pitchFamily="34" charset="0"/>
              </a:rPr>
              <a:t>Services</a:t>
            </a:r>
            <a:r>
              <a:rPr lang="es-AR" sz="1000" dirty="0">
                <a:latin typeface="Calibri Light" panose="020F0302020204030204" pitchFamily="34" charset="0"/>
                <a:cs typeface="Calibri Light" panose="020F0302020204030204" pitchFamily="34" charset="0"/>
              </a:rPr>
              <a:t> </a:t>
            </a:r>
            <a:r>
              <a:rPr lang="es-AR" sz="1000" dirty="0" err="1">
                <a:latin typeface="Calibri Light" panose="020F0302020204030204" pitchFamily="34" charset="0"/>
                <a:cs typeface="Calibri Light" panose="020F0302020204030204" pitchFamily="34" charset="0"/>
              </a:rPr>
              <a:t>for</a:t>
            </a:r>
            <a:r>
              <a:rPr lang="es-AR" sz="1000" dirty="0">
                <a:latin typeface="Calibri Light" panose="020F0302020204030204" pitchFamily="34" charset="0"/>
                <a:cs typeface="Calibri Light" panose="020F0302020204030204" pitchFamily="34" charset="0"/>
              </a:rPr>
              <a:t> </a:t>
            </a:r>
            <a:r>
              <a:rPr lang="es-AR" sz="1000" dirty="0" err="1">
                <a:latin typeface="Calibri Light" panose="020F0302020204030204" pitchFamily="34" charset="0"/>
                <a:cs typeface="Calibri Light" panose="020F0302020204030204" pitchFamily="34" charset="0"/>
              </a:rPr>
              <a:t>Retirees</a:t>
            </a:r>
            <a:r>
              <a:rPr lang="es-AR" sz="1000" dirty="0">
                <a:latin typeface="Calibri Light" panose="020F0302020204030204" pitchFamily="34" charset="0"/>
                <a:cs typeface="Calibri Light" panose="020F0302020204030204" pitchFamily="34" charset="0"/>
              </a:rPr>
              <a:t> and </a:t>
            </a:r>
            <a:r>
              <a:rPr lang="es-AR" sz="1000" dirty="0" err="1">
                <a:latin typeface="Calibri Light" panose="020F0302020204030204" pitchFamily="34" charset="0"/>
                <a:cs typeface="Calibri Light" panose="020F0302020204030204" pitchFamily="34" charset="0"/>
              </a:rPr>
              <a:t>Pensioners</a:t>
            </a:r>
            <a:endParaRPr lang="es-AR" sz="1000" dirty="0">
              <a:solidFill>
                <a:srgbClr val="FFFFFF"/>
              </a:solidFill>
              <a:latin typeface="Calibri Light" panose="020F0302020204030204" pitchFamily="34" charset="0"/>
              <a:cs typeface="Calibri Light" panose="020F0302020204030204" pitchFamily="34" charset="0"/>
            </a:endParaRPr>
          </a:p>
        </p:txBody>
      </p:sp>
      <p:sp>
        <p:nvSpPr>
          <p:cNvPr id="4108" name="Rectangle 108">
            <a:extLst>
              <a:ext uri="{FF2B5EF4-FFF2-40B4-BE49-F238E27FC236}">
                <a16:creationId xmlns:a16="http://schemas.microsoft.com/office/drawing/2014/main" id="{6966E273-CE5E-86E1-3674-4D85984DB52E}"/>
              </a:ext>
            </a:extLst>
          </p:cNvPr>
          <p:cNvSpPr/>
          <p:nvPr/>
        </p:nvSpPr>
        <p:spPr>
          <a:xfrm>
            <a:off x="9981407" y="1533735"/>
            <a:ext cx="1910140" cy="922338"/>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s-AR" sz="1600" dirty="0" err="1">
                <a:solidFill>
                  <a:srgbClr val="FFFFFF"/>
                </a:solidFill>
                <a:latin typeface="Calibri Light" panose="020F0302020204030204" pitchFamily="34" charset="0"/>
                <a:cs typeface="Calibri Light" panose="020F0302020204030204" pitchFamily="34" charset="0"/>
              </a:rPr>
              <a:t>Public</a:t>
            </a:r>
            <a:r>
              <a:rPr lang="es-AR" sz="1600" dirty="0">
                <a:solidFill>
                  <a:srgbClr val="FFFFFF"/>
                </a:solidFill>
                <a:latin typeface="Calibri Light" panose="020F0302020204030204" pitchFamily="34" charset="0"/>
                <a:cs typeface="Calibri Light" panose="020F0302020204030204" pitchFamily="34" charset="0"/>
              </a:rPr>
              <a:t> </a:t>
            </a:r>
            <a:r>
              <a:rPr lang="es-AR" sz="1600" dirty="0" err="1">
                <a:solidFill>
                  <a:srgbClr val="FFFFFF"/>
                </a:solidFill>
                <a:latin typeface="Calibri Light" panose="020F0302020204030204" pitchFamily="34" charset="0"/>
                <a:cs typeface="Calibri Light" panose="020F0302020204030204" pitchFamily="34" charset="0"/>
              </a:rPr>
              <a:t>system</a:t>
            </a:r>
            <a:endParaRPr lang="es-AR" sz="1600" dirty="0">
              <a:solidFill>
                <a:srgbClr val="FFFFFF"/>
              </a:solidFill>
              <a:latin typeface="Calibri Light" panose="020F0302020204030204" pitchFamily="34" charset="0"/>
              <a:cs typeface="Calibri Light" panose="020F0302020204030204" pitchFamily="34" charset="0"/>
            </a:endParaRPr>
          </a:p>
        </p:txBody>
      </p:sp>
      <p:sp>
        <p:nvSpPr>
          <p:cNvPr id="4109" name="Rectangle 121">
            <a:extLst>
              <a:ext uri="{FF2B5EF4-FFF2-40B4-BE49-F238E27FC236}">
                <a16:creationId xmlns:a16="http://schemas.microsoft.com/office/drawing/2014/main" id="{09C24979-92E5-6AB3-C6E6-EC3B25842FFB}"/>
              </a:ext>
            </a:extLst>
          </p:cNvPr>
          <p:cNvSpPr/>
          <p:nvPr/>
        </p:nvSpPr>
        <p:spPr>
          <a:xfrm>
            <a:off x="6958806" y="1533735"/>
            <a:ext cx="1344611" cy="922338"/>
          </a:xfrm>
          <a:prstGeom prst="roundRect">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s-AR" sz="1600" dirty="0" err="1">
                <a:solidFill>
                  <a:srgbClr val="FFFFFF"/>
                </a:solidFill>
                <a:latin typeface="Calibri Light" panose="020F0302020204030204" pitchFamily="34" charset="0"/>
                <a:cs typeface="Calibri Light" panose="020F0302020204030204" pitchFamily="34" charset="0"/>
              </a:rPr>
              <a:t>Private</a:t>
            </a:r>
            <a:r>
              <a:rPr lang="es-AR" sz="1600" dirty="0">
                <a:solidFill>
                  <a:srgbClr val="FFFFFF"/>
                </a:solidFill>
                <a:latin typeface="Calibri Light" panose="020F0302020204030204" pitchFamily="34" charset="0"/>
                <a:cs typeface="Calibri Light" panose="020F0302020204030204" pitchFamily="34" charset="0"/>
              </a:rPr>
              <a:t> </a:t>
            </a:r>
            <a:r>
              <a:rPr lang="es-AR" sz="1600" dirty="0" err="1">
                <a:solidFill>
                  <a:srgbClr val="FFFFFF"/>
                </a:solidFill>
                <a:latin typeface="Calibri Light" panose="020F0302020204030204" pitchFamily="34" charset="0"/>
                <a:cs typeface="Calibri Light" panose="020F0302020204030204" pitchFamily="34" charset="0"/>
              </a:rPr>
              <a:t>practice</a:t>
            </a:r>
            <a:endParaRPr lang="es-AR" sz="1600" dirty="0">
              <a:solidFill>
                <a:srgbClr val="FFFFFF"/>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202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6" grpId="0" animBg="1"/>
      <p:bldP spid="57" grpId="0" animBg="1"/>
      <p:bldP spid="58" grpId="0" animBg="1"/>
      <p:bldP spid="60" grpId="0" animBg="1"/>
      <p:bldP spid="61" grpId="0" animBg="1"/>
      <p:bldP spid="62" grpId="0" animBg="1"/>
      <p:bldP spid="63" grpId="0" animBg="1"/>
      <p:bldP spid="4096" grpId="0" animBg="1"/>
      <p:bldP spid="4099" grpId="0" animBg="1"/>
      <p:bldP spid="4100" grpId="0" animBg="1"/>
      <p:bldP spid="4101" grpId="0" animBg="1"/>
      <p:bldP spid="4102" grpId="0" animBg="1"/>
      <p:bldP spid="4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7934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Costa Rica: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600989" y="82239"/>
            <a:ext cx="1363752" cy="1363752"/>
          </a:xfrm>
          <a:prstGeom prst="rect">
            <a:avLst/>
          </a:prstGeom>
        </p:spPr>
      </p:pic>
      <p:pic>
        <p:nvPicPr>
          <p:cNvPr id="2" name="Imagen 1">
            <a:extLst>
              <a:ext uri="{FF2B5EF4-FFF2-40B4-BE49-F238E27FC236}">
                <a16:creationId xmlns:a16="http://schemas.microsoft.com/office/drawing/2014/main" id="{032D1ACB-0DEB-55E8-C3FF-295865B9C6CA}"/>
              </a:ext>
            </a:extLst>
          </p:cNvPr>
          <p:cNvPicPr>
            <a:picLocks noChangeAspect="1"/>
          </p:cNvPicPr>
          <p:nvPr/>
        </p:nvPicPr>
        <p:blipFill>
          <a:blip r:embed="rId3"/>
          <a:stretch>
            <a:fillRect/>
          </a:stretch>
        </p:blipFill>
        <p:spPr>
          <a:xfrm>
            <a:off x="6498498" y="1356112"/>
            <a:ext cx="5556341" cy="5419649"/>
          </a:xfrm>
          <a:prstGeom prst="rect">
            <a:avLst/>
          </a:prstGeom>
        </p:spPr>
      </p:pic>
      <p:pic>
        <p:nvPicPr>
          <p:cNvPr id="8194" name="Picture 2" descr="Map of the Republic of Costa Rica with the provinces. Download a Free  Preview or High Quality Adobe Illustrator Ai, EPS, PDF a… | Mapa costa  rica, Costa rica, Costa">
            <a:extLst>
              <a:ext uri="{FF2B5EF4-FFF2-40B4-BE49-F238E27FC236}">
                <a16:creationId xmlns:a16="http://schemas.microsoft.com/office/drawing/2014/main" id="{E8CB9E91-E142-6B22-9957-66B779431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026"/>
          <a:stretch/>
        </p:blipFill>
        <p:spPr bwMode="auto">
          <a:xfrm>
            <a:off x="606460" y="1445991"/>
            <a:ext cx="2415724" cy="214714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5D08352-3D48-6B51-37A8-B3DD46DEBDAF}"/>
              </a:ext>
            </a:extLst>
          </p:cNvPr>
          <p:cNvSpPr txBox="1"/>
          <p:nvPr/>
        </p:nvSpPr>
        <p:spPr>
          <a:xfrm>
            <a:off x="137161" y="3593138"/>
            <a:ext cx="6361337" cy="1477328"/>
          </a:xfrm>
          <a:prstGeom prst="rect">
            <a:avLst/>
          </a:prstGeom>
          <a:noFill/>
        </p:spPr>
        <p:txBody>
          <a:bodyPr wrap="square">
            <a:spAutoFit/>
          </a:bodyPr>
          <a:lstStyle/>
          <a:p>
            <a:pPr marL="285750" indent="-285750">
              <a:buFont typeface="Arial" panose="020B0604020202020204" pitchFamily="34" charset="0"/>
              <a:buChar char="•"/>
            </a:pP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health</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system</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is</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managed</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by</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an</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autonomus</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institution</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that</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belongs</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to</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State</a:t>
            </a:r>
            <a:r>
              <a:rPr lang="es-CR" dirty="0">
                <a:latin typeface="Calibri Light" panose="020F0302020204030204" pitchFamily="34" charset="0"/>
                <a:ea typeface="Times New Roman" panose="02020603050405020304" pitchFamily="18" charset="0"/>
                <a:cs typeface="Calibri Light" panose="020F0302020204030204" pitchFamily="34" charset="0"/>
              </a:rPr>
              <a:t> (Costa Rica Social Security </a:t>
            </a:r>
            <a:r>
              <a:rPr lang="es-CR" dirty="0" err="1">
                <a:latin typeface="Calibri Light" panose="020F0302020204030204" pitchFamily="34" charset="0"/>
                <a:ea typeface="Times New Roman" panose="02020603050405020304" pitchFamily="18" charset="0"/>
                <a:cs typeface="Calibri Light" panose="020F0302020204030204" pitchFamily="34" charset="0"/>
              </a:rPr>
              <a:t>Fund</a:t>
            </a:r>
            <a:r>
              <a:rPr lang="es-CR" dirty="0">
                <a:latin typeface="Calibri Light" panose="020F0302020204030204" pitchFamily="34" charset="0"/>
                <a:ea typeface="Times New Roman" panose="02020603050405020304" pitchFamily="18" charset="0"/>
                <a:cs typeface="Calibri Light" panose="020F0302020204030204" pitchFamily="34" charset="0"/>
              </a:rPr>
              <a:t> (CCSS)</a:t>
            </a:r>
          </a:p>
          <a:p>
            <a:pPr marL="285750" indent="-285750">
              <a:buFont typeface="Arial" panose="020B0604020202020204" pitchFamily="34" charset="0"/>
              <a:buChar char="•"/>
            </a:pP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money</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go</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automatically</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from</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salary</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of</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state</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workers</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to</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the</a:t>
            </a:r>
            <a:r>
              <a:rPr lang="es-CR" dirty="0">
                <a:latin typeface="Calibri Light" panose="020F0302020204030204" pitchFamily="34" charset="0"/>
                <a:ea typeface="Times New Roman" panose="02020603050405020304" pitchFamily="18" charset="0"/>
                <a:cs typeface="Calibri Light" panose="020F0302020204030204" pitchFamily="34" charset="0"/>
              </a:rPr>
              <a:t> Costa Rica Social Security  (</a:t>
            </a:r>
            <a:r>
              <a:rPr lang="es-CR" dirty="0" err="1">
                <a:latin typeface="Calibri Light" panose="020F0302020204030204" pitchFamily="34" charset="0"/>
                <a:ea typeface="Times New Roman" panose="02020603050405020304" pitchFamily="18" charset="0"/>
                <a:cs typeface="Calibri Light" panose="020F0302020204030204" pitchFamily="34" charset="0"/>
              </a:rPr>
              <a:t>fixed</a:t>
            </a:r>
            <a:r>
              <a:rPr lang="es-CR" dirty="0">
                <a:latin typeface="Calibri Light" panose="020F0302020204030204" pitchFamily="34" charset="0"/>
                <a:ea typeface="Times New Roman" panose="02020603050405020304" pitchFamily="18" charset="0"/>
                <a:cs typeface="Calibri Light" panose="020F0302020204030204" pitchFamily="34" charset="0"/>
              </a:rPr>
              <a:t> </a:t>
            </a:r>
            <a:r>
              <a:rPr lang="es-CR" dirty="0" err="1">
                <a:latin typeface="Calibri Light" panose="020F0302020204030204" pitchFamily="34" charset="0"/>
                <a:ea typeface="Times New Roman" panose="02020603050405020304" pitchFamily="18" charset="0"/>
                <a:cs typeface="Calibri Light" panose="020F0302020204030204" pitchFamily="34" charset="0"/>
              </a:rPr>
              <a:t>percentage</a:t>
            </a:r>
            <a:r>
              <a:rPr lang="es-CR" dirty="0">
                <a:latin typeface="Calibri Light" panose="020F0302020204030204" pitchFamily="34" charset="0"/>
                <a:ea typeface="Times New Roman" panose="02020603050405020304" pitchFamily="18" charset="0"/>
                <a:cs typeface="Calibri Light" panose="020F0302020204030204" pitchFamily="34" charset="0"/>
              </a:rPr>
              <a:t>)</a:t>
            </a:r>
            <a:endParaRPr lang="es-AR"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C4931E6A-1B28-059C-73B9-BEB76DC50704}"/>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N. </a:t>
            </a:r>
            <a:r>
              <a:rPr lang="es-AR" sz="1400" dirty="0" err="1"/>
              <a:t>Jimenez</a:t>
            </a:r>
            <a:endParaRPr lang="es-AR" sz="1400" dirty="0"/>
          </a:p>
        </p:txBody>
      </p:sp>
      <p:sp>
        <p:nvSpPr>
          <p:cNvPr id="6" name="Oval 5">
            <a:extLst>
              <a:ext uri="{FF2B5EF4-FFF2-40B4-BE49-F238E27FC236}">
                <a16:creationId xmlns:a16="http://schemas.microsoft.com/office/drawing/2014/main" id="{6DE22937-6FCA-A21D-5CDE-F276BB6E68BA}"/>
              </a:ext>
            </a:extLst>
          </p:cNvPr>
          <p:cNvSpPr/>
          <p:nvPr/>
        </p:nvSpPr>
        <p:spPr>
          <a:xfrm>
            <a:off x="9129369" y="1878928"/>
            <a:ext cx="716890" cy="447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t>%</a:t>
            </a:r>
          </a:p>
        </p:txBody>
      </p:sp>
      <p:sp>
        <p:nvSpPr>
          <p:cNvPr id="7" name="Oval 6">
            <a:extLst>
              <a:ext uri="{FF2B5EF4-FFF2-40B4-BE49-F238E27FC236}">
                <a16:creationId xmlns:a16="http://schemas.microsoft.com/office/drawing/2014/main" id="{5A33193F-6003-7E68-231D-0178970D1E46}"/>
              </a:ext>
            </a:extLst>
          </p:cNvPr>
          <p:cNvSpPr/>
          <p:nvPr/>
        </p:nvSpPr>
        <p:spPr>
          <a:xfrm>
            <a:off x="11471273" y="1878928"/>
            <a:ext cx="716890" cy="4473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t>%</a:t>
            </a:r>
          </a:p>
        </p:txBody>
      </p:sp>
      <p:pic>
        <p:nvPicPr>
          <p:cNvPr id="9" name="Imagen 2">
            <a:extLst>
              <a:ext uri="{FF2B5EF4-FFF2-40B4-BE49-F238E27FC236}">
                <a16:creationId xmlns:a16="http://schemas.microsoft.com/office/drawing/2014/main" id="{3B8A6B18-2C9C-869D-05B5-5DD1D33FA6B0}"/>
              </a:ext>
            </a:extLst>
          </p:cNvPr>
          <p:cNvPicPr>
            <a:picLocks noChangeAspect="1"/>
          </p:cNvPicPr>
          <p:nvPr/>
        </p:nvPicPr>
        <p:blipFill rotWithShape="1">
          <a:blip r:embed="rId5"/>
          <a:srcRect l="26787" t="22817" r="20687"/>
          <a:stretch/>
        </p:blipFill>
        <p:spPr>
          <a:xfrm>
            <a:off x="3844089" y="5103674"/>
            <a:ext cx="2251911" cy="1754326"/>
          </a:xfrm>
          <a:prstGeom prst="rect">
            <a:avLst/>
          </a:prstGeom>
        </p:spPr>
      </p:pic>
    </p:spTree>
    <p:extLst>
      <p:ext uri="{BB962C8B-B14F-4D97-AF65-F5344CB8AC3E}">
        <p14:creationId xmlns:p14="http://schemas.microsoft.com/office/powerpoint/2010/main" val="170850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748353" y="76594"/>
            <a:ext cx="1363752" cy="1363752"/>
          </a:xfrm>
          <a:prstGeom prst="rect">
            <a:avLst/>
          </a:prstGeom>
        </p:spPr>
      </p:pic>
      <p:pic>
        <p:nvPicPr>
          <p:cNvPr id="6" name="Imagen 5">
            <a:extLst>
              <a:ext uri="{FF2B5EF4-FFF2-40B4-BE49-F238E27FC236}">
                <a16:creationId xmlns:a16="http://schemas.microsoft.com/office/drawing/2014/main" id="{2A60D111-1F33-6136-32B6-0D5459D24744}"/>
              </a:ext>
            </a:extLst>
          </p:cNvPr>
          <p:cNvPicPr>
            <a:picLocks noChangeAspect="1"/>
          </p:cNvPicPr>
          <p:nvPr/>
        </p:nvPicPr>
        <p:blipFill rotWithShape="1">
          <a:blip r:embed="rId3"/>
          <a:srcRect t="8739"/>
          <a:stretch/>
        </p:blipFill>
        <p:spPr>
          <a:xfrm>
            <a:off x="3128509" y="3429000"/>
            <a:ext cx="6037533" cy="3149600"/>
          </a:xfrm>
          <a:prstGeom prst="rect">
            <a:avLst/>
          </a:prstGeom>
        </p:spPr>
      </p:pic>
      <p:sp>
        <p:nvSpPr>
          <p:cNvPr id="9" name="CuadroTexto 8">
            <a:extLst>
              <a:ext uri="{FF2B5EF4-FFF2-40B4-BE49-F238E27FC236}">
                <a16:creationId xmlns:a16="http://schemas.microsoft.com/office/drawing/2014/main" id="{45B5F7C3-81F4-7A60-8727-7F56028DBF50}"/>
              </a:ext>
            </a:extLst>
          </p:cNvPr>
          <p:cNvSpPr txBox="1"/>
          <p:nvPr/>
        </p:nvSpPr>
        <p:spPr>
          <a:xfrm>
            <a:off x="191121" y="1433414"/>
            <a:ext cx="11920983" cy="1815882"/>
          </a:xfrm>
          <a:prstGeom prst="rect">
            <a:avLst/>
          </a:prstGeom>
          <a:noFill/>
        </p:spPr>
        <p:txBody>
          <a:bodyPr wrap="square">
            <a:spAutoFit/>
          </a:bodyPr>
          <a:lstStyle/>
          <a:p>
            <a:pPr marL="285750" indent="-285750">
              <a:buFont typeface="Arial" panose="020B0604020202020204" pitchFamily="34" charset="0"/>
              <a:buChar char="•"/>
            </a:pPr>
            <a:r>
              <a:rPr lang="es-CR" sz="1600" dirty="0">
                <a:latin typeface="Calibri Light" panose="020F0302020204030204" pitchFamily="34" charset="0"/>
                <a:ea typeface="Times New Roman" panose="02020603050405020304" pitchFamily="18" charset="0"/>
                <a:cs typeface="Times New Roman" panose="02020603050405020304" pitchFamily="18" charset="0"/>
              </a:rPr>
              <a:t>EBAIS (Basic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Teams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of</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Comprehensive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Health</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Care in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Health</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are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unit</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of</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human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resources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of</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first</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line in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provision</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of</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health</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services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of</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CCSS, 1 general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practitioner</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and a nurse</a:t>
            </a:r>
          </a:p>
          <a:p>
            <a:pPr marL="285750" indent="-285750">
              <a:buFont typeface="Arial" panose="020B0604020202020204" pitchFamily="34" charset="0"/>
              <a:buChar char="•"/>
            </a:pPr>
            <a:endParaRPr lang="es-CR" sz="1600" dirty="0">
              <a:latin typeface="Calibri Light" panose="020F03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CR" sz="1600" dirty="0">
                <a:latin typeface="Calibri Light" panose="020F0302020204030204" pitchFamily="34" charset="0"/>
                <a:ea typeface="Times New Roman" panose="02020603050405020304" pitchFamily="18" charset="0"/>
                <a:cs typeface="Times New Roman" panose="02020603050405020304" pitchFamily="18" charset="0"/>
              </a:rPr>
              <a:t>Next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level</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is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clinic</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that</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belongs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to</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EBAIS,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clinic</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refers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to</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Peripheral</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Hospital and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then</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this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to</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Regional Hospital and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Regional Hospital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refers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to</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National</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General Hospital</a:t>
            </a:r>
          </a:p>
          <a:p>
            <a:pPr marL="285750" indent="-285750">
              <a:buFont typeface="Arial" panose="020B0604020202020204" pitchFamily="34" charset="0"/>
              <a:buChar char="•"/>
            </a:pPr>
            <a:endParaRPr lang="es-CR" sz="1600" dirty="0">
              <a:latin typeface="Calibri Light" panose="020F03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There</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are 3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main</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national</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National</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Hospitals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class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high</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complexity</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and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they</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are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divided</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according</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to</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r>
              <a:rPr lang="es-CR" sz="1600" dirty="0" err="1">
                <a:latin typeface="Calibri Light" panose="020F0302020204030204" pitchFamily="34" charset="0"/>
                <a:ea typeface="Times New Roman" panose="02020603050405020304" pitchFamily="18" charset="0"/>
                <a:cs typeface="Times New Roman" panose="02020603050405020304" pitchFamily="18" charset="0"/>
              </a:rPr>
              <a:t>zones</a:t>
            </a:r>
            <a:r>
              <a:rPr lang="es-CR" sz="1600" dirty="0">
                <a:latin typeface="Calibri Light" panose="020F0302020204030204" pitchFamily="34" charset="0"/>
                <a:ea typeface="Times New Roman" panose="02020603050405020304" pitchFamily="18" charset="0"/>
                <a:cs typeface="Times New Roman" panose="02020603050405020304" pitchFamily="18" charset="0"/>
              </a:rPr>
              <a:t>.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245EF368-AC28-A13B-6889-0F2BFD7FB079}"/>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N. </a:t>
            </a:r>
            <a:r>
              <a:rPr lang="es-AR" sz="1400" dirty="0" err="1"/>
              <a:t>Jimenez</a:t>
            </a:r>
            <a:endParaRPr lang="es-AR" sz="1400" dirty="0"/>
          </a:p>
        </p:txBody>
      </p:sp>
      <p:sp>
        <p:nvSpPr>
          <p:cNvPr id="12" name="Título 3">
            <a:extLst>
              <a:ext uri="{FF2B5EF4-FFF2-40B4-BE49-F238E27FC236}">
                <a16:creationId xmlns:a16="http://schemas.microsoft.com/office/drawing/2014/main" id="{41C9DB32-FF50-E237-CD2E-65DA08A03D1E}"/>
              </a:ext>
            </a:extLst>
          </p:cNvPr>
          <p:cNvSpPr>
            <a:spLocks noGrp="1"/>
          </p:cNvSpPr>
          <p:nvPr>
            <p:ph type="title"/>
          </p:nvPr>
        </p:nvSpPr>
        <p:spPr>
          <a:xfrm>
            <a:off x="312307" y="7934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Costa Rica: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11</a:t>
            </a:r>
          </a:p>
        </p:txBody>
      </p:sp>
    </p:spTree>
    <p:extLst>
      <p:ext uri="{BB962C8B-B14F-4D97-AF65-F5344CB8AC3E}">
        <p14:creationId xmlns:p14="http://schemas.microsoft.com/office/powerpoint/2010/main" val="245222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Panamá: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702111" y="149975"/>
            <a:ext cx="1363752" cy="1363752"/>
          </a:xfrm>
          <a:prstGeom prst="rect">
            <a:avLst/>
          </a:prstGeom>
        </p:spPr>
      </p:pic>
      <p:pic>
        <p:nvPicPr>
          <p:cNvPr id="10242" name="Picture 2" descr="Panama Maps &amp; Facts - World Atlas">
            <a:extLst>
              <a:ext uri="{FF2B5EF4-FFF2-40B4-BE49-F238E27FC236}">
                <a16:creationId xmlns:a16="http://schemas.microsoft.com/office/drawing/2014/main" id="{B6D7E790-BEF7-491D-68AD-017A47A54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22" y="1326035"/>
            <a:ext cx="4191221" cy="211471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082C8F1-2A73-39E5-D578-F434A6ABC2E5}"/>
              </a:ext>
            </a:extLst>
          </p:cNvPr>
          <p:cNvPicPr>
            <a:picLocks noChangeAspect="1"/>
          </p:cNvPicPr>
          <p:nvPr/>
        </p:nvPicPr>
        <p:blipFill>
          <a:blip r:embed="rId4"/>
          <a:stretch>
            <a:fillRect/>
          </a:stretch>
        </p:blipFill>
        <p:spPr>
          <a:xfrm>
            <a:off x="4604612" y="1399976"/>
            <a:ext cx="7335549" cy="5308049"/>
          </a:xfrm>
          <a:prstGeom prst="rect">
            <a:avLst/>
          </a:prstGeom>
        </p:spPr>
      </p:pic>
      <p:sp>
        <p:nvSpPr>
          <p:cNvPr id="5" name="CuadroTexto 4">
            <a:extLst>
              <a:ext uri="{FF2B5EF4-FFF2-40B4-BE49-F238E27FC236}">
                <a16:creationId xmlns:a16="http://schemas.microsoft.com/office/drawing/2014/main" id="{F08D5280-178D-37F3-7748-680D68AD536E}"/>
              </a:ext>
            </a:extLst>
          </p:cNvPr>
          <p:cNvSpPr txBox="1"/>
          <p:nvPr/>
        </p:nvSpPr>
        <p:spPr>
          <a:xfrm>
            <a:off x="126136" y="3586209"/>
            <a:ext cx="4599867" cy="3046988"/>
          </a:xfrm>
          <a:prstGeom prst="rect">
            <a:avLst/>
          </a:prstGeom>
          <a:solidFill>
            <a:schemeClr val="bg1"/>
          </a:solidFill>
        </p:spPr>
        <p:txBody>
          <a:bodyPr wrap="square">
            <a:spAutoFit/>
          </a:bodyPr>
          <a:lstStyle/>
          <a:p>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care </a:t>
            </a:r>
            <a:r>
              <a:rPr lang="es-AR" sz="1600" dirty="0" err="1">
                <a:latin typeface="Calibri Light" panose="020F0302020204030204" pitchFamily="34" charset="0"/>
                <a:cs typeface="Calibri Light" panose="020F0302020204030204" pitchFamily="34" charset="0"/>
              </a:rPr>
              <a:t>is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divided</a:t>
            </a:r>
            <a:r>
              <a:rPr lang="es-AR" sz="1600" dirty="0">
                <a:latin typeface="Calibri Light" panose="020F0302020204030204" pitchFamily="34" charset="0"/>
                <a:cs typeface="Calibri Light" panose="020F0302020204030204" pitchFamily="34" charset="0"/>
              </a:rPr>
              <a:t> in 2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segmented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two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large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Organizations</a:t>
            </a:r>
            <a:r>
              <a:rPr lang="es-AR" sz="1600" dirty="0">
                <a:latin typeface="Calibri Light" panose="020F0302020204030204" pitchFamily="34" charset="0"/>
                <a:cs typeface="Calibri Light" panose="020F0302020204030204" pitchFamily="34" charset="0"/>
              </a:rPr>
              <a:t>:
1.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Ministry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(MINSA)
2.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Social Security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(CSS): </a:t>
            </a:r>
            <a:r>
              <a:rPr lang="es-AR" sz="1600" dirty="0" err="1">
                <a:latin typeface="Calibri Light" panose="020F0302020204030204" pitchFamily="34" charset="0"/>
                <a:cs typeface="Calibri Light" panose="020F0302020204030204" pitchFamily="34" charset="0"/>
              </a:rPr>
              <a:t>entity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Law</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but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autonomous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from</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State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population</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under</a:t>
            </a:r>
            <a:r>
              <a:rPr lang="es-AR" sz="1600" dirty="0">
                <a:latin typeface="Calibri Light" panose="020F0302020204030204" pitchFamily="34" charset="0"/>
                <a:cs typeface="Calibri Light" panose="020F0302020204030204" pitchFamily="34" charset="0"/>
              </a:rPr>
              <a:t> social </a:t>
            </a:r>
            <a:r>
              <a:rPr lang="es-AR" sz="1600" dirty="0" err="1">
                <a:latin typeface="Calibri Light" panose="020F0302020204030204" pitchFamily="34" charset="0"/>
                <a:cs typeface="Calibri Light" panose="020F0302020204030204" pitchFamily="34" charset="0"/>
              </a:rPr>
              <a:t>security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in 2020 </a:t>
            </a:r>
            <a:r>
              <a:rPr lang="es-AR" sz="1600" dirty="0" err="1">
                <a:latin typeface="Calibri Light" panose="020F0302020204030204" pitchFamily="34" charset="0"/>
                <a:cs typeface="Calibri Light" panose="020F0302020204030204" pitchFamily="34" charset="0"/>
              </a:rPr>
              <a:t>was</a:t>
            </a:r>
            <a:r>
              <a:rPr lang="es-AR" sz="1600" dirty="0">
                <a:latin typeface="Calibri Light" panose="020F0302020204030204" pitchFamily="34" charset="0"/>
                <a:cs typeface="Calibri Light" panose="020F0302020204030204" pitchFamily="34" charset="0"/>
              </a:rPr>
              <a:t> 2,682,264 (62%) </a:t>
            </a:r>
          </a:p>
          <a:p>
            <a:endParaRPr lang="es-AR" sz="1600" dirty="0">
              <a:latin typeface="Calibri Light" panose="020F0302020204030204" pitchFamily="34" charset="0"/>
              <a:cs typeface="Calibri Light" panose="020F0302020204030204" pitchFamily="34" charset="0"/>
            </a:endParaRPr>
          </a:p>
          <a:p>
            <a:r>
              <a:rPr lang="es-AR" sz="1600" dirty="0" err="1">
                <a:latin typeface="Calibri Light" panose="020F0302020204030204" pitchFamily="34" charset="0"/>
                <a:cs typeface="Calibri Light" panose="020F0302020204030204" pitchFamily="34" charset="0"/>
              </a:rPr>
              <a:t>Mixed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national</a:t>
            </a:r>
            <a:r>
              <a:rPr lang="es-AR" sz="1600" dirty="0">
                <a:latin typeface="Calibri Light" panose="020F0302020204030204" pitchFamily="34" charset="0"/>
                <a:cs typeface="Calibri Light" panose="020F0302020204030204" pitchFamily="34" charset="0"/>
              </a:rPr>
              <a:t> care and in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Ministery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(MINSA) 
</a:t>
            </a:r>
            <a:endParaRPr lang="es-AR" sz="1600" dirty="0">
              <a:effectLst/>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E5FF2D39-4125-3BF1-08DE-9A633A5A1A31}"/>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 Pacheco </a:t>
            </a:r>
          </a:p>
        </p:txBody>
      </p:sp>
      <p:sp>
        <p:nvSpPr>
          <p:cNvPr id="6" name="Flecha arriba 5">
            <a:extLst>
              <a:ext uri="{FF2B5EF4-FFF2-40B4-BE49-F238E27FC236}">
                <a16:creationId xmlns:a16="http://schemas.microsoft.com/office/drawing/2014/main" id="{7A1908C0-F0AF-A28D-A50E-A7D5E03BF672}"/>
              </a:ext>
            </a:extLst>
          </p:cNvPr>
          <p:cNvSpPr/>
          <p:nvPr/>
        </p:nvSpPr>
        <p:spPr>
          <a:xfrm>
            <a:off x="2930438" y="6070925"/>
            <a:ext cx="183491" cy="2411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Oval 6">
            <a:extLst>
              <a:ext uri="{FF2B5EF4-FFF2-40B4-BE49-F238E27FC236}">
                <a16:creationId xmlns:a16="http://schemas.microsoft.com/office/drawing/2014/main" id="{E752A740-32F2-A2CB-9B01-62783353A82E}"/>
              </a:ext>
            </a:extLst>
          </p:cNvPr>
          <p:cNvSpPr/>
          <p:nvPr/>
        </p:nvSpPr>
        <p:spPr>
          <a:xfrm>
            <a:off x="8877427" y="1660251"/>
            <a:ext cx="716890" cy="447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t>%</a:t>
            </a:r>
          </a:p>
        </p:txBody>
      </p:sp>
      <p:sp>
        <p:nvSpPr>
          <p:cNvPr id="9" name="Oval 8">
            <a:extLst>
              <a:ext uri="{FF2B5EF4-FFF2-40B4-BE49-F238E27FC236}">
                <a16:creationId xmlns:a16="http://schemas.microsoft.com/office/drawing/2014/main" id="{A82473E5-61D5-2888-515D-98E9DE7ED796}"/>
              </a:ext>
            </a:extLst>
          </p:cNvPr>
          <p:cNvSpPr/>
          <p:nvPr/>
        </p:nvSpPr>
        <p:spPr>
          <a:xfrm>
            <a:off x="11475110" y="1641113"/>
            <a:ext cx="716890" cy="4473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t>%</a:t>
            </a:r>
          </a:p>
        </p:txBody>
      </p:sp>
    </p:spTree>
    <p:extLst>
      <p:ext uri="{BB962C8B-B14F-4D97-AF65-F5344CB8AC3E}">
        <p14:creationId xmlns:p14="http://schemas.microsoft.com/office/powerpoint/2010/main" val="219097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492647" y="0"/>
            <a:ext cx="1212137" cy="1212137"/>
          </a:xfrm>
          <a:prstGeom prst="rect">
            <a:avLst/>
          </a:prstGeom>
        </p:spPr>
      </p:pic>
      <p:sp>
        <p:nvSpPr>
          <p:cNvPr id="6" name="CuadroTexto 5">
            <a:extLst>
              <a:ext uri="{FF2B5EF4-FFF2-40B4-BE49-F238E27FC236}">
                <a16:creationId xmlns:a16="http://schemas.microsoft.com/office/drawing/2014/main" id="{A7A0F4EC-DE82-D5E2-C65E-F52ACC33EB5D}"/>
              </a:ext>
            </a:extLst>
          </p:cNvPr>
          <p:cNvSpPr txBox="1"/>
          <p:nvPr/>
        </p:nvSpPr>
        <p:spPr>
          <a:xfrm>
            <a:off x="4384548" y="1371487"/>
            <a:ext cx="7426452" cy="1323439"/>
          </a:xfrm>
          <a:prstGeom prst="rect">
            <a:avLst/>
          </a:prstGeom>
          <a:noFill/>
          <a:ln>
            <a:solidFill>
              <a:srgbClr val="FF0000"/>
            </a:solidFill>
          </a:ln>
        </p:spPr>
        <p:txBody>
          <a:bodyPr wrap="square">
            <a:spAutoFit/>
          </a:bodyPr>
          <a:lstStyle/>
          <a:p>
            <a:r>
              <a:rPr lang="es-AR" sz="1600" b="1" dirty="0" err="1">
                <a:latin typeface="Calibri Light" panose="020F0302020204030204" pitchFamily="34" charset="0"/>
                <a:cs typeface="Calibri Light" panose="020F0302020204030204" pitchFamily="34" charset="0"/>
              </a:rPr>
              <a:t>Health</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regions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Both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systems</a:t>
            </a:r>
            <a:r>
              <a:rPr lang="es-AR" sz="1600" dirty="0">
                <a:latin typeface="Calibri Light" panose="020F0302020204030204" pitchFamily="34" charset="0"/>
                <a:cs typeface="Calibri Light" panose="020F0302020204030204" pitchFamily="34" charset="0"/>
              </a:rPr>
              <a:t> are </a:t>
            </a:r>
            <a:r>
              <a:rPr lang="es-AR" sz="1600" dirty="0" err="1">
                <a:latin typeface="Calibri Light" panose="020F0302020204030204" pitchFamily="34" charset="0"/>
                <a:cs typeface="Calibri Light" panose="020F0302020204030204" pitchFamily="34" charset="0"/>
              </a:rPr>
              <a:t>divided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into</a:t>
            </a:r>
            <a:r>
              <a:rPr lang="es-AR" sz="1600" dirty="0">
                <a:latin typeface="Calibri Light" panose="020F0302020204030204" pitchFamily="34" charset="0"/>
                <a:cs typeface="Calibri Light" panose="020F0302020204030204" pitchFamily="34" charset="0"/>
              </a:rPr>
              <a:t> 14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regions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organized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levels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complexity</a:t>
            </a:r>
            <a:r>
              <a:rPr lang="es-AR" sz="1600" dirty="0">
                <a:latin typeface="Calibri Light" panose="020F0302020204030204" pitchFamily="34" charset="0"/>
                <a:cs typeface="Calibri Light" panose="020F0302020204030204" pitchFamily="34" charset="0"/>
              </a:rPr>
              <a:t>. </a:t>
            </a:r>
          </a:p>
          <a:p>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parallel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presence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both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not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coordinated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equitable</a:t>
            </a:r>
            <a:r>
              <a:rPr lang="es-AR" sz="1600" dirty="0">
                <a:latin typeface="Calibri Light" panose="020F0302020204030204" pitchFamily="34" charset="0"/>
                <a:cs typeface="Calibri Light" panose="020F0302020204030204" pitchFamily="34" charset="0"/>
              </a:rPr>
              <a:t> </a:t>
            </a:r>
          </a:p>
          <a:p>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duplication</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services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providers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detrimental</a:t>
            </a:r>
            <a:endParaRPr lang="es-AR" sz="1600" dirty="0">
              <a:effectLst/>
              <a:latin typeface="Calibri Light" panose="020F0302020204030204" pitchFamily="34" charset="0"/>
              <a:cs typeface="Calibri Light" panose="020F0302020204030204" pitchFamily="34" charset="0"/>
            </a:endParaRPr>
          </a:p>
        </p:txBody>
      </p:sp>
      <p:pic>
        <p:nvPicPr>
          <p:cNvPr id="7" name="Imagen 6">
            <a:extLst>
              <a:ext uri="{FF2B5EF4-FFF2-40B4-BE49-F238E27FC236}">
                <a16:creationId xmlns:a16="http://schemas.microsoft.com/office/drawing/2014/main" id="{7E0100F0-BF78-A47D-2D6D-4FE5B30C6334}"/>
              </a:ext>
            </a:extLst>
          </p:cNvPr>
          <p:cNvPicPr>
            <a:picLocks noChangeAspect="1"/>
          </p:cNvPicPr>
          <p:nvPr/>
        </p:nvPicPr>
        <p:blipFill>
          <a:blip r:embed="rId3"/>
          <a:stretch>
            <a:fillRect/>
          </a:stretch>
        </p:blipFill>
        <p:spPr>
          <a:xfrm>
            <a:off x="217051" y="2890269"/>
            <a:ext cx="4767870" cy="3580614"/>
          </a:xfrm>
          <a:prstGeom prst="rect">
            <a:avLst/>
          </a:prstGeom>
        </p:spPr>
      </p:pic>
      <p:sp>
        <p:nvSpPr>
          <p:cNvPr id="10" name="CuadroTexto 9">
            <a:extLst>
              <a:ext uri="{FF2B5EF4-FFF2-40B4-BE49-F238E27FC236}">
                <a16:creationId xmlns:a16="http://schemas.microsoft.com/office/drawing/2014/main" id="{B9595F33-8811-1315-6FFA-1749AB3FE963}"/>
              </a:ext>
            </a:extLst>
          </p:cNvPr>
          <p:cNvSpPr txBox="1"/>
          <p:nvPr/>
        </p:nvSpPr>
        <p:spPr>
          <a:xfrm>
            <a:off x="126136" y="1371487"/>
            <a:ext cx="3957378" cy="584775"/>
          </a:xfrm>
          <a:prstGeom prst="rect">
            <a:avLst/>
          </a:prstGeom>
          <a:noFill/>
          <a:ln>
            <a:solidFill>
              <a:schemeClr val="tx1"/>
            </a:solidFill>
          </a:ln>
        </p:spPr>
        <p:txBody>
          <a:bodyPr wrap="square">
            <a:spAutoFit/>
          </a:bodyPr>
          <a:lstStyle/>
          <a:p>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Services</a:t>
            </a:r>
            <a:r>
              <a:rPr lang="es-AR" sz="1600" dirty="0">
                <a:latin typeface="Calibri Light" panose="020F0302020204030204" pitchFamily="34" charset="0"/>
                <a:cs typeface="Calibri Light" panose="020F0302020204030204" pitchFamily="34" charset="0"/>
              </a:rPr>
              <a:t> Network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902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facilities</a:t>
            </a:r>
            <a:r>
              <a:rPr lang="es-AR" sz="1600" dirty="0">
                <a:latin typeface="Calibri Light" panose="020F0302020204030204" pitchFamily="34" charset="0"/>
                <a:cs typeface="Calibri Light" panose="020F0302020204030204" pitchFamily="34" charset="0"/>
              </a:rPr>
              <a:t> (90% MINSA and 10% CSS)</a:t>
            </a:r>
            <a:endParaRPr lang="es-AR" sz="1600" dirty="0">
              <a:effectLst/>
              <a:latin typeface="Calibri Light" panose="020F0302020204030204" pitchFamily="34" charset="0"/>
              <a:cs typeface="Calibri Light" panose="020F0302020204030204" pitchFamily="34" charset="0"/>
            </a:endParaRPr>
          </a:p>
        </p:txBody>
      </p:sp>
      <p:sp>
        <p:nvSpPr>
          <p:cNvPr id="5" name="Título 3">
            <a:extLst>
              <a:ext uri="{FF2B5EF4-FFF2-40B4-BE49-F238E27FC236}">
                <a16:creationId xmlns:a16="http://schemas.microsoft.com/office/drawing/2014/main" id="{CAB95068-F1C7-CC87-1A78-A71334BDD02C}"/>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Panamá: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11</a:t>
            </a:r>
          </a:p>
        </p:txBody>
      </p:sp>
      <p:sp>
        <p:nvSpPr>
          <p:cNvPr id="9" name="CuadroTexto 8">
            <a:extLst>
              <a:ext uri="{FF2B5EF4-FFF2-40B4-BE49-F238E27FC236}">
                <a16:creationId xmlns:a16="http://schemas.microsoft.com/office/drawing/2014/main" id="{513F11E3-8FB6-EB3A-D2BF-EDF1B133F874}"/>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 Pacheco </a:t>
            </a:r>
          </a:p>
        </p:txBody>
      </p:sp>
      <p:pic>
        <p:nvPicPr>
          <p:cNvPr id="12" name="Imagen 11">
            <a:extLst>
              <a:ext uri="{FF2B5EF4-FFF2-40B4-BE49-F238E27FC236}">
                <a16:creationId xmlns:a16="http://schemas.microsoft.com/office/drawing/2014/main" id="{956C9EBB-376A-E4BF-0A2E-B72C948D548D}"/>
              </a:ext>
            </a:extLst>
          </p:cNvPr>
          <p:cNvPicPr>
            <a:picLocks noChangeAspect="1"/>
          </p:cNvPicPr>
          <p:nvPr/>
        </p:nvPicPr>
        <p:blipFill rotWithShape="1">
          <a:blip r:embed="rId4"/>
          <a:srcRect l="4703" r="14182" b="3090"/>
          <a:stretch/>
        </p:blipFill>
        <p:spPr>
          <a:xfrm>
            <a:off x="5259098" y="2793823"/>
            <a:ext cx="5932216" cy="3984837"/>
          </a:xfrm>
          <a:prstGeom prst="rect">
            <a:avLst/>
          </a:prstGeom>
        </p:spPr>
      </p:pic>
    </p:spTree>
    <p:extLst>
      <p:ext uri="{BB962C8B-B14F-4D97-AF65-F5344CB8AC3E}">
        <p14:creationId xmlns:p14="http://schemas.microsoft.com/office/powerpoint/2010/main" val="221794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lombia Map | Detailed Maps of Republic of Colombia">
            <a:extLst>
              <a:ext uri="{FF2B5EF4-FFF2-40B4-BE49-F238E27FC236}">
                <a16:creationId xmlns:a16="http://schemas.microsoft.com/office/drawing/2014/main" id="{7461B5E9-A2F7-79DA-5E3D-586D04DD6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36" y="1449170"/>
            <a:ext cx="2413119" cy="301639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AC8B6C1-EF6E-7BE3-AF52-87964A2104C4}"/>
              </a:ext>
            </a:extLst>
          </p:cNvPr>
          <p:cNvSpPr txBox="1"/>
          <p:nvPr/>
        </p:nvSpPr>
        <p:spPr>
          <a:xfrm>
            <a:off x="2587871" y="1272590"/>
            <a:ext cx="8477814" cy="5482976"/>
          </a:xfrm>
          <a:prstGeom prst="rect">
            <a:avLst/>
          </a:prstGeom>
          <a:noFill/>
        </p:spPr>
        <p:txBody>
          <a:bodyPr wrap="square">
            <a:spAutoFit/>
          </a:bodyPr>
          <a:lstStyle/>
          <a:p>
            <a:pPr>
              <a:lnSpc>
                <a:spcPct val="107000"/>
              </a:lnSpc>
              <a:spcAft>
                <a:spcPts val="800"/>
              </a:spcAft>
            </a:pP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System</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structure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current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system</a:t>
            </a:r>
            <a:r>
              <a:rPr lang="es-AR" sz="1600" dirty="0">
                <a:effectLst/>
                <a:latin typeface="Calibri" panose="020F0502020204030204" pitchFamily="34" charset="0"/>
                <a:ea typeface="Calibri" panose="020F0502020204030204" pitchFamily="34" charset="0"/>
                <a:cs typeface="Times New Roman" panose="02020603050405020304" pitchFamily="18" charset="0"/>
              </a:rPr>
              <a:t> has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been</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operation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since</a:t>
            </a:r>
            <a:r>
              <a:rPr lang="es-AR" sz="1600" dirty="0">
                <a:effectLst/>
                <a:latin typeface="Calibri" panose="020F0502020204030204" pitchFamily="34" charset="0"/>
                <a:ea typeface="Calibri" panose="020F0502020204030204" pitchFamily="34" charset="0"/>
                <a:cs typeface="Times New Roman" panose="02020603050405020304" pitchFamily="18" charset="0"/>
              </a:rPr>
              <a:t> 1991.  </a:t>
            </a: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defined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as a fundamental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right</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Financing</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coverage</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a:latin typeface="Calibri" panose="020F0502020204030204" pitchFamily="34" charset="0"/>
                <a:ea typeface="Calibri" panose="020F0502020204030204" pitchFamily="34" charset="0"/>
                <a:cs typeface="Times New Roman" panose="02020603050405020304" pitchFamily="18" charset="0"/>
              </a:rPr>
              <a:t>- </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Ministry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Social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Protection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has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Administrator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Resources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General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System</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Social Security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(ADRES) </a:t>
            </a:r>
          </a:p>
          <a:p>
            <a:pPr>
              <a:lnSpc>
                <a:spcPct val="107000"/>
              </a:lnSpc>
              <a:spcAft>
                <a:spcPts val="800"/>
              </a:spcAft>
            </a:pPr>
            <a:r>
              <a:rPr lang="es-AR" sz="1600" dirty="0">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General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System</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Social Security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(SGSSS) </a:t>
            </a:r>
            <a:r>
              <a:rPr lang="es-AR" sz="1600" dirty="0">
                <a:latin typeface="Calibri" panose="020F0502020204030204" pitchFamily="34" charset="0"/>
                <a:ea typeface="Calibri" panose="020F0502020204030204" pitchFamily="34" charset="0"/>
                <a:cs typeface="Times New Roman" panose="02020603050405020304" pitchFamily="18" charset="0"/>
              </a:rPr>
              <a:t>(</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Law</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1993</a:t>
            </a:r>
            <a:r>
              <a:rPr lang="es-AR" sz="1600" dirty="0">
                <a:latin typeface="Calibri" panose="020F0502020204030204" pitchFamily="34" charset="0"/>
                <a:ea typeface="Calibri" panose="020F0502020204030204" pitchFamily="34" charset="0"/>
                <a:cs typeface="Times New Roman" panose="02020603050405020304" pitchFamily="18" charset="0"/>
              </a:rPr>
              <a: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formed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Ministry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Social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Protection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insurers</a:t>
            </a:r>
            <a:r>
              <a:rPr lang="es-AR" sz="1600" dirty="0">
                <a:effectLst/>
                <a:latin typeface="Calibri" panose="020F0502020204030204" pitchFamily="34" charset="0"/>
                <a:ea typeface="Calibri" panose="020F0502020204030204" pitchFamily="34" charset="0"/>
                <a:cs typeface="Times New Roman" panose="02020603050405020304" pitchFamily="18" charset="0"/>
              </a:rPr>
              <a:t> (Promotor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Entities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EPS)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public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private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responsible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enrolling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collecting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contributions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well</a:t>
            </a:r>
            <a:r>
              <a:rPr lang="es-AR" sz="1600" dirty="0">
                <a:effectLst/>
                <a:latin typeface="Calibri" panose="020F0502020204030204" pitchFamily="34" charset="0"/>
                <a:ea typeface="Calibri" panose="020F0502020204030204" pitchFamily="34" charset="0"/>
                <a:cs typeface="Times New Roman" panose="02020603050405020304" pitchFamily="18" charset="0"/>
              </a:rPr>
              <a:t> 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guaranteeing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provision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Benefits</a:t>
            </a:r>
            <a:r>
              <a:rPr lang="es-AR" sz="1600" dirty="0">
                <a:effectLst/>
                <a:latin typeface="Calibri" panose="020F0502020204030204" pitchFamily="34" charset="0"/>
                <a:ea typeface="Calibri" panose="020F0502020204030204" pitchFamily="34" charset="0"/>
                <a:cs typeface="Times New Roman" panose="02020603050405020304" pitchFamily="18" charset="0"/>
              </a:rPr>
              <a:t> Plan,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Providing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Institutions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(IPS)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which</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hospitals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clinics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laboratories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clinics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also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regimen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Military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Forces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Colombian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Petroleum</a:t>
            </a:r>
            <a:r>
              <a:rPr lang="es-AR" sz="1600" dirty="0">
                <a:effectLst/>
                <a:latin typeface="Calibri" panose="020F0502020204030204" pitchFamily="34" charset="0"/>
                <a:ea typeface="Calibri" panose="020F0502020204030204" pitchFamily="34" charset="0"/>
                <a:cs typeface="Times New Roman" panose="02020603050405020304" pitchFamily="18" charset="0"/>
              </a:rPr>
              <a:t> Company (ECOPETROL)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some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public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universities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48%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people</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affiliated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contributory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regimen</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almost</a:t>
            </a:r>
            <a:r>
              <a:rPr lang="es-AR" sz="1600" dirty="0">
                <a:effectLst/>
                <a:latin typeface="Calibri" panose="020F0502020204030204" pitchFamily="34" charset="0"/>
                <a:ea typeface="Calibri" panose="020F0502020204030204" pitchFamily="34" charset="0"/>
                <a:cs typeface="Times New Roman" panose="02020603050405020304" pitchFamily="18" charset="0"/>
              </a:rPr>
              <a:t> 47%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subsidized</a:t>
            </a:r>
            <a:r>
              <a:rPr lang="es-AR" sz="1600" dirty="0">
                <a:effectLst/>
                <a:latin typeface="Calibri" panose="020F0502020204030204" pitchFamily="34" charset="0"/>
                <a:ea typeface="Calibri" panose="020F0502020204030204" pitchFamily="34" charset="0"/>
                <a:cs typeface="Times New Roman" panose="02020603050405020304" pitchFamily="18" charset="0"/>
              </a:rPr>
              <a:t> régimen</a:t>
            </a:r>
            <a:r>
              <a:rPr lang="es-AR" sz="1600" dirty="0">
                <a:latin typeface="Calibri" panose="020F0502020204030204" pitchFamily="34" charset="0"/>
                <a:ea typeface="Calibri" panose="020F0502020204030204" pitchFamily="34" charset="0"/>
                <a:cs typeface="Times New Roman" panose="02020603050405020304" pitchFamily="18" charset="0"/>
              </a:rPr>
              <a:t>, 4% </a:t>
            </a:r>
            <a:r>
              <a:rPr lang="es-AR" sz="1600" dirty="0" err="1">
                <a:latin typeface="Calibri" panose="020F0502020204030204" pitchFamily="34" charset="0"/>
                <a:ea typeface="Calibri" panose="020F0502020204030204" pitchFamily="34" charset="0"/>
                <a:cs typeface="Times New Roman" panose="02020603050405020304" pitchFamily="18" charset="0"/>
              </a:rPr>
              <a:t>the</a:t>
            </a:r>
            <a:r>
              <a:rPr lang="es-AR" sz="1600" dirty="0">
                <a:latin typeface="Calibri" panose="020F0502020204030204" pitchFamily="34" charset="0"/>
                <a:ea typeface="Calibri" panose="020F0502020204030204" pitchFamily="34" charset="0"/>
                <a:cs typeface="Times New Roman" panose="02020603050405020304" pitchFamily="18" charset="0"/>
              </a:rPr>
              <a:t> </a:t>
            </a:r>
            <a:r>
              <a:rPr lang="es-AR" sz="1600" dirty="0" err="1">
                <a:latin typeface="Calibri" panose="020F0502020204030204" pitchFamily="34" charset="0"/>
                <a:ea typeface="Calibri" panose="020F0502020204030204" pitchFamily="34" charset="0"/>
                <a:cs typeface="Times New Roman" panose="02020603050405020304" pitchFamily="18" charset="0"/>
              </a:rPr>
              <a:t>exceptions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coverage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achieved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99.03%. </a:t>
            </a:r>
          </a:p>
          <a:p>
            <a:pPr>
              <a:lnSpc>
                <a:spcPct val="107000"/>
              </a:lnSpc>
              <a:spcAft>
                <a:spcPts val="8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9%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population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had</a:t>
            </a:r>
            <a:r>
              <a:rPr lang="es-AR" sz="1600" dirty="0">
                <a:effectLst/>
                <a:latin typeface="Calibri" panose="020F0502020204030204" pitchFamily="34" charset="0"/>
                <a:ea typeface="Calibri" panose="020F0502020204030204" pitchFamily="34" charset="0"/>
                <a:cs typeface="Times New Roman" panose="02020603050405020304" pitchFamily="18" charset="0"/>
              </a:rPr>
              <a:t>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voluntary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plan</a:t>
            </a:r>
            <a:r>
              <a:rPr lang="es-AR" sz="1600" dirty="0">
                <a:latin typeface="Calibri" panose="020F0502020204030204" pitchFamily="34" charset="0"/>
                <a:ea typeface="Calibri" panose="020F0502020204030204" pitchFamily="34" charset="0"/>
                <a:cs typeface="Times New Roman" panose="02020603050405020304" pitchFamily="18" charset="0"/>
              </a:rPr>
              <a:t>. 3</a:t>
            </a:r>
            <a:r>
              <a:rPr lang="es-AR" sz="1600" dirty="0">
                <a:effectLst/>
                <a:latin typeface="Calibri" panose="020F0502020204030204" pitchFamily="34" charset="0"/>
                <a:ea typeface="Calibri" panose="020F0502020204030204" pitchFamily="34" charset="0"/>
                <a:cs typeface="Times New Roman" panose="02020603050405020304" pitchFamily="18" charset="0"/>
              </a:rPr>
              <a:t>%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private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insurance</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ítulo 3">
            <a:extLst>
              <a:ext uri="{FF2B5EF4-FFF2-40B4-BE49-F238E27FC236}">
                <a16:creationId xmlns:a16="http://schemas.microsoft.com/office/drawing/2014/main" id="{8C779E08-8C7F-4330-4EBD-3131F379EAB9}"/>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Colombia: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7" name="Imagen 6" descr="Imagen que contiene firmar, tabla, cuarto&#10;&#10;Descripción generada automáticamente">
            <a:extLst>
              <a:ext uri="{FF2B5EF4-FFF2-40B4-BE49-F238E27FC236}">
                <a16:creationId xmlns:a16="http://schemas.microsoft.com/office/drawing/2014/main" id="{9E6592C8-5BF5-B1D1-FAB6-ABC99A5B8054}"/>
              </a:ext>
            </a:extLst>
          </p:cNvPr>
          <p:cNvPicPr>
            <a:picLocks noChangeAspect="1"/>
          </p:cNvPicPr>
          <p:nvPr/>
        </p:nvPicPr>
        <p:blipFill>
          <a:blip r:embed="rId3"/>
          <a:stretch>
            <a:fillRect/>
          </a:stretch>
        </p:blipFill>
        <p:spPr>
          <a:xfrm>
            <a:off x="10603974" y="151179"/>
            <a:ext cx="1363752" cy="1363752"/>
          </a:xfrm>
          <a:prstGeom prst="rect">
            <a:avLst/>
          </a:prstGeom>
        </p:spPr>
      </p:pic>
      <p:sp>
        <p:nvSpPr>
          <p:cNvPr id="11" name="CuadroTexto 10">
            <a:extLst>
              <a:ext uri="{FF2B5EF4-FFF2-40B4-BE49-F238E27FC236}">
                <a16:creationId xmlns:a16="http://schemas.microsoft.com/office/drawing/2014/main" id="{1E3CF8E5-F101-D54F-1A1B-9097B7FDFFA6}"/>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 Zapata</a:t>
            </a:r>
          </a:p>
        </p:txBody>
      </p:sp>
      <p:sp>
        <p:nvSpPr>
          <p:cNvPr id="2" name="Oval 1">
            <a:extLst>
              <a:ext uri="{FF2B5EF4-FFF2-40B4-BE49-F238E27FC236}">
                <a16:creationId xmlns:a16="http://schemas.microsoft.com/office/drawing/2014/main" id="{3E5BB341-777F-7B42-35CE-F63BECC0F661}"/>
              </a:ext>
            </a:extLst>
          </p:cNvPr>
          <p:cNvSpPr/>
          <p:nvPr/>
        </p:nvSpPr>
        <p:spPr>
          <a:xfrm>
            <a:off x="6482066" y="2077645"/>
            <a:ext cx="1086678" cy="9276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solidFill>
                  <a:schemeClr val="tx1"/>
                </a:solidFill>
              </a:rPr>
              <a:t>MSP</a:t>
            </a:r>
          </a:p>
        </p:txBody>
      </p:sp>
      <p:sp>
        <p:nvSpPr>
          <p:cNvPr id="4" name="Oval 3">
            <a:extLst>
              <a:ext uri="{FF2B5EF4-FFF2-40B4-BE49-F238E27FC236}">
                <a16:creationId xmlns:a16="http://schemas.microsoft.com/office/drawing/2014/main" id="{601B7D9E-9CD1-5050-E33D-321A2454594A}"/>
              </a:ext>
            </a:extLst>
          </p:cNvPr>
          <p:cNvSpPr/>
          <p:nvPr/>
        </p:nvSpPr>
        <p:spPr>
          <a:xfrm>
            <a:off x="7617360" y="2068281"/>
            <a:ext cx="1394117" cy="937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t>ADRES</a:t>
            </a:r>
          </a:p>
        </p:txBody>
      </p:sp>
      <p:sp>
        <p:nvSpPr>
          <p:cNvPr id="5" name="Oval 4">
            <a:extLst>
              <a:ext uri="{FF2B5EF4-FFF2-40B4-BE49-F238E27FC236}">
                <a16:creationId xmlns:a16="http://schemas.microsoft.com/office/drawing/2014/main" id="{F83C79F1-7630-D11D-1739-331FAB852A46}"/>
              </a:ext>
            </a:extLst>
          </p:cNvPr>
          <p:cNvSpPr/>
          <p:nvPr/>
        </p:nvSpPr>
        <p:spPr>
          <a:xfrm>
            <a:off x="9464690" y="1970715"/>
            <a:ext cx="1572007" cy="82443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solidFill>
                  <a:schemeClr val="tx1"/>
                </a:solidFill>
              </a:rPr>
              <a:t>SGSSS</a:t>
            </a:r>
          </a:p>
        </p:txBody>
      </p:sp>
      <p:sp>
        <p:nvSpPr>
          <p:cNvPr id="8" name="Oval 7">
            <a:extLst>
              <a:ext uri="{FF2B5EF4-FFF2-40B4-BE49-F238E27FC236}">
                <a16:creationId xmlns:a16="http://schemas.microsoft.com/office/drawing/2014/main" id="{DFCD613D-F96C-5F3D-2AC8-C9ECFEF5F0CE}"/>
              </a:ext>
            </a:extLst>
          </p:cNvPr>
          <p:cNvSpPr/>
          <p:nvPr/>
        </p:nvSpPr>
        <p:spPr>
          <a:xfrm>
            <a:off x="10890787" y="1594635"/>
            <a:ext cx="1086678" cy="9276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solidFill>
                  <a:schemeClr val="tx1"/>
                </a:solidFill>
              </a:rPr>
              <a:t>MH</a:t>
            </a:r>
          </a:p>
          <a:p>
            <a:pPr algn="ctr"/>
            <a:r>
              <a:rPr lang="en-AR" dirty="0">
                <a:solidFill>
                  <a:schemeClr val="tx1"/>
                </a:solidFill>
              </a:rPr>
              <a:t>MSP</a:t>
            </a:r>
          </a:p>
        </p:txBody>
      </p:sp>
      <p:sp>
        <p:nvSpPr>
          <p:cNvPr id="9" name="Oval 8">
            <a:extLst>
              <a:ext uri="{FF2B5EF4-FFF2-40B4-BE49-F238E27FC236}">
                <a16:creationId xmlns:a16="http://schemas.microsoft.com/office/drawing/2014/main" id="{D8FE3F6C-FC06-B141-3CE6-166E04296ED4}"/>
              </a:ext>
            </a:extLst>
          </p:cNvPr>
          <p:cNvSpPr/>
          <p:nvPr/>
        </p:nvSpPr>
        <p:spPr>
          <a:xfrm>
            <a:off x="10939403" y="2339361"/>
            <a:ext cx="1086677" cy="82443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solidFill>
                  <a:schemeClr val="tx1"/>
                </a:solidFill>
              </a:rPr>
              <a:t>EPS</a:t>
            </a:r>
          </a:p>
        </p:txBody>
      </p:sp>
      <p:sp>
        <p:nvSpPr>
          <p:cNvPr id="10" name="Oval 9">
            <a:extLst>
              <a:ext uri="{FF2B5EF4-FFF2-40B4-BE49-F238E27FC236}">
                <a16:creationId xmlns:a16="http://schemas.microsoft.com/office/drawing/2014/main" id="{B10DCE2B-DB94-82CB-474C-A56201B81524}"/>
              </a:ext>
            </a:extLst>
          </p:cNvPr>
          <p:cNvSpPr/>
          <p:nvPr/>
        </p:nvSpPr>
        <p:spPr>
          <a:xfrm>
            <a:off x="11002544" y="3095364"/>
            <a:ext cx="1086677" cy="6672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dirty="0">
                <a:solidFill>
                  <a:schemeClr val="tx1"/>
                </a:solidFill>
              </a:rPr>
              <a:t>Other</a:t>
            </a:r>
          </a:p>
        </p:txBody>
      </p:sp>
    </p:spTree>
    <p:extLst>
      <p:ext uri="{BB962C8B-B14F-4D97-AF65-F5344CB8AC3E}">
        <p14:creationId xmlns:p14="http://schemas.microsoft.com/office/powerpoint/2010/main" val="15390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olombia Map | Detailed Maps of Republic of Colombia">
            <a:extLst>
              <a:ext uri="{FF2B5EF4-FFF2-40B4-BE49-F238E27FC236}">
                <a16:creationId xmlns:a16="http://schemas.microsoft.com/office/drawing/2014/main" id="{7461B5E9-A2F7-79DA-5E3D-586D04DD6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4" y="1514931"/>
            <a:ext cx="1737605" cy="217200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AC8B6C1-EF6E-7BE3-AF52-87964A2104C4}"/>
              </a:ext>
            </a:extLst>
          </p:cNvPr>
          <p:cNvSpPr txBox="1"/>
          <p:nvPr/>
        </p:nvSpPr>
        <p:spPr>
          <a:xfrm>
            <a:off x="2570988" y="915460"/>
            <a:ext cx="9866375" cy="9903673"/>
          </a:xfrm>
          <a:prstGeom prst="rect">
            <a:avLst/>
          </a:prstGeom>
          <a:noFill/>
        </p:spPr>
        <p:txBody>
          <a:bodyPr wrap="square">
            <a:spAutoFit/>
          </a:bodyPr>
          <a:lstStyle/>
          <a:p>
            <a:pPr>
              <a:lnSpc>
                <a:spcPct val="107000"/>
              </a:lnSpc>
              <a:spcAft>
                <a:spcPts val="80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Benefit</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availability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care centers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first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barrier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access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timely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treatments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Only</a:t>
            </a:r>
            <a:r>
              <a:rPr lang="es-AR" sz="1600" dirty="0">
                <a:effectLst/>
                <a:latin typeface="Calibri" panose="020F0502020204030204" pitchFamily="34" charset="0"/>
                <a:ea typeface="Calibri" panose="020F0502020204030204" pitchFamily="34" charset="0"/>
                <a:cs typeface="Times New Roman" panose="02020603050405020304" pitchFamily="18" charset="0"/>
              </a:rPr>
              <a:t>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few</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have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quality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public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hospitals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availability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comprehensive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care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because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a:t>
            </a:r>
            <a:r>
              <a:rPr lang="es-AR" sz="1600" dirty="0">
                <a:effectLst/>
                <a:latin typeface="Calibri" panose="020F0502020204030204" pitchFamily="34" charset="0"/>
                <a:ea typeface="Calibri" panose="020F0502020204030204" pitchFamily="34" charset="0"/>
                <a:cs typeface="Times New Roman" panose="02020603050405020304" pitchFamily="18" charset="0"/>
              </a:rPr>
              <a:t> has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been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unattractive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market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private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providers</a:t>
            </a:r>
            <a:r>
              <a:rPr lang="es-AR" sz="1600" dirty="0">
                <a:effectLst/>
                <a:latin typeface="Calibri" panose="020F0502020204030204" pitchFamily="34" charset="0"/>
                <a:ea typeface="Calibri" panose="020F0502020204030204" pitchFamily="34" charset="0"/>
                <a:cs typeface="Times New Roman" panose="02020603050405020304" pitchFamily="18" charset="0"/>
              </a:rPr>
              <a:t>, comprehensive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centers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densified</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large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EPS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prohibited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law</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from</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having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their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own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providers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high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complexity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which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also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decreases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incentives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have</a:t>
            </a:r>
            <a:r>
              <a:rPr lang="es-AR" sz="1600" dirty="0">
                <a:effectLst/>
                <a:latin typeface="Calibri" panose="020F0502020204030204" pitchFamily="34" charset="0"/>
                <a:ea typeface="Calibri" panose="020F0502020204030204" pitchFamily="34" charset="0"/>
                <a:cs typeface="Times New Roman" panose="02020603050405020304" pitchFamily="18" charset="0"/>
              </a:rPr>
              <a:t>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quality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network</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outside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large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In Bogotá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only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public</a:t>
            </a:r>
            <a:r>
              <a:rPr lang="es-AR" sz="1600" dirty="0">
                <a:effectLst/>
                <a:latin typeface="Calibri" panose="020F0502020204030204" pitchFamily="34" charset="0"/>
                <a:ea typeface="Calibri" panose="020F0502020204030204" pitchFamily="34" charset="0"/>
                <a:cs typeface="Times New Roman" panose="02020603050405020304" pitchFamily="18" charset="0"/>
              </a:rPr>
              <a:t> hospital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capacity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quality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comprehensive care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patients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sarcomas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National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Institute</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In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only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specialization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program</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clinical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up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4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graduates</a:t>
            </a:r>
            <a:r>
              <a:rPr lang="es-AR" sz="1600" dirty="0">
                <a:effectLst/>
                <a:latin typeface="Calibri" panose="020F0502020204030204" pitchFamily="34" charset="0"/>
                <a:ea typeface="Calibri" panose="020F0502020204030204" pitchFamily="34" charset="0"/>
                <a:cs typeface="Times New Roman" panose="02020603050405020304" pitchFamily="18" charset="0"/>
              </a:rPr>
              <a:t> per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year</a:t>
            </a:r>
            <a:r>
              <a:rPr lang="es-AR" sz="1600" dirty="0">
                <a:effectLst/>
                <a:latin typeface="Calibri" panose="020F0502020204030204" pitchFamily="34" charset="0"/>
                <a:ea typeface="Calibri" panose="020F0502020204030204" pitchFamily="34" charset="0"/>
                <a:cs typeface="Times New Roman" panose="02020603050405020304" pitchFamily="18" charset="0"/>
              </a:rPr>
              <a:t>  ,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also</a:t>
            </a:r>
            <a:r>
              <a:rPr lang="es-AR" sz="1600" dirty="0">
                <a:effectLst/>
                <a:latin typeface="Calibri" panose="020F0502020204030204" pitchFamily="34" charset="0"/>
                <a:ea typeface="Calibri" panose="020F0502020204030204" pitchFamily="34" charset="0"/>
                <a:cs typeface="Times New Roman" panose="02020603050405020304" pitchFamily="18" charset="0"/>
              </a:rPr>
              <a:t> 3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hemato-oncology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programs</a:t>
            </a:r>
            <a:r>
              <a:rPr lang="es-AR" sz="1600" dirty="0">
                <a:effectLst/>
                <a:latin typeface="Calibri" panose="020F0502020204030204" pitchFamily="34" charset="0"/>
                <a:ea typeface="Calibri" panose="020F0502020204030204" pitchFamily="34" charset="0"/>
                <a:cs typeface="Times New Roman" panose="02020603050405020304" pitchFamily="18" charset="0"/>
              </a:rPr>
              <a:t> (1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Bogotá and 2 in Cali)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up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6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graduates</a:t>
            </a:r>
            <a:r>
              <a:rPr lang="es-AR" sz="1600" dirty="0">
                <a:effectLst/>
                <a:latin typeface="Calibri" panose="020F0502020204030204" pitchFamily="34" charset="0"/>
                <a:ea typeface="Calibri" panose="020F0502020204030204" pitchFamily="34" charset="0"/>
                <a:cs typeface="Times New Roman" panose="02020603050405020304" pitchFamily="18" charset="0"/>
              </a:rPr>
              <a:t> per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year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estimated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around</a:t>
            </a:r>
            <a:r>
              <a:rPr lang="es-AR" sz="1600" dirty="0">
                <a:effectLst/>
                <a:latin typeface="Calibri" panose="020F0502020204030204" pitchFamily="34" charset="0"/>
                <a:ea typeface="Calibri" panose="020F0502020204030204" pitchFamily="34" charset="0"/>
                <a:cs typeface="Times New Roman" panose="02020603050405020304" pitchFamily="18" charset="0"/>
              </a:rPr>
              <a:t> 250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oncologists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throughout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country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concentration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large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cities</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no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oncological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pathology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programs</a:t>
            </a:r>
            <a:r>
              <a:rPr lang="es-AR" sz="1600" dirty="0">
                <a:effectLst/>
                <a:latin typeface="Calibri" panose="020F0502020204030204" pitchFamily="34" charset="0"/>
                <a:ea typeface="Calibri" panose="020F0502020204030204" pitchFamily="34" charset="0"/>
                <a:cs typeface="Times New Roman" panose="02020603050405020304" pitchFamily="18" charset="0"/>
              </a:rPr>
              <a:t>, 3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oncological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surgery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programs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6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graduates</a:t>
            </a:r>
            <a:r>
              <a:rPr lang="es-AR" sz="1600" dirty="0">
                <a:effectLst/>
                <a:latin typeface="Calibri" panose="020F0502020204030204" pitchFamily="34" charset="0"/>
                <a:ea typeface="Calibri" panose="020F0502020204030204" pitchFamily="34" charset="0"/>
                <a:cs typeface="Times New Roman" panose="02020603050405020304" pitchFamily="18" charset="0"/>
              </a:rPr>
              <a:t>  per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year</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orthopedic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program</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1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graduate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per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year</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no center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excellence</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in Colombia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certified</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in sarcomas</a:t>
            </a:r>
            <a:r>
              <a:rPr lang="es-CO"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b="1" dirty="0">
                <a:effectLst/>
                <a:latin typeface="Calibri" panose="020F0502020204030204" pitchFamily="34" charset="0"/>
                <a:ea typeface="Calibri" panose="020F0502020204030204" pitchFamily="34" charset="0"/>
                <a:cs typeface="Times New Roman" panose="02020603050405020304" pitchFamily="18" charset="0"/>
              </a:rPr>
              <a:t>Access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b="1" dirty="0">
                <a:effectLst/>
                <a:latin typeface="Calibri" panose="020F0502020204030204" pitchFamily="34" charset="0"/>
                <a:ea typeface="Calibri" panose="020F0502020204030204" pitchFamily="34" charset="0"/>
                <a:cs typeface="Times New Roman" panose="02020603050405020304" pitchFamily="18" charset="0"/>
              </a:rPr>
              <a:t> </a:t>
            </a:r>
            <a:r>
              <a:rPr lang="es-AR" sz="1600" b="1" dirty="0" err="1">
                <a:effectLst/>
                <a:latin typeface="Calibri" panose="020F0502020204030204" pitchFamily="34" charset="0"/>
                <a:ea typeface="Calibri" panose="020F0502020204030204" pitchFamily="34" charset="0"/>
                <a:cs typeface="Times New Roman" panose="02020603050405020304" pitchFamily="18" charset="0"/>
              </a:rPr>
              <a:t>therapies</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IETS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National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Agency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Assessment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was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created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Law</a:t>
            </a:r>
            <a:r>
              <a:rPr lang="es-AR" sz="1600" dirty="0">
                <a:effectLst/>
                <a:latin typeface="Calibri" panose="020F0502020204030204" pitchFamily="34" charset="0"/>
                <a:ea typeface="Calibri" panose="020F0502020204030204" pitchFamily="34" charset="0"/>
                <a:cs typeface="Times New Roman" panose="02020603050405020304" pitchFamily="18" charset="0"/>
              </a:rPr>
              <a:t> 1438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2011 –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reforming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SGSSS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other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provisions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 as a non-</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profit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entity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mixed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decentralized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nature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sector.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Specifically</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no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established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methodology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prioritization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evaluation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technologies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no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evaluation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drugs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technologies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sarcomas</a:t>
            </a: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authorization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marketing,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payment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system</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indications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medicines in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charge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INVIMA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National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Institute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Drug</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Food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Surveillance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entity</a:t>
            </a:r>
            <a:r>
              <a:rPr lang="es-AR" sz="1600" dirty="0">
                <a:effectLst/>
                <a:latin typeface="Calibri" panose="020F0502020204030204" pitchFamily="34" charset="0"/>
                <a:ea typeface="Calibri" panose="020F0502020204030204" pitchFamily="34" charset="0"/>
                <a:cs typeface="Times New Roman" panose="02020603050405020304" pitchFamily="18" charset="0"/>
              </a:rPr>
              <a:t> has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neither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advice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integration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scientific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society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does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not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have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within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its</a:t>
            </a:r>
            <a:r>
              <a:rPr lang="es-AR" sz="1600" dirty="0">
                <a:effectLst/>
                <a:latin typeface="Calibri" panose="020F0502020204030204" pitchFamily="34" charset="0"/>
                <a:ea typeface="Calibri" panose="020F0502020204030204" pitchFamily="34" charset="0"/>
                <a:cs typeface="Times New Roman" panose="02020603050405020304" pitchFamily="18" charset="0"/>
              </a:rPr>
              <a:t> staff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person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oncological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knowledge</a:t>
            </a:r>
            <a:r>
              <a:rPr lang="es-AR" sz="1600" dirty="0">
                <a:effectLst/>
                <a:latin typeface="Calibri" panose="020F0502020204030204" pitchFamily="34" charset="0"/>
                <a:ea typeface="Calibri" panose="020F0502020204030204" pitchFamily="34" charset="0"/>
                <a:cs typeface="Times New Roman" panose="02020603050405020304" pitchFamily="18" charset="0"/>
              </a:rPr>
              <a:t>, so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they</a:t>
            </a:r>
            <a:r>
              <a:rPr lang="es-AR" sz="1600" dirty="0">
                <a:effectLst/>
                <a:latin typeface="Calibri" panose="020F0502020204030204" pitchFamily="34" charset="0"/>
                <a:ea typeface="Calibri" panose="020F0502020204030204" pitchFamily="34" charset="0"/>
                <a:cs typeface="Times New Roman" panose="02020603050405020304" pitchFamily="18" charset="0"/>
              </a:rPr>
              <a:t> do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not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respond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needs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patients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December</a:t>
            </a:r>
            <a:r>
              <a:rPr lang="es-AR" sz="1600" dirty="0">
                <a:effectLst/>
                <a:latin typeface="Calibri" panose="020F0502020204030204" pitchFamily="34" charset="0"/>
                <a:ea typeface="Calibri" panose="020F0502020204030204" pitchFamily="34" charset="0"/>
                <a:cs typeface="Times New Roman" panose="02020603050405020304" pitchFamily="18" charset="0"/>
              </a:rPr>
              <a:t> 2021,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carried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out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broadest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inclusion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medicines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history</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Benefits</a:t>
            </a:r>
            <a:r>
              <a:rPr lang="es-AR" sz="1600" dirty="0">
                <a:effectLst/>
                <a:latin typeface="Calibri" panose="020F0502020204030204" pitchFamily="34" charset="0"/>
                <a:ea typeface="Calibri" panose="020F0502020204030204" pitchFamily="34" charset="0"/>
                <a:cs typeface="Times New Roman" panose="02020603050405020304" pitchFamily="18" charset="0"/>
              </a:rPr>
              <a:t> Plan.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Resolution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2292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updated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technologies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financed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through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Capitation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Payment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Unit</a:t>
            </a:r>
            <a:r>
              <a:rPr lang="es-AR" sz="1600" dirty="0">
                <a:effectLst/>
                <a:latin typeface="Calibri" panose="020F0502020204030204" pitchFamily="34" charset="0"/>
                <a:ea typeface="Calibri" panose="020F0502020204030204" pitchFamily="34" charset="0"/>
                <a:cs typeface="Times New Roman" panose="02020603050405020304" pitchFamily="18" charset="0"/>
              </a:rPr>
              <a:t> (UPC), </a:t>
            </a: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According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Ministry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Health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Social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Protection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regard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medicines,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active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ingredients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financed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UPC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increased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from</a:t>
            </a:r>
            <a:r>
              <a:rPr lang="es-AR" sz="1600" dirty="0">
                <a:effectLst/>
                <a:latin typeface="Calibri" panose="020F0502020204030204" pitchFamily="34" charset="0"/>
                <a:ea typeface="Calibri" panose="020F0502020204030204" pitchFamily="34" charset="0"/>
                <a:cs typeface="Times New Roman" panose="02020603050405020304" pitchFamily="18" charset="0"/>
              </a:rPr>
              <a:t> 459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1059.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Among</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additions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antineoplastic</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immunomodulatory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agents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types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cancer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few</a:t>
            </a:r>
            <a:r>
              <a:rPr lang="es-AR" sz="1600" dirty="0">
                <a:effectLst/>
                <a:latin typeface="Calibri" panose="020F0502020204030204" pitchFamily="34" charset="0"/>
                <a:ea typeface="Calibri" panose="020F0502020204030204" pitchFamily="34" charset="0"/>
                <a:cs typeface="Times New Roman" panose="02020603050405020304" pitchFamily="18" charset="0"/>
              </a:rPr>
              <a:t> are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approved</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sarcomas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Doxorubicin</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epirubicin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ifosfamide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cisplatin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methotrexate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pazopanib</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trabectedin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cyclophosphamide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AR" sz="1600" dirty="0" err="1">
                <a:effectLst/>
                <a:latin typeface="Calibri" panose="020F0502020204030204" pitchFamily="34" charset="0"/>
                <a:ea typeface="Calibri" panose="020F0502020204030204" pitchFamily="34" charset="0"/>
                <a:cs typeface="Times New Roman" panose="02020603050405020304" pitchFamily="18" charset="0"/>
              </a:rPr>
              <a:t>One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important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limitations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development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institutional</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or</a:t>
            </a:r>
            <a:r>
              <a:rPr lang="es-AR" sz="1600" dirty="0">
                <a:effectLst/>
                <a:latin typeface="Calibri" panose="020F0502020204030204" pitchFamily="34" charset="0"/>
                <a:ea typeface="Calibri" panose="020F0502020204030204" pitchFamily="34" charset="0"/>
                <a:cs typeface="Times New Roman" panose="02020603050405020304" pitchFamily="18" charset="0"/>
              </a:rPr>
              <a:t> regional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guidelines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regulatory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restriction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establish</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recommendations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that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cannot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include</a:t>
            </a:r>
            <a:r>
              <a:rPr lang="es-AR" sz="1600" dirty="0">
                <a:effectLst/>
                <a:latin typeface="Calibri" panose="020F0502020204030204" pitchFamily="34" charset="0"/>
                <a:ea typeface="Calibri" panose="020F0502020204030204" pitchFamily="34" charset="0"/>
                <a:cs typeface="Times New Roman" panose="02020603050405020304" pitchFamily="18" charset="0"/>
              </a:rPr>
              <a:t> medicines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without</a:t>
            </a:r>
            <a:r>
              <a:rPr lang="es-AR" sz="1600" dirty="0">
                <a:effectLst/>
                <a:latin typeface="Calibri" panose="020F0502020204030204" pitchFamily="34" charset="0"/>
                <a:ea typeface="Calibri" panose="020F0502020204030204" pitchFamily="34" charset="0"/>
                <a:cs typeface="Times New Roman" panose="02020603050405020304" pitchFamily="18" charset="0"/>
              </a:rPr>
              <a:t> INVIMA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authorization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There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may</a:t>
            </a:r>
            <a:r>
              <a:rPr lang="es-AR" sz="1600" dirty="0">
                <a:effectLst/>
                <a:latin typeface="Calibri" panose="020F0502020204030204" pitchFamily="34" charset="0"/>
                <a:ea typeface="Calibri" panose="020F0502020204030204" pitchFamily="34" charset="0"/>
                <a:cs typeface="Times New Roman" panose="02020603050405020304" pitchFamily="18" charset="0"/>
              </a:rPr>
              <a:t> be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drugs</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procedures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available</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Colombia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but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if</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they</a:t>
            </a:r>
            <a:r>
              <a:rPr lang="es-AR" sz="1600" dirty="0">
                <a:effectLst/>
                <a:latin typeface="Calibri" panose="020F0502020204030204" pitchFamily="34" charset="0"/>
                <a:ea typeface="Calibri" panose="020F0502020204030204" pitchFamily="34" charset="0"/>
                <a:cs typeface="Times New Roman" panose="02020603050405020304" pitchFamily="18" charset="0"/>
              </a:rPr>
              <a:t> do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not</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have</a:t>
            </a:r>
            <a:r>
              <a:rPr lang="es-AR" sz="1600" dirty="0">
                <a:effectLst/>
                <a:latin typeface="Calibri" panose="020F0502020204030204" pitchFamily="34" charset="0"/>
                <a:ea typeface="Calibri" panose="020F0502020204030204" pitchFamily="34" charset="0"/>
                <a:cs typeface="Times New Roman" panose="02020603050405020304" pitchFamily="18" charset="0"/>
              </a:rPr>
              <a:t> INVIMA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registration</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be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used</a:t>
            </a:r>
            <a:r>
              <a:rPr lang="es-AR" sz="1600" dirty="0">
                <a:effectLst/>
                <a:latin typeface="Calibri" panose="020F0502020204030204" pitchFamily="34" charset="0"/>
                <a:ea typeface="Calibri" panose="020F0502020204030204" pitchFamily="34" charset="0"/>
                <a:cs typeface="Times New Roman" panose="02020603050405020304" pitchFamily="18" charset="0"/>
              </a:rPr>
              <a:t> in sarcomas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they</a:t>
            </a:r>
            <a:r>
              <a:rPr lang="es-AR" sz="1600" dirty="0">
                <a:effectLst/>
                <a:latin typeface="Calibri" panose="020F0502020204030204" pitchFamily="34" charset="0"/>
                <a:ea typeface="Calibri" panose="020F0502020204030204" pitchFamily="34" charset="0"/>
                <a:cs typeface="Times New Roman" panose="02020603050405020304" pitchFamily="18" charset="0"/>
              </a:rPr>
              <a:t> can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generate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difficulties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access</a:t>
            </a:r>
            <a:r>
              <a:rPr lang="es-AR" sz="1600" dirty="0">
                <a:effectLst/>
                <a:latin typeface="Calibri" panose="020F0502020204030204" pitchFamily="34" charset="0"/>
                <a:ea typeface="Calibri" panose="020F0502020204030204" pitchFamily="34" charset="0"/>
                <a:cs typeface="Times New Roman" panose="02020603050405020304" pitchFamily="18" charset="0"/>
              </a:rPr>
              <a:t>  and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the</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only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way</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access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is</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through</a:t>
            </a:r>
            <a:r>
              <a:rPr lang="es-AR" sz="1600" dirty="0">
                <a:effectLst/>
                <a:latin typeface="Calibri" panose="020F0502020204030204" pitchFamily="34" charset="0"/>
                <a:ea typeface="Calibri" panose="020F0502020204030204" pitchFamily="34" charset="0"/>
                <a:cs typeface="Times New Roman" panose="02020603050405020304" pitchFamily="18" charset="0"/>
              </a:rPr>
              <a:t> legal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action</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ítulo 3">
            <a:extLst>
              <a:ext uri="{FF2B5EF4-FFF2-40B4-BE49-F238E27FC236}">
                <a16:creationId xmlns:a16="http://schemas.microsoft.com/office/drawing/2014/main" id="{8C779E08-8C7F-4330-4EBD-3131F379EAB9}"/>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Colombia: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7" name="Imagen 6" descr="Imagen que contiene firmar, tabla, cuarto&#10;&#10;Descripción generada automáticamente">
            <a:extLst>
              <a:ext uri="{FF2B5EF4-FFF2-40B4-BE49-F238E27FC236}">
                <a16:creationId xmlns:a16="http://schemas.microsoft.com/office/drawing/2014/main" id="{9E6592C8-5BF5-B1D1-FAB6-ABC99A5B8054}"/>
              </a:ext>
            </a:extLst>
          </p:cNvPr>
          <p:cNvPicPr>
            <a:picLocks noChangeAspect="1"/>
          </p:cNvPicPr>
          <p:nvPr/>
        </p:nvPicPr>
        <p:blipFill>
          <a:blip r:embed="rId3"/>
          <a:stretch>
            <a:fillRect/>
          </a:stretch>
        </p:blipFill>
        <p:spPr>
          <a:xfrm>
            <a:off x="10603974" y="151179"/>
            <a:ext cx="1363752" cy="1363752"/>
          </a:xfrm>
          <a:prstGeom prst="rect">
            <a:avLst/>
          </a:prstGeom>
        </p:spPr>
      </p:pic>
      <p:sp>
        <p:nvSpPr>
          <p:cNvPr id="11" name="CuadroTexto 10">
            <a:extLst>
              <a:ext uri="{FF2B5EF4-FFF2-40B4-BE49-F238E27FC236}">
                <a16:creationId xmlns:a16="http://schemas.microsoft.com/office/drawing/2014/main" id="{1E3CF8E5-F101-D54F-1A1B-9097B7FDFFA6}"/>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 Zapata</a:t>
            </a:r>
          </a:p>
        </p:txBody>
      </p:sp>
    </p:spTree>
    <p:extLst>
      <p:ext uri="{BB962C8B-B14F-4D97-AF65-F5344CB8AC3E}">
        <p14:creationId xmlns:p14="http://schemas.microsoft.com/office/powerpoint/2010/main" val="98542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1EC998E-85F4-39CC-A49F-84EA1720AC9A}"/>
              </a:ext>
            </a:extLst>
          </p:cNvPr>
          <p:cNvSpPr txBox="1"/>
          <p:nvPr/>
        </p:nvSpPr>
        <p:spPr>
          <a:xfrm>
            <a:off x="96920" y="1411867"/>
            <a:ext cx="7306553" cy="3016210"/>
          </a:xfrm>
          <a:prstGeom prst="rect">
            <a:avLst/>
          </a:prstGeom>
          <a:solidFill>
            <a:schemeClr val="bg1"/>
          </a:solidFill>
        </p:spPr>
        <p:txBody>
          <a:bodyPr wrap="square">
            <a:spAutoFit/>
          </a:bodyPr>
          <a:lstStyle/>
          <a:p>
            <a:r>
              <a:rPr lang="es-AR" sz="1600" b="1" dirty="0">
                <a:latin typeface="Calibri Light" panose="020F0302020204030204" pitchFamily="34" charset="0"/>
                <a:cs typeface="Calibri Light" panose="020F0302020204030204" pitchFamily="34" charset="0"/>
              </a:rPr>
              <a:t>  2 </a:t>
            </a:r>
            <a:r>
              <a:rPr lang="es-AR" sz="1600" b="1" dirty="0" err="1">
                <a:latin typeface="Calibri Light" panose="020F0302020204030204" pitchFamily="34" charset="0"/>
                <a:cs typeface="Calibri Light" panose="020F0302020204030204" pitchFamily="34" charset="0"/>
              </a:rPr>
              <a:t>subsectors</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public</a:t>
            </a:r>
            <a:r>
              <a:rPr lang="es-AR" sz="1600" b="1" dirty="0">
                <a:latin typeface="Calibri Light" panose="020F0302020204030204" pitchFamily="34" charset="0"/>
                <a:cs typeface="Calibri Light" panose="020F0302020204030204" pitchFamily="34" charset="0"/>
              </a:rPr>
              <a:t> and </a:t>
            </a:r>
            <a:r>
              <a:rPr lang="es-AR" sz="1600" b="1" dirty="0" err="1">
                <a:latin typeface="Calibri Light" panose="020F0302020204030204" pitchFamily="34" charset="0"/>
                <a:cs typeface="Calibri Light" panose="020F0302020204030204" pitchFamily="34" charset="0"/>
              </a:rPr>
              <a:t>private</a:t>
            </a:r>
            <a:endParaRPr lang="es-AR" sz="1600" b="1" dirty="0">
              <a:latin typeface="Calibri Light" panose="020F0302020204030204" pitchFamily="34" charset="0"/>
              <a:cs typeface="Calibri Light" panose="020F0302020204030204" pitchFamily="34" charset="0"/>
            </a:endParaRPr>
          </a:p>
          <a:p>
            <a:endParaRPr lang="es-AR" sz="1600" b="1" dirty="0">
              <a:latin typeface="Calibri Light" panose="020F0302020204030204" pitchFamily="34" charset="0"/>
              <a:cs typeface="Calibri Light" panose="020F0302020204030204" pitchFamily="34" charset="0"/>
            </a:endParaRPr>
          </a:p>
          <a:p>
            <a:r>
              <a:rPr lang="es-AR" sz="1600" dirty="0">
                <a:latin typeface="Calibri Light" panose="020F0302020204030204" pitchFamily="34" charset="0"/>
                <a:cs typeface="Calibri Light" panose="020F0302020204030204" pitchFamily="34" charset="0"/>
              </a:rPr>
              <a:t>-</a:t>
            </a:r>
            <a:r>
              <a:rPr lang="es-AR" sz="1600" b="1" dirty="0" err="1">
                <a:latin typeface="Calibri Light" panose="020F0302020204030204" pitchFamily="34" charset="0"/>
                <a:cs typeface="Calibri Light" panose="020F0302020204030204" pitchFamily="34" charset="0"/>
              </a:rPr>
              <a:t>The</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public</a:t>
            </a:r>
            <a:r>
              <a:rPr lang="es-AR" sz="1600" b="1" dirty="0">
                <a:latin typeface="Calibri Light" panose="020F0302020204030204" pitchFamily="34" charset="0"/>
                <a:cs typeface="Calibri Light" panose="020F0302020204030204" pitchFamily="34" charset="0"/>
              </a:rPr>
              <a:t> sector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Ministry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and Social </a:t>
            </a:r>
            <a:r>
              <a:rPr lang="es-AR" sz="1600" dirty="0" err="1">
                <a:latin typeface="Calibri Light" panose="020F0302020204030204" pitchFamily="34" charset="0"/>
                <a:cs typeface="Calibri Light" panose="020F0302020204030204" pitchFamily="34" charset="0"/>
              </a:rPr>
              <a:t>Welfare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MSPyBS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Social Security </a:t>
            </a:r>
            <a:r>
              <a:rPr lang="es-AR" sz="1600" dirty="0" err="1">
                <a:latin typeface="Calibri Light" panose="020F0302020204030204" pitchFamily="34" charset="0"/>
                <a:cs typeface="Calibri Light" panose="020F0302020204030204" pitchFamily="34" charset="0"/>
              </a:rPr>
              <a:t>Institute</a:t>
            </a:r>
            <a:r>
              <a:rPr lang="es-AR" sz="1600" dirty="0">
                <a:latin typeface="Calibri Light" panose="020F0302020204030204" pitchFamily="34" charset="0"/>
                <a:cs typeface="Calibri Light" panose="020F0302020204030204" pitchFamily="34" charset="0"/>
              </a:rPr>
              <a:t> (IPS),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Armed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Forces</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Police,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National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University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Asunción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assistance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services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two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decentralized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companies</a:t>
            </a:r>
            <a:r>
              <a:rPr lang="es-AR" sz="1600" dirty="0">
                <a:latin typeface="Calibri Light" panose="020F0302020204030204" pitchFamily="34" charset="0"/>
                <a:cs typeface="Calibri Light" panose="020F0302020204030204" pitchFamily="34" charset="0"/>
              </a:rPr>
              <a:t>. </a:t>
            </a:r>
          </a:p>
          <a:p>
            <a:endParaRPr lang="es-AR" sz="1600" dirty="0">
              <a:latin typeface="Calibri Light" panose="020F0302020204030204" pitchFamily="34" charset="0"/>
              <a:cs typeface="Calibri Light" panose="020F0302020204030204" pitchFamily="34" charset="0"/>
            </a:endParaRPr>
          </a:p>
          <a:p>
            <a:r>
              <a:rPr lang="es-AR" sz="1600" dirty="0">
                <a:latin typeface="Calibri Light" panose="020F0302020204030204" pitchFamily="34" charset="0"/>
                <a:cs typeface="Calibri Light" panose="020F0302020204030204" pitchFamily="34" charset="0"/>
              </a:rPr>
              <a:t>-</a:t>
            </a:r>
            <a:r>
              <a:rPr lang="es-AR" sz="1600" b="1" dirty="0" err="1">
                <a:latin typeface="Calibri Light" panose="020F0302020204030204" pitchFamily="34" charset="0"/>
                <a:cs typeface="Calibri Light" panose="020F0302020204030204" pitchFamily="34" charset="0"/>
              </a:rPr>
              <a:t>The</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private</a:t>
            </a:r>
            <a:r>
              <a:rPr lang="es-AR" sz="1600" b="1" dirty="0">
                <a:latin typeface="Calibri Light" panose="020F0302020204030204" pitchFamily="34" charset="0"/>
                <a:cs typeface="Calibri Light" panose="020F0302020204030204" pitchFamily="34" charset="0"/>
              </a:rPr>
              <a:t> sector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insurers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profit</a:t>
            </a:r>
            <a:r>
              <a:rPr lang="es-AR" sz="1600" dirty="0">
                <a:latin typeface="Calibri Light" panose="020F0302020204030204" pitchFamily="34" charset="0"/>
                <a:cs typeface="Calibri Light" panose="020F0302020204030204" pitchFamily="34" charset="0"/>
              </a:rPr>
              <a:t>, non-</a:t>
            </a:r>
            <a:r>
              <a:rPr lang="es-AR" sz="1600" dirty="0" err="1">
                <a:latin typeface="Calibri Light" panose="020F0302020204030204" pitchFamily="34" charset="0"/>
                <a:cs typeface="Calibri Light" panose="020F0302020204030204" pitchFamily="34" charset="0"/>
              </a:rPr>
              <a:t>profit</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mixed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providers</a:t>
            </a:r>
            <a:r>
              <a:rPr lang="es-AR" sz="1600" dirty="0">
                <a:latin typeface="Calibri Light" panose="020F0302020204030204" pitchFamily="34" charset="0"/>
                <a:cs typeface="Calibri Light" panose="020F0302020204030204" pitchFamily="34" charset="0"/>
              </a:rPr>
              <a:t>.</a:t>
            </a:r>
          </a:p>
          <a:p>
            <a:endParaRPr lang="es-AR" sz="1600" dirty="0">
              <a:latin typeface="Calibri Light" panose="020F0302020204030204" pitchFamily="34" charset="0"/>
              <a:cs typeface="Calibri Light" panose="020F0302020204030204" pitchFamily="34" charset="0"/>
            </a:endParaRPr>
          </a:p>
          <a:p>
            <a:r>
              <a:rPr lang="es-AR" sz="1600" dirty="0">
                <a:latin typeface="Calibri Light" panose="020F0302020204030204" pitchFamily="34" charset="0"/>
                <a:cs typeface="Calibri Light" panose="020F0302020204030204" pitchFamily="34" charset="0"/>
              </a:rPr>
              <a:t>-</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MSPBS has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guiding</a:t>
            </a:r>
            <a:r>
              <a:rPr lang="es-AR" sz="1600" dirty="0">
                <a:latin typeface="Calibri Light" panose="020F0302020204030204" pitchFamily="34" charset="0"/>
                <a:cs typeface="Calibri Light" panose="020F0302020204030204" pitchFamily="34" charset="0"/>
              </a:rPr>
              <a:t> and normative role </a:t>
            </a:r>
            <a:r>
              <a:rPr lang="es-AR" sz="1600" dirty="0" err="1">
                <a:latin typeface="Calibri Light" panose="020F0302020204030204" pitchFamily="34" charset="0"/>
                <a:cs typeface="Calibri Light" panose="020F0302020204030204" pitchFamily="34" charset="0"/>
              </a:rPr>
              <a:t>for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actions</a:t>
            </a:r>
            <a:r>
              <a:rPr lang="es-AR" sz="1600" dirty="0">
                <a:latin typeface="Calibri Light" panose="020F0302020204030204" pitchFamily="34" charset="0"/>
                <a:cs typeface="Calibri Light" panose="020F0302020204030204" pitchFamily="34" charset="0"/>
              </a:rPr>
              <a:t> in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sector and </a:t>
            </a:r>
            <a:r>
              <a:rPr lang="es-AR" sz="1600" dirty="0" err="1">
                <a:latin typeface="Calibri Light" panose="020F0302020204030204" pitchFamily="34" charset="0"/>
                <a:cs typeface="Calibri Light" panose="020F0302020204030204" pitchFamily="34" charset="0"/>
              </a:rPr>
              <a:t>develops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functions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provide</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funding</a:t>
            </a:r>
            <a:r>
              <a:rPr lang="es-AR" sz="1600" dirty="0">
                <a:latin typeface="Calibri Light" panose="020F0302020204030204" pitchFamily="34" charset="0"/>
                <a:cs typeface="Calibri Light" panose="020F0302020204030204" pitchFamily="34" charset="0"/>
              </a:rPr>
              <a:t>. </a:t>
            </a:r>
          </a:p>
          <a:p>
            <a:r>
              <a:rPr lang="es-AR" sz="1600" dirty="0">
                <a:latin typeface="Calibri Light" panose="020F0302020204030204" pitchFamily="34" charset="0"/>
                <a:cs typeface="Calibri Light" panose="020F0302020204030204" pitchFamily="34" charset="0"/>
              </a:rPr>
              <a:t>-</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IPS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sector </a:t>
            </a:r>
            <a:r>
              <a:rPr lang="es-AR" sz="1600" dirty="0" err="1">
                <a:latin typeface="Calibri Light" panose="020F0302020204030204" pitchFamily="34" charset="0"/>
                <a:cs typeface="Calibri Light" panose="020F0302020204030204" pitchFamily="34" charset="0"/>
              </a:rPr>
              <a:t>play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also</a:t>
            </a:r>
            <a:r>
              <a:rPr lang="es-AR" sz="1600" dirty="0">
                <a:latin typeface="Calibri Light" panose="020F0302020204030204" pitchFamily="34" charset="0"/>
                <a:cs typeface="Calibri Light" panose="020F0302020204030204" pitchFamily="34" charset="0"/>
              </a:rPr>
              <a:t> a role </a:t>
            </a:r>
            <a:r>
              <a:rPr lang="es-AR" sz="1600" dirty="0" err="1">
                <a:latin typeface="Calibri Light" panose="020F0302020204030204" pitchFamily="34" charset="0"/>
                <a:cs typeface="Calibri Light" panose="020F0302020204030204" pitchFamily="34" charset="0"/>
              </a:rPr>
              <a:t>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provide</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financial</a:t>
            </a:r>
            <a:r>
              <a:rPr lang="es-AR" sz="1600" dirty="0">
                <a:latin typeface="Calibri Light" panose="020F0302020204030204" pitchFamily="34" charset="0"/>
                <a:cs typeface="Calibri Light" panose="020F0302020204030204" pitchFamily="34" charset="0"/>
              </a:rPr>
              <a:t> </a:t>
            </a:r>
            <a:r>
              <a:rPr lang="es-AR" sz="1400" dirty="0">
                <a:latin typeface="Calibri Light" panose="020F0302020204030204" pitchFamily="34" charset="0"/>
                <a:cs typeface="Calibri Light" panose="020F0302020204030204" pitchFamily="34" charset="0"/>
              </a:rPr>
              <a:t>
</a:t>
            </a:r>
            <a:endParaRPr lang="es-AR" sz="1400" dirty="0">
              <a:effectLst/>
              <a:latin typeface="Calibri Light" panose="020F030202020403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0C29A686-6433-63BF-6A43-745B1B95F8A2}"/>
              </a:ext>
            </a:extLst>
          </p:cNvPr>
          <p:cNvPicPr>
            <a:picLocks noChangeAspect="1"/>
          </p:cNvPicPr>
          <p:nvPr/>
        </p:nvPicPr>
        <p:blipFill>
          <a:blip r:embed="rId2"/>
          <a:stretch>
            <a:fillRect/>
          </a:stretch>
        </p:blipFill>
        <p:spPr>
          <a:xfrm>
            <a:off x="6968850" y="2484665"/>
            <a:ext cx="5126230" cy="3986218"/>
          </a:xfrm>
          <a:prstGeom prst="rect">
            <a:avLst/>
          </a:prstGeom>
        </p:spPr>
      </p:pic>
      <p:sp>
        <p:nvSpPr>
          <p:cNvPr id="9" name="CuadroTexto 8">
            <a:extLst>
              <a:ext uri="{FF2B5EF4-FFF2-40B4-BE49-F238E27FC236}">
                <a16:creationId xmlns:a16="http://schemas.microsoft.com/office/drawing/2014/main" id="{849D9CF8-02DC-6B90-A138-DF08F940C3DA}"/>
              </a:ext>
            </a:extLst>
          </p:cNvPr>
          <p:cNvSpPr txBox="1"/>
          <p:nvPr/>
        </p:nvSpPr>
        <p:spPr>
          <a:xfrm>
            <a:off x="186348" y="4664650"/>
            <a:ext cx="6519251" cy="1815882"/>
          </a:xfrm>
          <a:prstGeom prst="rect">
            <a:avLst/>
          </a:prstGeom>
          <a:solidFill>
            <a:schemeClr val="bg1"/>
          </a:solidFill>
        </p:spPr>
        <p:txBody>
          <a:bodyPr wrap="square">
            <a:spAutoFit/>
          </a:bodyPr>
          <a:lstStyle/>
          <a:p>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MSPyBS</a:t>
            </a:r>
            <a:r>
              <a:rPr lang="es-AR" sz="1600" b="1" dirty="0">
                <a:latin typeface="Calibri Light" panose="020F0302020204030204" pitchFamily="34" charset="0"/>
                <a:cs typeface="Calibri Light" panose="020F0302020204030204" pitchFamily="34" charset="0"/>
              </a:rPr>
              <a:t> (65% </a:t>
            </a:r>
            <a:r>
              <a:rPr lang="es-AR" sz="1600" b="1" dirty="0" err="1">
                <a:latin typeface="Calibri Light" panose="020F0302020204030204" pitchFamily="34" charset="0"/>
                <a:cs typeface="Calibri Light" panose="020F0302020204030204" pitchFamily="34" charset="0"/>
              </a:rPr>
              <a:t>of</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the</a:t>
            </a:r>
            <a:r>
              <a:rPr lang="es-AR" sz="1600" b="1" dirty="0">
                <a:latin typeface="Calibri Light" panose="020F0302020204030204" pitchFamily="34" charset="0"/>
                <a:cs typeface="Calibri Light" panose="020F0302020204030204" pitchFamily="34" charset="0"/>
              </a:rPr>
              <a:t> </a:t>
            </a:r>
            <a:r>
              <a:rPr lang="es-AR" sz="1600" b="1" dirty="0" err="1">
                <a:latin typeface="Calibri Light" panose="020F0302020204030204" pitchFamily="34" charset="0"/>
                <a:cs typeface="Calibri Light" panose="020F0302020204030204" pitchFamily="34" charset="0"/>
              </a:rPr>
              <a:t>population</a:t>
            </a:r>
            <a:r>
              <a:rPr lang="es-AR" sz="1600" b="1" dirty="0">
                <a:latin typeface="Calibri Light" panose="020F0302020204030204" pitchFamily="34" charset="0"/>
                <a:cs typeface="Calibri Light" panose="020F0302020204030204" pitchFamily="34" charset="0"/>
              </a:rPr>
              <a:t>)</a:t>
            </a:r>
          </a:p>
          <a:p>
            <a:r>
              <a:rPr lang="es-AR" sz="1600" b="1" dirty="0">
                <a:latin typeface="Calibri Light" panose="020F0302020204030204" pitchFamily="34" charset="0"/>
                <a:cs typeface="Calibri Light" panose="020F0302020204030204" pitchFamily="34" charset="0"/>
              </a:rPr>
              <a:t>- IPS (20%)</a:t>
            </a:r>
          </a:p>
          <a:p>
            <a:pPr marL="285750" indent="-285750">
              <a:buFontTx/>
              <a:buChar char="-"/>
            </a:pP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Police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Military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(1%))</a:t>
            </a:r>
          </a:p>
          <a:p>
            <a:r>
              <a:rPr lang="es-AR" sz="1600" dirty="0">
                <a:latin typeface="Calibri Light" panose="020F0302020204030204" pitchFamily="34" charset="0"/>
                <a:cs typeface="Calibri Light" panose="020F0302020204030204" pitchFamily="34" charset="0"/>
              </a:rPr>
              <a:t> </a:t>
            </a:r>
          </a:p>
          <a:p>
            <a:r>
              <a:rPr lang="es-AR" sz="1600" dirty="0">
                <a:latin typeface="Calibri Light" panose="020F0302020204030204" pitchFamily="34" charset="0"/>
                <a:cs typeface="Calibri Light" panose="020F0302020204030204" pitchFamily="34" charset="0"/>
              </a:rPr>
              <a:t>- Care </a:t>
            </a:r>
            <a:r>
              <a:rPr lang="es-AR" sz="1600" dirty="0" err="1">
                <a:latin typeface="Calibri Light" panose="020F0302020204030204" pitchFamily="34" charset="0"/>
                <a:cs typeface="Calibri Light" panose="020F0302020204030204" pitchFamily="34" charset="0"/>
              </a:rPr>
              <a:t>is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distributed</a:t>
            </a:r>
            <a:r>
              <a:rPr lang="es-AR" sz="1600" dirty="0">
                <a:latin typeface="Calibri Light" panose="020F0302020204030204" pitchFamily="34" charset="0"/>
                <a:cs typeface="Calibri Light" panose="020F0302020204030204" pitchFamily="34" charset="0"/>
              </a:rPr>
              <a:t> in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Regions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operational</a:t>
            </a:r>
            <a:r>
              <a:rPr lang="es-AR" sz="1600" dirty="0">
                <a:latin typeface="Calibri Light" panose="020F0302020204030204" pitchFamily="34" charset="0"/>
                <a:cs typeface="Calibri Light" panose="020F0302020204030204" pitchFamily="34" charset="0"/>
              </a:rPr>
              <a:t>-administrative </a:t>
            </a:r>
            <a:r>
              <a:rPr lang="es-AR" sz="1600" dirty="0" err="1">
                <a:latin typeface="Calibri Light" panose="020F0302020204030204" pitchFamily="34" charset="0"/>
                <a:cs typeface="Calibri Light" panose="020F0302020204030204" pitchFamily="34" charset="0"/>
              </a:rPr>
              <a:t>units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MSPyBS</a:t>
            </a:r>
            <a:r>
              <a:rPr lang="es-AR" sz="1600" dirty="0">
                <a:latin typeface="Calibri Light" panose="020F0302020204030204" pitchFamily="34" charset="0"/>
                <a:cs typeface="Calibri Light" panose="020F0302020204030204" pitchFamily="34" charset="0"/>
              </a:rPr>
              <a:t> and a </a:t>
            </a:r>
            <a:r>
              <a:rPr lang="es-AR" sz="1600" dirty="0" err="1">
                <a:latin typeface="Calibri Light" panose="020F0302020204030204" pitchFamily="34" charset="0"/>
                <a:cs typeface="Calibri Light" panose="020F0302020204030204" pitchFamily="34" charset="0"/>
              </a:rPr>
              <a:t>network</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services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with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facilities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from</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first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third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level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care</a:t>
            </a:r>
            <a:endParaRPr lang="es-AR" sz="1600" dirty="0">
              <a:effectLst/>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EAB610B2-F9E0-8542-4A17-D011B3BB4170}"/>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ML </a:t>
            </a:r>
            <a:r>
              <a:rPr lang="es-AR" sz="1400" dirty="0" err="1"/>
              <a:t>Gonzalez</a:t>
            </a:r>
            <a:r>
              <a:rPr lang="es-AR" sz="1400" dirty="0"/>
              <a:t> Donna</a:t>
            </a:r>
          </a:p>
        </p:txBody>
      </p:sp>
      <p:sp>
        <p:nvSpPr>
          <p:cNvPr id="11" name="Título 3">
            <a:extLst>
              <a:ext uri="{FF2B5EF4-FFF2-40B4-BE49-F238E27FC236}">
                <a16:creationId xmlns:a16="http://schemas.microsoft.com/office/drawing/2014/main" id="{D467757D-52C7-0977-C869-FD7AC9D59D1F}"/>
              </a:ext>
            </a:extLst>
          </p:cNvPr>
          <p:cNvSpPr>
            <a:spLocks noGrp="1"/>
          </p:cNvSpPr>
          <p:nvPr>
            <p:ph type="title"/>
          </p:nvPr>
        </p:nvSpPr>
        <p:spPr>
          <a:xfrm>
            <a:off x="186349" y="38298"/>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Paraguay: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endParaRPr lang="es-ES" sz="3500" dirty="0">
              <a:latin typeface="Didot" panose="02000503000000020003" pitchFamily="2" charset="-79"/>
              <a:cs typeface="Didot" panose="02000503000000020003" pitchFamily="2" charset="-79"/>
            </a:endParaRPr>
          </a:p>
        </p:txBody>
      </p:sp>
      <p:pic>
        <p:nvPicPr>
          <p:cNvPr id="12" name="Imagen 11" descr="Imagen que contiene firmar, tabla, cuarto&#10;&#10;Descripción generada automáticamente">
            <a:extLst>
              <a:ext uri="{FF2B5EF4-FFF2-40B4-BE49-F238E27FC236}">
                <a16:creationId xmlns:a16="http://schemas.microsoft.com/office/drawing/2014/main" id="{C92B939D-EC0E-2926-CC8D-AB0AFD1C25FA}"/>
              </a:ext>
            </a:extLst>
          </p:cNvPr>
          <p:cNvPicPr>
            <a:picLocks noChangeAspect="1"/>
          </p:cNvPicPr>
          <p:nvPr/>
        </p:nvPicPr>
        <p:blipFill>
          <a:blip r:embed="rId3"/>
          <a:stretch>
            <a:fillRect/>
          </a:stretch>
        </p:blipFill>
        <p:spPr>
          <a:xfrm>
            <a:off x="10435933" y="124920"/>
            <a:ext cx="1175881" cy="1175881"/>
          </a:xfrm>
          <a:prstGeom prst="rect">
            <a:avLst/>
          </a:prstGeom>
        </p:spPr>
      </p:pic>
      <p:pic>
        <p:nvPicPr>
          <p:cNvPr id="4" name="Imagen 1">
            <a:extLst>
              <a:ext uri="{FF2B5EF4-FFF2-40B4-BE49-F238E27FC236}">
                <a16:creationId xmlns:a16="http://schemas.microsoft.com/office/drawing/2014/main" id="{8F1E33FC-63B1-331E-A2DC-968D54597E35}"/>
              </a:ext>
            </a:extLst>
          </p:cNvPr>
          <p:cNvPicPr>
            <a:picLocks noChangeAspect="1"/>
          </p:cNvPicPr>
          <p:nvPr/>
        </p:nvPicPr>
        <p:blipFill>
          <a:blip r:embed="rId4"/>
          <a:stretch>
            <a:fillRect/>
          </a:stretch>
        </p:blipFill>
        <p:spPr>
          <a:xfrm>
            <a:off x="8447196" y="86778"/>
            <a:ext cx="1716208" cy="1840407"/>
          </a:xfrm>
          <a:prstGeom prst="rect">
            <a:avLst/>
          </a:prstGeom>
        </p:spPr>
      </p:pic>
    </p:spTree>
    <p:extLst>
      <p:ext uri="{BB962C8B-B14F-4D97-AF65-F5344CB8AC3E}">
        <p14:creationId xmlns:p14="http://schemas.microsoft.com/office/powerpoint/2010/main" val="129579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203312" y="103445"/>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Bolivia: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624936" y="103445"/>
            <a:ext cx="1363752" cy="1363752"/>
          </a:xfrm>
          <a:prstGeom prst="rect">
            <a:avLst/>
          </a:prstGeom>
        </p:spPr>
      </p:pic>
      <p:pic>
        <p:nvPicPr>
          <p:cNvPr id="12290" name="Picture 2" descr="Bolivia Map | Infoplease">
            <a:extLst>
              <a:ext uri="{FF2B5EF4-FFF2-40B4-BE49-F238E27FC236}">
                <a16:creationId xmlns:a16="http://schemas.microsoft.com/office/drawing/2014/main" id="{476B5E8F-D122-ED54-8E99-019AA47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75" y="4386725"/>
            <a:ext cx="2056984" cy="206099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BF75D4C-F5D1-D747-EDA8-5100F9EAAA64}"/>
              </a:ext>
            </a:extLst>
          </p:cNvPr>
          <p:cNvSpPr txBox="1"/>
          <p:nvPr/>
        </p:nvSpPr>
        <p:spPr>
          <a:xfrm>
            <a:off x="191122" y="1336796"/>
            <a:ext cx="11521440" cy="3539430"/>
          </a:xfrm>
          <a:prstGeom prst="rect">
            <a:avLst/>
          </a:prstGeom>
          <a:solidFill>
            <a:schemeClr val="bg1"/>
          </a:solidFill>
        </p:spPr>
        <p:txBody>
          <a:bodyPr wrap="square">
            <a:spAutoFit/>
          </a:bodyPr>
          <a:lstStyle/>
          <a:p>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1) </a:t>
            </a:r>
            <a:r>
              <a:rPr lang="es-AR" sz="1600" dirty="0" err="1">
                <a:latin typeface="Calibri Light" panose="020F0302020204030204" pitchFamily="34" charset="0"/>
                <a:cs typeface="Calibri Light" panose="020F0302020204030204" pitchFamily="34" charset="0"/>
              </a:rPr>
              <a:t>Unified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(SUS) </a:t>
            </a:r>
            <a:r>
              <a:rPr lang="es-AR" sz="1600" dirty="0" err="1">
                <a:latin typeface="Calibri Light" panose="020F0302020204030204" pitchFamily="34" charset="0"/>
                <a:cs typeface="Calibri Light" panose="020F0302020204030204" pitchFamily="34" charset="0"/>
              </a:rPr>
              <a:t>under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Ministry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that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covers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general </a:t>
            </a:r>
            <a:r>
              <a:rPr lang="es-AR" sz="1600" dirty="0" err="1">
                <a:latin typeface="Calibri Light" panose="020F0302020204030204" pitchFamily="34" charset="0"/>
                <a:cs typeface="Calibri Light" panose="020F0302020204030204" pitchFamily="34" charset="0"/>
              </a:rPr>
              <a:t>population</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that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does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not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belong</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any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2)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National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Oil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Banking</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Roads</a:t>
            </a:r>
            <a:r>
              <a:rPr lang="es-AR" sz="1600" dirty="0">
                <a:latin typeface="Calibri Light" panose="020F0302020204030204" pitchFamily="34" charset="0"/>
                <a:cs typeface="Calibri Light" panose="020F0302020204030204" pitchFamily="34" charset="0"/>
              </a:rPr>
              <a:t> and RA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CORDES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State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Bank, COSSMIL, SINEC Comprehensive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Salaried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workers</a:t>
            </a:r>
            <a:r>
              <a:rPr lang="es-AR" sz="1600" dirty="0">
                <a:latin typeface="Calibri Light" panose="020F0302020204030204" pitchFamily="34" charset="0"/>
                <a:cs typeface="Calibri Light" panose="020F0302020204030204" pitchFamily="34" charset="0"/>
              </a:rPr>
              <a:t> in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public</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enterprises</a:t>
            </a:r>
            <a:r>
              <a:rPr lang="es-AR" sz="1600" dirty="0">
                <a:latin typeface="Calibri Light" panose="020F0302020204030204" pitchFamily="34" charset="0"/>
                <a:cs typeface="Calibri Light" panose="020F0302020204030204" pitchFamily="34" charset="0"/>
              </a:rPr>
              <a:t>) 
3) Social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(SSU) </a:t>
            </a:r>
            <a:r>
              <a:rPr lang="es-AR" sz="1600" dirty="0" err="1">
                <a:latin typeface="Calibri Light" panose="020F0302020204030204" pitchFamily="34" charset="0"/>
                <a:cs typeface="Calibri Light" panose="020F0302020204030204" pitchFamily="34" charset="0"/>
              </a:rPr>
              <a:t>University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workers</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their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families</a:t>
            </a:r>
            <a:r>
              <a:rPr lang="es-AR" sz="1600" dirty="0">
                <a:latin typeface="Calibri Light" panose="020F0302020204030204" pitchFamily="34" charset="0"/>
                <a:cs typeface="Calibri Light" panose="020F0302020204030204" pitchFamily="34" charset="0"/>
              </a:rPr>
              <a:t> 
4)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system</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national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funds</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university</a:t>
            </a:r>
            <a:r>
              <a:rPr lang="es-AR" sz="1600" dirty="0">
                <a:latin typeface="Calibri Light" panose="020F0302020204030204" pitchFamily="34" charset="0"/>
                <a:cs typeface="Calibri Light" panose="020F0302020204030204" pitchFamily="34" charset="0"/>
              </a:rPr>
              <a:t> social </a:t>
            </a:r>
            <a:r>
              <a:rPr lang="es-AR" sz="1600" dirty="0" err="1">
                <a:latin typeface="Calibri Light" panose="020F0302020204030204" pitchFamily="34" charset="0"/>
                <a:cs typeface="Calibri Light" panose="020F0302020204030204" pitchFamily="34" charset="0"/>
              </a:rPr>
              <a:t>security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cover</a:t>
            </a:r>
            <a:r>
              <a:rPr lang="es-AR" sz="1600" dirty="0">
                <a:latin typeface="Calibri Light" panose="020F0302020204030204" pitchFamily="34" charset="0"/>
                <a:cs typeface="Calibri Light" panose="020F0302020204030204" pitchFamily="34" charset="0"/>
              </a:rPr>
              <a:t> 85%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population</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rest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population</a:t>
            </a:r>
            <a:r>
              <a:rPr lang="es-AR" sz="1600" dirty="0">
                <a:latin typeface="Calibri Light" panose="020F0302020204030204" pitchFamily="34" charset="0"/>
                <a:cs typeface="Calibri Light" panose="020F0302020204030204" pitchFamily="34" charset="0"/>
              </a:rPr>
              <a:t> has </a:t>
            </a:r>
            <a:r>
              <a:rPr lang="es-AR" sz="1600" dirty="0" err="1">
                <a:latin typeface="Calibri Light" panose="020F0302020204030204" pitchFamily="34" charset="0"/>
                <a:cs typeface="Calibri Light" panose="020F0302020204030204" pitchFamily="34" charset="0"/>
              </a:rPr>
              <a:t>some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National</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List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Essential</a:t>
            </a:r>
            <a:r>
              <a:rPr lang="es-AR" sz="1600" dirty="0">
                <a:latin typeface="Calibri Light" panose="020F0302020204030204" pitchFamily="34" charset="0"/>
                <a:cs typeface="Calibri Light" panose="020F0302020204030204" pitchFamily="34" charset="0"/>
              </a:rPr>
              <a:t> Medicines (LINAME) </a:t>
            </a:r>
            <a:r>
              <a:rPr lang="es-AR" sz="1600" dirty="0" err="1">
                <a:latin typeface="Calibri Light" panose="020F0302020204030204" pitchFamily="34" charset="0"/>
                <a:cs typeface="Calibri Light" panose="020F0302020204030204" pitchFamily="34" charset="0"/>
              </a:rPr>
              <a:t>insurances</a:t>
            </a:r>
            <a:r>
              <a:rPr lang="es-AR" sz="1600" dirty="0">
                <a:latin typeface="Calibri Light" panose="020F0302020204030204" pitchFamily="34" charset="0"/>
                <a:cs typeface="Calibri Light" panose="020F0302020204030204" pitchFamily="34" charset="0"/>
              </a:rPr>
              <a:t> are </a:t>
            </a:r>
            <a:r>
              <a:rPr lang="es-AR" sz="1600" dirty="0" err="1">
                <a:latin typeface="Calibri Light" panose="020F0302020204030204" pitchFamily="34" charset="0"/>
                <a:cs typeface="Calibri Light" panose="020F0302020204030204" pitchFamily="34" charset="0"/>
              </a:rPr>
              <a:t>based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to</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pay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cancer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treatment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updated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every</a:t>
            </a:r>
            <a:r>
              <a:rPr lang="es-AR" sz="1600" dirty="0">
                <a:latin typeface="Calibri Light" panose="020F0302020204030204" pitchFamily="34" charset="0"/>
                <a:cs typeface="Calibri Light" panose="020F0302020204030204" pitchFamily="34" charset="0"/>
              </a:rPr>
              <a:t> 2 </a:t>
            </a:r>
            <a:r>
              <a:rPr lang="es-AR" sz="1600" dirty="0" err="1">
                <a:latin typeface="Calibri Light" panose="020F0302020204030204" pitchFamily="34" charset="0"/>
                <a:cs typeface="Calibri Light" panose="020F0302020204030204" pitchFamily="34" charset="0"/>
              </a:rPr>
              <a:t>years</a:t>
            </a:r>
            <a:r>
              <a:rPr lang="es-AR" sz="1600" dirty="0">
                <a:latin typeface="Calibri Light" panose="020F0302020204030204" pitchFamily="34" charset="0"/>
                <a:cs typeface="Calibri Light" panose="020F0302020204030204" pitchFamily="34" charset="0"/>
              </a:rPr>
              <a:t>)</a:t>
            </a:r>
          </a:p>
          <a:p>
            <a:r>
              <a:rPr lang="es-AR" sz="1600" dirty="0" err="1">
                <a:latin typeface="Calibri Light" panose="020F0302020204030204" pitchFamily="34" charset="0"/>
                <a:cs typeface="Calibri Light" panose="020F0302020204030204" pitchFamily="34" charset="0"/>
              </a:rPr>
              <a:t>Limitations</a:t>
            </a:r>
            <a:r>
              <a:rPr lang="es-AR" sz="1600" dirty="0">
                <a:latin typeface="Calibri Light" panose="020F0302020204030204" pitchFamily="34" charset="0"/>
                <a:cs typeface="Calibri Light" panose="020F0302020204030204" pitchFamily="34" charset="0"/>
              </a:rPr>
              <a:t>: Non </a:t>
            </a:r>
            <a:r>
              <a:rPr lang="es-AR" sz="1600" dirty="0" err="1">
                <a:latin typeface="Calibri Light" panose="020F0302020204030204" pitchFamily="34" charset="0"/>
                <a:cs typeface="Calibri Light" panose="020F0302020204030204" pitchFamily="34" charset="0"/>
              </a:rPr>
              <a:t>validated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specialists</a:t>
            </a:r>
            <a:endParaRPr lang="es-AR" sz="1600" dirty="0">
              <a:latin typeface="Calibri Light" panose="020F0302020204030204" pitchFamily="34" charset="0"/>
              <a:cs typeface="Calibri Light" panose="020F0302020204030204" pitchFamily="34" charset="0"/>
            </a:endParaRPr>
          </a:p>
          <a:p>
            <a:r>
              <a:rPr lang="es-AR" sz="1600" dirty="0" err="1">
                <a:latin typeface="Calibri Light" panose="020F0302020204030204" pitchFamily="34" charset="0"/>
                <a:cs typeface="Calibri Light" panose="020F0302020204030204" pitchFamily="34" charset="0"/>
              </a:rPr>
              <a:t>Private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health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insurance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offers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coverage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based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on</a:t>
            </a:r>
            <a:r>
              <a:rPr lang="es-AR" sz="1600" dirty="0">
                <a:latin typeface="Calibri Light" panose="020F0302020204030204" pitchFamily="34" charset="0"/>
                <a:cs typeface="Calibri Light" panose="020F0302020204030204" pitchFamily="34" charset="0"/>
              </a:rPr>
              <a:t> NCCN and ESMO </a:t>
            </a:r>
            <a:r>
              <a:rPr lang="es-AR" sz="1600" dirty="0" err="1">
                <a:latin typeface="Calibri Light" panose="020F0302020204030204" pitchFamily="34" charset="0"/>
                <a:cs typeface="Calibri Light" panose="020F0302020204030204" pitchFamily="34" charset="0"/>
              </a:rPr>
              <a:t>guidelines</a:t>
            </a:r>
            <a:r>
              <a:rPr lang="es-AR" sz="1600" dirty="0">
                <a:latin typeface="Calibri Light" panose="020F0302020204030204" pitchFamily="34" charset="0"/>
                <a:cs typeface="Calibri Light" panose="020F0302020204030204" pitchFamily="34" charset="0"/>
              </a:rPr>
              <a:t>. 
</a:t>
            </a:r>
            <a:endParaRPr lang="es-AR" sz="1600" dirty="0">
              <a:effectLst/>
              <a:latin typeface="Calibri Light" panose="020F030202020403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82CD30A5-4F61-5A14-BC88-22CA76220817}"/>
              </a:ext>
            </a:extLst>
          </p:cNvPr>
          <p:cNvPicPr>
            <a:picLocks noChangeAspect="1"/>
          </p:cNvPicPr>
          <p:nvPr/>
        </p:nvPicPr>
        <p:blipFill>
          <a:blip r:embed="rId4"/>
          <a:stretch>
            <a:fillRect/>
          </a:stretch>
        </p:blipFill>
        <p:spPr>
          <a:xfrm>
            <a:off x="6953195" y="1488411"/>
            <a:ext cx="5238805" cy="4621165"/>
          </a:xfrm>
          <a:prstGeom prst="rect">
            <a:avLst/>
          </a:prstGeom>
        </p:spPr>
      </p:pic>
      <p:sp>
        <p:nvSpPr>
          <p:cNvPr id="3" name="CuadroTexto 2">
            <a:extLst>
              <a:ext uri="{FF2B5EF4-FFF2-40B4-BE49-F238E27FC236}">
                <a16:creationId xmlns:a16="http://schemas.microsoft.com/office/drawing/2014/main" id="{384B50EC-8184-5251-93C6-6F6CCFA16DAE}"/>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R. Limón</a:t>
            </a:r>
          </a:p>
        </p:txBody>
      </p:sp>
      <p:pic>
        <p:nvPicPr>
          <p:cNvPr id="7" name="Imagen 1">
            <a:extLst>
              <a:ext uri="{FF2B5EF4-FFF2-40B4-BE49-F238E27FC236}">
                <a16:creationId xmlns:a16="http://schemas.microsoft.com/office/drawing/2014/main" id="{27EC3283-42C4-5607-E76E-8969057FC8A5}"/>
              </a:ext>
            </a:extLst>
          </p:cNvPr>
          <p:cNvPicPr>
            <a:picLocks noChangeAspect="1"/>
          </p:cNvPicPr>
          <p:nvPr/>
        </p:nvPicPr>
        <p:blipFill>
          <a:blip r:embed="rId5"/>
          <a:stretch>
            <a:fillRect/>
          </a:stretch>
        </p:blipFill>
        <p:spPr>
          <a:xfrm>
            <a:off x="159269" y="1336796"/>
            <a:ext cx="6793926" cy="4929398"/>
          </a:xfrm>
          <a:prstGeom prst="rect">
            <a:avLst/>
          </a:prstGeom>
        </p:spPr>
      </p:pic>
    </p:spTree>
    <p:extLst>
      <p:ext uri="{BB962C8B-B14F-4D97-AF65-F5344CB8AC3E}">
        <p14:creationId xmlns:p14="http://schemas.microsoft.com/office/powerpoint/2010/main" val="42070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Brief</a:t>
            </a:r>
            <a:r>
              <a:rPr lang="es-ES" sz="3500" dirty="0">
                <a:latin typeface="Didot" panose="02000503000000020003" pitchFamily="2" charset="-79"/>
                <a:cs typeface="Didot" panose="02000503000000020003" pitchFamily="2" charset="-79"/>
              </a:rPr>
              <a:t> agenda</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sp>
        <p:nvSpPr>
          <p:cNvPr id="6" name="Marcador de contenido 4">
            <a:extLst>
              <a:ext uri="{FF2B5EF4-FFF2-40B4-BE49-F238E27FC236}">
                <a16:creationId xmlns:a16="http://schemas.microsoft.com/office/drawing/2014/main" id="{9B6E151A-D505-AE07-F4D1-2366269EA586}"/>
              </a:ext>
            </a:extLst>
          </p:cNvPr>
          <p:cNvSpPr>
            <a:spLocks noGrp="1"/>
          </p:cNvSpPr>
          <p:nvPr>
            <p:ph idx="1"/>
          </p:nvPr>
        </p:nvSpPr>
        <p:spPr>
          <a:xfrm>
            <a:off x="312307" y="2840538"/>
            <a:ext cx="9792208" cy="3407862"/>
          </a:xfrm>
        </p:spPr>
        <p:txBody>
          <a:bodyPr>
            <a:normAutofit/>
          </a:bodyPr>
          <a:lstStyle/>
          <a:p>
            <a:r>
              <a:rPr lang="es-ES" dirty="0" err="1">
                <a:latin typeface="Didot" panose="02000503000000020003" pitchFamily="2" charset="-79"/>
                <a:cs typeface="Didot" panose="02000503000000020003" pitchFamily="2" charset="-79"/>
              </a:rPr>
              <a:t>Number</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cases in </a:t>
            </a:r>
            <a:r>
              <a:rPr lang="es-ES" dirty="0" err="1">
                <a:latin typeface="Didot" panose="02000503000000020003" pitchFamily="2" charset="-79"/>
                <a:cs typeface="Didot" panose="02000503000000020003" pitchFamily="2" charset="-79"/>
              </a:rPr>
              <a:t>the</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region</a:t>
            </a:r>
            <a:endParaRPr lang="es-ES" dirty="0">
              <a:latin typeface="Didot" panose="02000503000000020003" pitchFamily="2" charset="-79"/>
              <a:cs typeface="Didot" panose="02000503000000020003" pitchFamily="2" charset="-79"/>
            </a:endParaRPr>
          </a:p>
          <a:p>
            <a:r>
              <a:rPr lang="es-ES" dirty="0" err="1">
                <a:latin typeface="Didot" panose="02000503000000020003" pitchFamily="2" charset="-79"/>
                <a:cs typeface="Didot" panose="02000503000000020003" pitchFamily="2" charset="-79"/>
              </a:rPr>
              <a:t>Description</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7 </a:t>
            </a:r>
            <a:r>
              <a:rPr lang="es-ES" dirty="0" err="1">
                <a:latin typeface="Didot" panose="02000503000000020003" pitchFamily="2" charset="-79"/>
                <a:cs typeface="Didot" panose="02000503000000020003" pitchFamily="2" charset="-79"/>
              </a:rPr>
              <a:t>countries</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National</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Health</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systems</a:t>
            </a:r>
            <a:r>
              <a:rPr lang="es-ES" dirty="0">
                <a:latin typeface="Didot" panose="02000503000000020003" pitchFamily="2" charset="-79"/>
                <a:cs typeface="Didot" panose="02000503000000020003" pitchFamily="2" charset="-79"/>
              </a:rPr>
              <a:t> </a:t>
            </a:r>
          </a:p>
          <a:p>
            <a:r>
              <a:rPr lang="es-ES" dirty="0" err="1">
                <a:latin typeface="Didot" panose="02000503000000020003" pitchFamily="2" charset="-79"/>
                <a:cs typeface="Didot" panose="02000503000000020003" pitchFamily="2" charset="-79"/>
              </a:rPr>
              <a:t>Barriers</a:t>
            </a:r>
            <a:endParaRPr lang="es-ES" dirty="0">
              <a:latin typeface="Didot" panose="02000503000000020003" pitchFamily="2" charset="-79"/>
              <a:cs typeface="Didot" panose="02000503000000020003" pitchFamily="2" charset="-79"/>
            </a:endParaRPr>
          </a:p>
          <a:p>
            <a:r>
              <a:rPr lang="es-ES" dirty="0">
                <a:solidFill>
                  <a:schemeClr val="bg2"/>
                </a:solidFill>
                <a:latin typeface="Didot" panose="02000503000000020003" pitchFamily="2" charset="-79"/>
                <a:cs typeface="Didot" panose="02000503000000020003" pitchFamily="2" charset="-79"/>
              </a:rPr>
              <a:t>Tools </a:t>
            </a:r>
            <a:r>
              <a:rPr lang="es-ES" dirty="0" err="1">
                <a:solidFill>
                  <a:schemeClr val="bg2"/>
                </a:solidFill>
                <a:latin typeface="Didot" panose="02000503000000020003" pitchFamily="2" charset="-79"/>
                <a:cs typeface="Didot" panose="02000503000000020003" pitchFamily="2" charset="-79"/>
              </a:rPr>
              <a:t>from</a:t>
            </a:r>
            <a:r>
              <a:rPr lang="es-ES" dirty="0">
                <a:solidFill>
                  <a:schemeClr val="bg2"/>
                </a:solidFill>
                <a:latin typeface="Didot" panose="02000503000000020003" pitchFamily="2" charset="-79"/>
                <a:cs typeface="Didot" panose="02000503000000020003" pitchFamily="2" charset="-79"/>
              </a:rPr>
              <a:t> SELNET </a:t>
            </a:r>
            <a:r>
              <a:rPr lang="es-ES" dirty="0" err="1">
                <a:solidFill>
                  <a:schemeClr val="bg2"/>
                </a:solidFill>
                <a:latin typeface="Didot" panose="02000503000000020003" pitchFamily="2" charset="-79"/>
                <a:cs typeface="Didot" panose="02000503000000020003" pitchFamily="2" charset="-79"/>
              </a:rPr>
              <a:t>to</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improve</a:t>
            </a:r>
            <a:r>
              <a:rPr lang="es-ES" dirty="0">
                <a:solidFill>
                  <a:schemeClr val="bg2"/>
                </a:solidFill>
                <a:latin typeface="Didot" panose="02000503000000020003" pitchFamily="2" charset="-79"/>
                <a:cs typeface="Didot" panose="02000503000000020003" pitchFamily="2" charset="-79"/>
              </a:rPr>
              <a:t> care in sarcoma </a:t>
            </a:r>
            <a:r>
              <a:rPr lang="es-ES" dirty="0" err="1">
                <a:solidFill>
                  <a:schemeClr val="bg2"/>
                </a:solidFill>
                <a:latin typeface="Didot" panose="02000503000000020003" pitchFamily="2" charset="-79"/>
                <a:cs typeface="Didot" panose="02000503000000020003" pitchFamily="2" charset="-79"/>
              </a:rPr>
              <a:t>patients</a:t>
            </a:r>
            <a:endParaRPr lang="es-ES" dirty="0">
              <a:solidFill>
                <a:schemeClr val="bg2"/>
              </a:solidFill>
              <a:latin typeface="Didot" panose="02000503000000020003" pitchFamily="2" charset="-79"/>
              <a:cs typeface="Didot" panose="02000503000000020003" pitchFamily="2" charset="-79"/>
            </a:endParaRPr>
          </a:p>
          <a:p>
            <a:r>
              <a:rPr lang="es-ES" dirty="0" err="1">
                <a:solidFill>
                  <a:schemeClr val="bg2"/>
                </a:solidFill>
                <a:latin typeface="Didot" panose="02000503000000020003" pitchFamily="2" charset="-79"/>
                <a:cs typeface="Didot" panose="02000503000000020003" pitchFamily="2" charset="-79"/>
              </a:rPr>
              <a:t>Discussion</a:t>
            </a:r>
            <a:endParaRPr lang="es-ES" dirty="0">
              <a:solidFill>
                <a:schemeClr val="bg2"/>
              </a:solidFill>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260940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Brief</a:t>
            </a:r>
            <a:r>
              <a:rPr lang="es-ES" sz="3500" dirty="0">
                <a:latin typeface="Didot" panose="02000503000000020003" pitchFamily="2" charset="-79"/>
                <a:cs typeface="Didot" panose="02000503000000020003" pitchFamily="2" charset="-79"/>
              </a:rPr>
              <a:t> agenda</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sp>
        <p:nvSpPr>
          <p:cNvPr id="6" name="Marcador de contenido 4">
            <a:extLst>
              <a:ext uri="{FF2B5EF4-FFF2-40B4-BE49-F238E27FC236}">
                <a16:creationId xmlns:a16="http://schemas.microsoft.com/office/drawing/2014/main" id="{9B6E151A-D505-AE07-F4D1-2366269EA586}"/>
              </a:ext>
            </a:extLst>
          </p:cNvPr>
          <p:cNvSpPr>
            <a:spLocks noGrp="1"/>
          </p:cNvSpPr>
          <p:nvPr>
            <p:ph idx="1"/>
          </p:nvPr>
        </p:nvSpPr>
        <p:spPr>
          <a:xfrm>
            <a:off x="312307" y="2840538"/>
            <a:ext cx="9792208" cy="3407862"/>
          </a:xfrm>
        </p:spPr>
        <p:txBody>
          <a:bodyPr>
            <a:normAutofit/>
          </a:bodyPr>
          <a:lstStyle/>
          <a:p>
            <a:r>
              <a:rPr lang="es-ES" dirty="0" err="1">
                <a:latin typeface="Didot" panose="02000503000000020003" pitchFamily="2" charset="-79"/>
                <a:cs typeface="Didot" panose="02000503000000020003" pitchFamily="2" charset="-79"/>
              </a:rPr>
              <a:t>Number</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cases in </a:t>
            </a:r>
            <a:r>
              <a:rPr lang="es-ES" dirty="0" err="1">
                <a:latin typeface="Didot" panose="02000503000000020003" pitchFamily="2" charset="-79"/>
                <a:cs typeface="Didot" panose="02000503000000020003" pitchFamily="2" charset="-79"/>
              </a:rPr>
              <a:t>the</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region</a:t>
            </a:r>
            <a:endParaRPr lang="es-ES" dirty="0">
              <a:latin typeface="Didot" panose="02000503000000020003" pitchFamily="2" charset="-79"/>
              <a:cs typeface="Didot" panose="02000503000000020003" pitchFamily="2" charset="-79"/>
            </a:endParaRPr>
          </a:p>
          <a:p>
            <a:r>
              <a:rPr lang="es-ES" dirty="0" err="1">
                <a:latin typeface="Didot" panose="02000503000000020003" pitchFamily="2" charset="-79"/>
                <a:cs typeface="Didot" panose="02000503000000020003" pitchFamily="2" charset="-79"/>
              </a:rPr>
              <a:t>Description</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7 </a:t>
            </a:r>
            <a:r>
              <a:rPr lang="es-ES" dirty="0" err="1">
                <a:latin typeface="Didot" panose="02000503000000020003" pitchFamily="2" charset="-79"/>
                <a:cs typeface="Didot" panose="02000503000000020003" pitchFamily="2" charset="-79"/>
              </a:rPr>
              <a:t>countries</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National</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Health</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systems</a:t>
            </a:r>
            <a:r>
              <a:rPr lang="es-ES" dirty="0">
                <a:latin typeface="Didot" panose="02000503000000020003" pitchFamily="2" charset="-79"/>
                <a:cs typeface="Didot" panose="02000503000000020003" pitchFamily="2" charset="-79"/>
              </a:rPr>
              <a:t> </a:t>
            </a:r>
          </a:p>
          <a:p>
            <a:r>
              <a:rPr lang="es-ES" dirty="0" err="1">
                <a:latin typeface="Didot" panose="02000503000000020003" pitchFamily="2" charset="-79"/>
                <a:cs typeface="Didot" panose="02000503000000020003" pitchFamily="2" charset="-79"/>
              </a:rPr>
              <a:t>Barriers</a:t>
            </a:r>
            <a:endParaRPr lang="es-ES" dirty="0">
              <a:latin typeface="Didot" panose="02000503000000020003" pitchFamily="2" charset="-79"/>
              <a:cs typeface="Didot" panose="02000503000000020003" pitchFamily="2" charset="-79"/>
            </a:endParaRPr>
          </a:p>
          <a:p>
            <a:r>
              <a:rPr lang="es-ES" dirty="0">
                <a:latin typeface="Didot" panose="02000503000000020003" pitchFamily="2" charset="-79"/>
                <a:cs typeface="Didot" panose="02000503000000020003" pitchFamily="2" charset="-79"/>
              </a:rPr>
              <a:t>Tools </a:t>
            </a:r>
            <a:r>
              <a:rPr lang="es-ES" dirty="0" err="1">
                <a:latin typeface="Didot" panose="02000503000000020003" pitchFamily="2" charset="-79"/>
                <a:cs typeface="Didot" panose="02000503000000020003" pitchFamily="2" charset="-79"/>
              </a:rPr>
              <a:t>from</a:t>
            </a:r>
            <a:r>
              <a:rPr lang="es-ES" dirty="0">
                <a:latin typeface="Didot" panose="02000503000000020003" pitchFamily="2" charset="-79"/>
                <a:cs typeface="Didot" panose="02000503000000020003" pitchFamily="2" charset="-79"/>
              </a:rPr>
              <a:t> SELNET </a:t>
            </a:r>
            <a:r>
              <a:rPr lang="es-ES" dirty="0" err="1">
                <a:latin typeface="Didot" panose="02000503000000020003" pitchFamily="2" charset="-79"/>
                <a:cs typeface="Didot" panose="02000503000000020003" pitchFamily="2" charset="-79"/>
              </a:rPr>
              <a:t>to</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improve</a:t>
            </a:r>
            <a:r>
              <a:rPr lang="es-ES" dirty="0">
                <a:latin typeface="Didot" panose="02000503000000020003" pitchFamily="2" charset="-79"/>
                <a:cs typeface="Didot" panose="02000503000000020003" pitchFamily="2" charset="-79"/>
              </a:rPr>
              <a:t> care in sarcoma </a:t>
            </a:r>
            <a:r>
              <a:rPr lang="es-ES" dirty="0" err="1">
                <a:latin typeface="Didot" panose="02000503000000020003" pitchFamily="2" charset="-79"/>
                <a:cs typeface="Didot" panose="02000503000000020003" pitchFamily="2" charset="-79"/>
              </a:rPr>
              <a:t>patients</a:t>
            </a:r>
            <a:endParaRPr lang="es-ES" dirty="0">
              <a:latin typeface="Didot" panose="02000503000000020003" pitchFamily="2" charset="-79"/>
              <a:cs typeface="Didot" panose="02000503000000020003" pitchFamily="2" charset="-79"/>
            </a:endParaRPr>
          </a:p>
          <a:p>
            <a:r>
              <a:rPr lang="es-ES" dirty="0" err="1">
                <a:latin typeface="Didot" panose="02000503000000020003" pitchFamily="2" charset="-79"/>
                <a:cs typeface="Didot" panose="02000503000000020003" pitchFamily="2" charset="-79"/>
              </a:rPr>
              <a:t>Discussion</a:t>
            </a:r>
            <a:endParaRPr lang="es-ES" dirty="0">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965424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72708" y="60453"/>
            <a:ext cx="1212137" cy="1212137"/>
          </a:xfrm>
          <a:prstGeom prst="rect">
            <a:avLst/>
          </a:prstGeom>
        </p:spPr>
      </p:pic>
      <p:pic>
        <p:nvPicPr>
          <p:cNvPr id="1026" name="Picture 2" descr="Imagen 1 de 8 de Barrera Vehicular Automática Brazo 3m  Control Remoto Cronos">
            <a:extLst>
              <a:ext uri="{FF2B5EF4-FFF2-40B4-BE49-F238E27FC236}">
                <a16:creationId xmlns:a16="http://schemas.microsoft.com/office/drawing/2014/main" id="{A4F0D978-06DC-27D1-B08C-91B3A311CF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272"/>
          <a:stretch/>
        </p:blipFill>
        <p:spPr bwMode="auto">
          <a:xfrm>
            <a:off x="1112520" y="1791872"/>
            <a:ext cx="3718560" cy="3717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é tipos de ventanas existen? - Konner ventanas">
            <a:extLst>
              <a:ext uri="{FF2B5EF4-FFF2-40B4-BE49-F238E27FC236}">
                <a16:creationId xmlns:a16="http://schemas.microsoft.com/office/drawing/2014/main" id="{3022258A-BAAD-9875-B59A-9D91B5D75F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64"/>
          <a:stretch/>
        </p:blipFill>
        <p:spPr bwMode="auto">
          <a:xfrm>
            <a:off x="5962650" y="2627112"/>
            <a:ext cx="5116830" cy="2691648"/>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055F7835-4F6C-A333-2C75-7A5E4DFC8D9E}"/>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Barriers</a:t>
            </a:r>
            <a:r>
              <a:rPr lang="es-ES" sz="3500" dirty="0">
                <a:latin typeface="Didot" panose="02000503000000020003" pitchFamily="2" charset="-79"/>
                <a:cs typeface="Didot" panose="02000503000000020003" pitchFamily="2" charset="-79"/>
              </a:rPr>
              <a:t> and Windows </a:t>
            </a:r>
            <a:r>
              <a:rPr lang="es-ES" sz="3500" dirty="0" err="1">
                <a:latin typeface="Didot" panose="02000503000000020003" pitchFamily="2" charset="-79"/>
                <a:cs typeface="Didot" panose="02000503000000020003" pitchFamily="2" charset="-79"/>
              </a:rPr>
              <a:t>of</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opportunity</a:t>
            </a:r>
            <a:endParaRPr lang="es-ES" sz="3500" dirty="0">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3913096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72708" y="60453"/>
            <a:ext cx="1212137" cy="1212137"/>
          </a:xfrm>
          <a:prstGeom prst="rect">
            <a:avLst/>
          </a:prstGeom>
        </p:spPr>
      </p:pic>
      <p:sp>
        <p:nvSpPr>
          <p:cNvPr id="5" name="Título 3">
            <a:extLst>
              <a:ext uri="{FF2B5EF4-FFF2-40B4-BE49-F238E27FC236}">
                <a16:creationId xmlns:a16="http://schemas.microsoft.com/office/drawing/2014/main" id="{CAB95068-F1C7-CC87-1A78-A71334BDD02C}"/>
              </a:ext>
            </a:extLst>
          </p:cNvPr>
          <p:cNvSpPr>
            <a:spLocks noGrp="1"/>
          </p:cNvSpPr>
          <p:nvPr>
            <p:ph type="title"/>
          </p:nvPr>
        </p:nvSpPr>
        <p:spPr>
          <a:xfrm>
            <a:off x="126136" y="60454"/>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Barriers</a:t>
            </a:r>
            <a:r>
              <a:rPr lang="es-ES" sz="3500" dirty="0">
                <a:latin typeface="Didot" panose="02000503000000020003" pitchFamily="2" charset="-79"/>
                <a:cs typeface="Didot" panose="02000503000000020003" pitchFamily="2" charset="-79"/>
              </a:rPr>
              <a:t> and Windows </a:t>
            </a:r>
            <a:r>
              <a:rPr lang="es-ES" sz="3500" dirty="0" err="1">
                <a:latin typeface="Didot" panose="02000503000000020003" pitchFamily="2" charset="-79"/>
                <a:cs typeface="Didot" panose="02000503000000020003" pitchFamily="2" charset="-79"/>
              </a:rPr>
              <a:t>of</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opportunity</a:t>
            </a:r>
            <a:endParaRPr lang="es-ES" sz="3500" dirty="0">
              <a:latin typeface="Didot" panose="02000503000000020003" pitchFamily="2" charset="-79"/>
              <a:cs typeface="Didot" panose="02000503000000020003" pitchFamily="2" charset="-79"/>
            </a:endParaRPr>
          </a:p>
        </p:txBody>
      </p:sp>
      <p:pic>
        <p:nvPicPr>
          <p:cNvPr id="1026" name="Picture 2" descr="Imagen 1 de 8 de Barrera Vehicular Automática Brazo 3m  Control Remoto Cronos">
            <a:extLst>
              <a:ext uri="{FF2B5EF4-FFF2-40B4-BE49-F238E27FC236}">
                <a16:creationId xmlns:a16="http://schemas.microsoft.com/office/drawing/2014/main" id="{A4F0D978-06DC-27D1-B08C-91B3A311CF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272"/>
          <a:stretch/>
        </p:blipFill>
        <p:spPr bwMode="auto">
          <a:xfrm>
            <a:off x="2282190" y="2355008"/>
            <a:ext cx="3070860" cy="3069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é tipos de ventanas existen? - Konner ventanas">
            <a:extLst>
              <a:ext uri="{FF2B5EF4-FFF2-40B4-BE49-F238E27FC236}">
                <a16:creationId xmlns:a16="http://schemas.microsoft.com/office/drawing/2014/main" id="{3022258A-BAAD-9875-B59A-9D91B5D75F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64"/>
          <a:stretch/>
        </p:blipFill>
        <p:spPr bwMode="auto">
          <a:xfrm>
            <a:off x="6096000" y="2697258"/>
            <a:ext cx="4983480" cy="26215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7BD7E81-6175-CC8B-1840-D2067A99A0A3}"/>
              </a:ext>
            </a:extLst>
          </p:cNvPr>
          <p:cNvSpPr txBox="1"/>
          <p:nvPr/>
        </p:nvSpPr>
        <p:spPr>
          <a:xfrm>
            <a:off x="323850" y="3318067"/>
            <a:ext cx="128016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Drugs</a:t>
            </a:r>
            <a:endParaRPr lang="es-AR" sz="2800" dirty="0">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8BF23C73-63FB-ECD6-A753-860729D9BEA0}"/>
              </a:ext>
            </a:extLst>
          </p:cNvPr>
          <p:cNvSpPr txBox="1"/>
          <p:nvPr/>
        </p:nvSpPr>
        <p:spPr>
          <a:xfrm>
            <a:off x="314788" y="3797106"/>
            <a:ext cx="307086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Radiation</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therapy</a:t>
            </a:r>
            <a:endParaRPr lang="es-AR" sz="2800" dirty="0">
              <a:latin typeface="Calibri Light" panose="020F03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BDA7E0F6-D63E-D52B-BEC5-AF62A5517D85}"/>
              </a:ext>
            </a:extLst>
          </p:cNvPr>
          <p:cNvSpPr txBox="1"/>
          <p:nvPr/>
        </p:nvSpPr>
        <p:spPr>
          <a:xfrm>
            <a:off x="320446" y="4314951"/>
            <a:ext cx="307086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Education</a:t>
            </a:r>
            <a:endParaRPr lang="es-AR" sz="2800" dirty="0">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7004ABF5-7CE6-D743-B803-763BAAB31B88}"/>
              </a:ext>
            </a:extLst>
          </p:cNvPr>
          <p:cNvSpPr txBox="1"/>
          <p:nvPr/>
        </p:nvSpPr>
        <p:spPr>
          <a:xfrm>
            <a:off x="314788" y="4827844"/>
            <a:ext cx="358902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Radiology</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technology</a:t>
            </a:r>
            <a:endParaRPr lang="es-AR" sz="2800" dirty="0">
              <a:latin typeface="Calibri Light" panose="020F0302020204030204" pitchFamily="34" charset="0"/>
              <a:cs typeface="Calibri Light" panose="020F0302020204030204" pitchFamily="34" charset="0"/>
            </a:endParaRPr>
          </a:p>
        </p:txBody>
      </p:sp>
      <p:sp>
        <p:nvSpPr>
          <p:cNvPr id="9" name="CuadroTexto 8">
            <a:extLst>
              <a:ext uri="{FF2B5EF4-FFF2-40B4-BE49-F238E27FC236}">
                <a16:creationId xmlns:a16="http://schemas.microsoft.com/office/drawing/2014/main" id="{32BAAD80-DE1D-16B7-BF71-29F716EDF045}"/>
              </a:ext>
            </a:extLst>
          </p:cNvPr>
          <p:cNvSpPr txBox="1"/>
          <p:nvPr/>
        </p:nvSpPr>
        <p:spPr>
          <a:xfrm>
            <a:off x="296281" y="5284085"/>
            <a:ext cx="307086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Pathologist</a:t>
            </a:r>
            <a:endParaRPr lang="es-AR" sz="2800" dirty="0">
              <a:latin typeface="Calibri Light" panose="020F0302020204030204" pitchFamily="34" charset="0"/>
              <a:cs typeface="Calibri Light" panose="020F0302020204030204" pitchFamily="34" charset="0"/>
            </a:endParaRPr>
          </a:p>
        </p:txBody>
      </p:sp>
      <p:sp>
        <p:nvSpPr>
          <p:cNvPr id="10" name="CuadroTexto 9">
            <a:extLst>
              <a:ext uri="{FF2B5EF4-FFF2-40B4-BE49-F238E27FC236}">
                <a16:creationId xmlns:a16="http://schemas.microsoft.com/office/drawing/2014/main" id="{78622143-BAAB-2434-4E5A-9FA039D9E6E9}"/>
              </a:ext>
            </a:extLst>
          </p:cNvPr>
          <p:cNvSpPr txBox="1"/>
          <p:nvPr/>
        </p:nvSpPr>
        <p:spPr>
          <a:xfrm>
            <a:off x="268123" y="5697495"/>
            <a:ext cx="379857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Pathology</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techniques</a:t>
            </a:r>
            <a:endParaRPr lang="es-AR" sz="2800" dirty="0">
              <a:latin typeface="Calibri Light" panose="020F0302020204030204" pitchFamily="34" charset="0"/>
              <a:cs typeface="Calibri Light" panose="020F0302020204030204" pitchFamily="34" charset="0"/>
            </a:endParaRPr>
          </a:p>
        </p:txBody>
      </p:sp>
      <p:sp>
        <p:nvSpPr>
          <p:cNvPr id="11" name="CuadroTexto 10">
            <a:extLst>
              <a:ext uri="{FF2B5EF4-FFF2-40B4-BE49-F238E27FC236}">
                <a16:creationId xmlns:a16="http://schemas.microsoft.com/office/drawing/2014/main" id="{B7616373-D9F0-4CD8-6B43-32372CFFE643}"/>
              </a:ext>
            </a:extLst>
          </p:cNvPr>
          <p:cNvSpPr txBox="1"/>
          <p:nvPr/>
        </p:nvSpPr>
        <p:spPr>
          <a:xfrm>
            <a:off x="235177" y="6168976"/>
            <a:ext cx="3524250" cy="523220"/>
          </a:xfrm>
          <a:prstGeom prst="rect">
            <a:avLst/>
          </a:prstGeom>
          <a:noFill/>
        </p:spPr>
        <p:txBody>
          <a:bodyPr wrap="square" rtlCol="0">
            <a:spAutoFit/>
          </a:bodyPr>
          <a:lstStyle/>
          <a:p>
            <a:r>
              <a:rPr lang="es-AR" sz="2800" dirty="0">
                <a:latin typeface="Calibri Light" panose="020F0302020204030204" pitchFamily="34" charset="0"/>
                <a:cs typeface="Calibri Light" panose="020F0302020204030204" pitchFamily="34" charset="0"/>
              </a:rPr>
              <a:t>Molecular </a:t>
            </a:r>
            <a:r>
              <a:rPr lang="es-AR" sz="2800" dirty="0" err="1">
                <a:latin typeface="Calibri Light" panose="020F0302020204030204" pitchFamily="34" charset="0"/>
                <a:cs typeface="Calibri Light" panose="020F0302020204030204" pitchFamily="34" charset="0"/>
              </a:rPr>
              <a:t>pathology</a:t>
            </a:r>
            <a:endParaRPr lang="es-AR" sz="2800" dirty="0">
              <a:latin typeface="Calibri Light" panose="020F0302020204030204" pitchFamily="34" charset="0"/>
              <a:cs typeface="Calibri Light" panose="020F0302020204030204" pitchFamily="34" charset="0"/>
            </a:endParaRPr>
          </a:p>
        </p:txBody>
      </p:sp>
      <p:sp>
        <p:nvSpPr>
          <p:cNvPr id="14" name="CuadroTexto 13">
            <a:extLst>
              <a:ext uri="{FF2B5EF4-FFF2-40B4-BE49-F238E27FC236}">
                <a16:creationId xmlns:a16="http://schemas.microsoft.com/office/drawing/2014/main" id="{9B450625-3209-9A96-30C4-A5D5025872C6}"/>
              </a:ext>
            </a:extLst>
          </p:cNvPr>
          <p:cNvSpPr txBox="1"/>
          <p:nvPr/>
        </p:nvSpPr>
        <p:spPr>
          <a:xfrm>
            <a:off x="3935730" y="5697495"/>
            <a:ext cx="4537710" cy="523220"/>
          </a:xfrm>
          <a:prstGeom prst="rect">
            <a:avLst/>
          </a:prstGeom>
          <a:noFill/>
        </p:spPr>
        <p:txBody>
          <a:bodyPr wrap="square" rtlCol="0">
            <a:spAutoFit/>
          </a:bodyPr>
          <a:lstStyle/>
          <a:p>
            <a:r>
              <a:rPr lang="es-AR" sz="2800" dirty="0">
                <a:latin typeface="Calibri Light" panose="020F0302020204030204" pitchFamily="34" charset="0"/>
                <a:cs typeface="Calibri Light" panose="020F0302020204030204" pitchFamily="34" charset="0"/>
              </a:rPr>
              <a:t>Time </a:t>
            </a:r>
            <a:r>
              <a:rPr lang="es-AR" sz="2800" dirty="0" err="1">
                <a:latin typeface="Calibri Light" panose="020F0302020204030204" pitchFamily="34" charset="0"/>
                <a:cs typeface="Calibri Light" panose="020F0302020204030204" pitchFamily="34" charset="0"/>
              </a:rPr>
              <a:t>between</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those</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items</a:t>
            </a:r>
            <a:endParaRPr lang="es-AR" sz="2800" dirty="0">
              <a:latin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377D95E6-058E-5145-F9E3-82B0D079541D}"/>
              </a:ext>
            </a:extLst>
          </p:cNvPr>
          <p:cNvSpPr txBox="1"/>
          <p:nvPr/>
        </p:nvSpPr>
        <p:spPr>
          <a:xfrm>
            <a:off x="3924300" y="6138660"/>
            <a:ext cx="3810000" cy="954107"/>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Ignorance</a:t>
            </a:r>
            <a:r>
              <a:rPr lang="es-AR" sz="2800" dirty="0">
                <a:latin typeface="Calibri Light" panose="020F0302020204030204" pitchFamily="34" charset="0"/>
                <a:cs typeface="Calibri Light" panose="020F0302020204030204" pitchFamily="34" charset="0"/>
              </a:rPr>
              <a:t>
</a:t>
            </a:r>
          </a:p>
        </p:txBody>
      </p:sp>
      <p:sp>
        <p:nvSpPr>
          <p:cNvPr id="16" name="CuadroTexto 15">
            <a:extLst>
              <a:ext uri="{FF2B5EF4-FFF2-40B4-BE49-F238E27FC236}">
                <a16:creationId xmlns:a16="http://schemas.microsoft.com/office/drawing/2014/main" id="{A24064CE-FDEB-60B3-DC59-AE72E82CDD0E}"/>
              </a:ext>
            </a:extLst>
          </p:cNvPr>
          <p:cNvSpPr txBox="1"/>
          <p:nvPr/>
        </p:nvSpPr>
        <p:spPr>
          <a:xfrm>
            <a:off x="6306412" y="6150062"/>
            <a:ext cx="4952138"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Complexity</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the</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health</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system</a:t>
            </a:r>
            <a:endParaRPr lang="es-AR" sz="2800" dirty="0">
              <a:latin typeface="Calibri Light" panose="020F0302020204030204" pitchFamily="34" charset="0"/>
              <a:cs typeface="Calibri Light" panose="020F0302020204030204" pitchFamily="34" charset="0"/>
            </a:endParaRPr>
          </a:p>
        </p:txBody>
      </p:sp>
      <p:sp>
        <p:nvSpPr>
          <p:cNvPr id="17" name="CuadroTexto 16">
            <a:extLst>
              <a:ext uri="{FF2B5EF4-FFF2-40B4-BE49-F238E27FC236}">
                <a16:creationId xmlns:a16="http://schemas.microsoft.com/office/drawing/2014/main" id="{684CFF9B-5B04-90BF-5377-853489FBAF54}"/>
              </a:ext>
            </a:extLst>
          </p:cNvPr>
          <p:cNvSpPr txBox="1"/>
          <p:nvPr/>
        </p:nvSpPr>
        <p:spPr>
          <a:xfrm>
            <a:off x="296281" y="2817645"/>
            <a:ext cx="352425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Inequities</a:t>
            </a:r>
            <a:endParaRPr lang="es-AR" sz="2800" dirty="0">
              <a:latin typeface="Calibri Light" panose="020F0302020204030204" pitchFamily="34" charset="0"/>
              <a:cs typeface="Calibri Light" panose="020F0302020204030204" pitchFamily="34" charset="0"/>
            </a:endParaRPr>
          </a:p>
        </p:txBody>
      </p:sp>
      <p:sp>
        <p:nvSpPr>
          <p:cNvPr id="18" name="CuadroTexto 17">
            <a:extLst>
              <a:ext uri="{FF2B5EF4-FFF2-40B4-BE49-F238E27FC236}">
                <a16:creationId xmlns:a16="http://schemas.microsoft.com/office/drawing/2014/main" id="{A1DC282C-5A05-BA3D-CB95-7B498961FBD6}"/>
              </a:ext>
            </a:extLst>
          </p:cNvPr>
          <p:cNvSpPr txBox="1"/>
          <p:nvPr/>
        </p:nvSpPr>
        <p:spPr>
          <a:xfrm>
            <a:off x="4544287" y="1447006"/>
            <a:ext cx="1970813"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time</a:t>
            </a:r>
          </a:p>
        </p:txBody>
      </p:sp>
      <p:sp>
        <p:nvSpPr>
          <p:cNvPr id="19" name="CuadroTexto 18">
            <a:extLst>
              <a:ext uri="{FF2B5EF4-FFF2-40B4-BE49-F238E27FC236}">
                <a16:creationId xmlns:a16="http://schemas.microsoft.com/office/drawing/2014/main" id="{A5BF458F-00A2-FA34-E381-F864F1DF15FB}"/>
              </a:ext>
            </a:extLst>
          </p:cNvPr>
          <p:cNvSpPr txBox="1"/>
          <p:nvPr/>
        </p:nvSpPr>
        <p:spPr>
          <a:xfrm>
            <a:off x="4544286" y="1814322"/>
            <a:ext cx="2580414"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patients</a:t>
            </a:r>
            <a:endParaRPr lang="es-AR" sz="2800" dirty="0">
              <a:latin typeface="Calibri Light" panose="020F0302020204030204" pitchFamily="34" charset="0"/>
              <a:cs typeface="Calibri Light" panose="020F0302020204030204" pitchFamily="34" charset="0"/>
            </a:endParaRPr>
          </a:p>
        </p:txBody>
      </p:sp>
      <p:sp>
        <p:nvSpPr>
          <p:cNvPr id="20" name="CuadroTexto 19">
            <a:extLst>
              <a:ext uri="{FF2B5EF4-FFF2-40B4-BE49-F238E27FC236}">
                <a16:creationId xmlns:a16="http://schemas.microsoft.com/office/drawing/2014/main" id="{DF3911C6-F3AE-98B4-3E5E-152C141ADAD3}"/>
              </a:ext>
            </a:extLst>
          </p:cNvPr>
          <p:cNvSpPr txBox="1"/>
          <p:nvPr/>
        </p:nvSpPr>
        <p:spPr>
          <a:xfrm>
            <a:off x="7124700" y="1814322"/>
            <a:ext cx="1970813"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MDT</a:t>
            </a:r>
          </a:p>
        </p:txBody>
      </p:sp>
      <p:sp>
        <p:nvSpPr>
          <p:cNvPr id="21" name="CuadroTexto 20">
            <a:extLst>
              <a:ext uri="{FF2B5EF4-FFF2-40B4-BE49-F238E27FC236}">
                <a16:creationId xmlns:a16="http://schemas.microsoft.com/office/drawing/2014/main" id="{30899430-F47A-E349-17CA-9A7F74D028F3}"/>
              </a:ext>
            </a:extLst>
          </p:cNvPr>
          <p:cNvSpPr txBox="1"/>
          <p:nvPr/>
        </p:nvSpPr>
        <p:spPr>
          <a:xfrm>
            <a:off x="7124699" y="1394837"/>
            <a:ext cx="1970813"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Laws</a:t>
            </a:r>
            <a:endParaRPr lang="es-AR" sz="2800" dirty="0">
              <a:latin typeface="Calibri Light" panose="020F0302020204030204" pitchFamily="34" charset="0"/>
              <a:cs typeface="Calibri Light" panose="020F0302020204030204" pitchFamily="34" charset="0"/>
            </a:endParaRPr>
          </a:p>
        </p:txBody>
      </p:sp>
      <p:sp>
        <p:nvSpPr>
          <p:cNvPr id="22" name="CuadroTexto 21">
            <a:extLst>
              <a:ext uri="{FF2B5EF4-FFF2-40B4-BE49-F238E27FC236}">
                <a16:creationId xmlns:a16="http://schemas.microsoft.com/office/drawing/2014/main" id="{442D74DD-87BD-B710-CDE5-D16AE54228ED}"/>
              </a:ext>
            </a:extLst>
          </p:cNvPr>
          <p:cNvSpPr txBox="1"/>
          <p:nvPr/>
        </p:nvSpPr>
        <p:spPr>
          <a:xfrm>
            <a:off x="235177" y="2252563"/>
            <a:ext cx="1970813"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Corruption</a:t>
            </a:r>
            <a:endParaRPr lang="es-AR" sz="2800" dirty="0">
              <a:latin typeface="Calibri Light" panose="020F0302020204030204" pitchFamily="34" charset="0"/>
              <a:cs typeface="Calibri Light" panose="020F0302020204030204" pitchFamily="34" charset="0"/>
            </a:endParaRPr>
          </a:p>
        </p:txBody>
      </p:sp>
      <p:sp>
        <p:nvSpPr>
          <p:cNvPr id="23" name="CuadroTexto 22">
            <a:extLst>
              <a:ext uri="{FF2B5EF4-FFF2-40B4-BE49-F238E27FC236}">
                <a16:creationId xmlns:a16="http://schemas.microsoft.com/office/drawing/2014/main" id="{F03FF5FB-8E54-3BB5-DB83-1ABA683B6CF2}"/>
              </a:ext>
            </a:extLst>
          </p:cNvPr>
          <p:cNvSpPr txBox="1"/>
          <p:nvPr/>
        </p:nvSpPr>
        <p:spPr>
          <a:xfrm>
            <a:off x="228600" y="1394837"/>
            <a:ext cx="3891687"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registry</a:t>
            </a:r>
            <a:r>
              <a:rPr lang="es-AR" sz="2800" dirty="0">
                <a:latin typeface="Calibri Light" panose="020F0302020204030204" pitchFamily="34" charset="0"/>
                <a:cs typeface="Calibri Light" panose="020F0302020204030204" pitchFamily="34" charset="0"/>
              </a:rPr>
              <a:t> data base</a:t>
            </a:r>
          </a:p>
        </p:txBody>
      </p:sp>
      <p:sp>
        <p:nvSpPr>
          <p:cNvPr id="24" name="CuadroTexto 23">
            <a:extLst>
              <a:ext uri="{FF2B5EF4-FFF2-40B4-BE49-F238E27FC236}">
                <a16:creationId xmlns:a16="http://schemas.microsoft.com/office/drawing/2014/main" id="{A337A25F-DB11-CCB1-A022-CD1CF4658CA3}"/>
              </a:ext>
            </a:extLst>
          </p:cNvPr>
          <p:cNvSpPr txBox="1"/>
          <p:nvPr/>
        </p:nvSpPr>
        <p:spPr>
          <a:xfrm>
            <a:off x="228599" y="1799092"/>
            <a:ext cx="6267450" cy="523220"/>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interest</a:t>
            </a:r>
            <a:endParaRPr lang="es-AR" sz="2800" dirty="0">
              <a:latin typeface="Calibri Light" panose="020F0302020204030204" pitchFamily="34" charset="0"/>
              <a:cs typeface="Calibri Light" panose="020F0302020204030204" pitchFamily="34" charset="0"/>
            </a:endParaRPr>
          </a:p>
        </p:txBody>
      </p:sp>
      <p:sp>
        <p:nvSpPr>
          <p:cNvPr id="25" name="CuadroTexto 24">
            <a:extLst>
              <a:ext uri="{FF2B5EF4-FFF2-40B4-BE49-F238E27FC236}">
                <a16:creationId xmlns:a16="http://schemas.microsoft.com/office/drawing/2014/main" id="{6A09486C-3BD3-3FE9-A334-98A7126B7EFC}"/>
              </a:ext>
            </a:extLst>
          </p:cNvPr>
          <p:cNvSpPr txBox="1"/>
          <p:nvPr/>
        </p:nvSpPr>
        <p:spPr>
          <a:xfrm>
            <a:off x="9189720" y="1383435"/>
            <a:ext cx="3070860" cy="954107"/>
          </a:xfrm>
          <a:prstGeom prst="rect">
            <a:avLst/>
          </a:prstGeom>
          <a:noFill/>
        </p:spPr>
        <p:txBody>
          <a:bodyPr wrap="square" rtlCol="0">
            <a:spAutoFit/>
          </a:bodyPr>
          <a:lstStyle/>
          <a:p>
            <a:r>
              <a:rPr lang="es-AR" sz="2800" dirty="0" err="1">
                <a:latin typeface="Calibri Light" panose="020F0302020204030204" pitchFamily="34" charset="0"/>
                <a:cs typeface="Calibri Light" panose="020F0302020204030204" pitchFamily="34" charset="0"/>
              </a:rPr>
              <a:t>Lack</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of</a:t>
            </a:r>
            <a:r>
              <a:rPr lang="es-AR" sz="2800" dirty="0">
                <a:latin typeface="Calibri Light" panose="020F0302020204030204" pitchFamily="34" charset="0"/>
                <a:cs typeface="Calibri Light" panose="020F0302020204030204" pitchFamily="34" charset="0"/>
              </a:rPr>
              <a:t> </a:t>
            </a:r>
            <a:r>
              <a:rPr lang="es-AR" sz="2800" dirty="0" err="1">
                <a:latin typeface="Calibri Light" panose="020F0302020204030204" pitchFamily="34" charset="0"/>
                <a:cs typeface="Calibri Light" panose="020F0302020204030204" pitchFamily="34" charset="0"/>
              </a:rPr>
              <a:t>reference</a:t>
            </a:r>
            <a:r>
              <a:rPr lang="es-AR" sz="2800" dirty="0">
                <a:latin typeface="Calibri Light" panose="020F0302020204030204" pitchFamily="34" charset="0"/>
                <a:cs typeface="Calibri Light" panose="020F0302020204030204" pitchFamily="34" charset="0"/>
              </a:rPr>
              <a:t> centers</a:t>
            </a:r>
          </a:p>
        </p:txBody>
      </p:sp>
    </p:spTree>
    <p:extLst>
      <p:ext uri="{BB962C8B-B14F-4D97-AF65-F5344CB8AC3E}">
        <p14:creationId xmlns:p14="http://schemas.microsoft.com/office/powerpoint/2010/main" val="912269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pic>
        <p:nvPicPr>
          <p:cNvPr id="5122" name="Picture 2" descr="Colorful brazil map Royalty Free Vector Image - VectorStock">
            <a:extLst>
              <a:ext uri="{FF2B5EF4-FFF2-40B4-BE49-F238E27FC236}">
                <a16:creationId xmlns:a16="http://schemas.microsoft.com/office/drawing/2014/main" id="{9D3BBE04-D30E-21B7-E31D-9E1B14D33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65"/>
          <a:stretch/>
        </p:blipFill>
        <p:spPr bwMode="auto">
          <a:xfrm>
            <a:off x="191122" y="2169634"/>
            <a:ext cx="3325470" cy="3159387"/>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3">
            <a:extLst>
              <a:ext uri="{FF2B5EF4-FFF2-40B4-BE49-F238E27FC236}">
                <a16:creationId xmlns:a16="http://schemas.microsoft.com/office/drawing/2014/main" id="{25A6AB97-DFEA-550C-17F3-05CF92A82308}"/>
              </a:ext>
            </a:extLst>
          </p:cNvPr>
          <p:cNvSpPr>
            <a:spLocks noGrp="1"/>
          </p:cNvSpPr>
          <p:nvPr>
            <p:ph type="title"/>
          </p:nvPr>
        </p:nvSpPr>
        <p:spPr>
          <a:xfrm>
            <a:off x="3731389" y="2032022"/>
            <a:ext cx="7926590" cy="2465409"/>
          </a:xfrm>
          <a:solidFill>
            <a:schemeClr val="bg1"/>
          </a:solidFill>
          <a:ln w="57150">
            <a:solidFill>
              <a:srgbClr val="FF0000"/>
            </a:solidFill>
          </a:ln>
        </p:spPr>
        <p:txBody>
          <a:bodyPr>
            <a:noAutofit/>
          </a:bodyPr>
          <a:lstStyle/>
          <a:p>
            <a:pPr marL="457200">
              <a:lnSpc>
                <a:spcPct val="115000"/>
              </a:lnSpc>
              <a:spcAft>
                <a:spcPts val="600"/>
              </a:spcAft>
            </a:pPr>
            <a:r>
              <a:rPr lang="en-GB" sz="2000" dirty="0">
                <a:effectLst/>
                <a:latin typeface="Calibri Light" panose="020F0302020204030204" pitchFamily="34" charset="0"/>
                <a:ea typeface="Times New Roman" panose="02020603050405020304" pitchFamily="18" charset="0"/>
                <a:cs typeface="Calibri Light" panose="020F0302020204030204" pitchFamily="34" charset="0"/>
              </a:rPr>
              <a:t>-   </a:t>
            </a:r>
            <a:r>
              <a:rPr lang="en-GB" sz="2000" b="1" dirty="0">
                <a:effectLst/>
                <a:latin typeface="Calibri Light" panose="020F0302020204030204" pitchFamily="34" charset="0"/>
                <a:ea typeface="Times New Roman" panose="02020603050405020304" pitchFamily="18" charset="0"/>
                <a:cs typeface="Calibri Light" panose="020F0302020204030204" pitchFamily="34" charset="0"/>
              </a:rPr>
              <a:t>Lack of uniform access to Healthcare</a:t>
            </a:r>
            <a:br>
              <a:rPr lang="es-AR" sz="2000" dirty="0">
                <a:effectLst/>
                <a:latin typeface="Calibri Light" panose="020F0302020204030204" pitchFamily="34" charset="0"/>
                <a:ea typeface="Calibri" panose="020F0502020204030204" pitchFamily="34" charset="0"/>
                <a:cs typeface="Calibri Light" panose="020F0302020204030204" pitchFamily="34" charset="0"/>
              </a:rPr>
            </a:br>
            <a:r>
              <a:rPr lang="en-GB" sz="2000" dirty="0">
                <a:effectLst/>
                <a:latin typeface="Calibri Light" panose="020F0302020204030204" pitchFamily="34" charset="0"/>
                <a:ea typeface="Times New Roman" panose="02020603050405020304" pitchFamily="18" charset="0"/>
                <a:cs typeface="Calibri Light" panose="020F0302020204030204" pitchFamily="34" charset="0"/>
              </a:rPr>
              <a:t>-   Lack of Officially Designated Sarcoma RC</a:t>
            </a:r>
            <a:br>
              <a:rPr lang="es-AR" sz="2000" dirty="0">
                <a:effectLst/>
                <a:latin typeface="Calibri Light" panose="020F0302020204030204" pitchFamily="34" charset="0"/>
                <a:ea typeface="Calibri" panose="020F0502020204030204" pitchFamily="34" charset="0"/>
                <a:cs typeface="Calibri Light" panose="020F0302020204030204" pitchFamily="34" charset="0"/>
              </a:rPr>
            </a:br>
            <a:r>
              <a:rPr lang="pt-BR" sz="2000" dirty="0">
                <a:effectLst/>
                <a:latin typeface="Calibri Light" panose="020F0302020204030204" pitchFamily="34" charset="0"/>
                <a:ea typeface="Times New Roman" panose="02020603050405020304" pitchFamily="18" charset="0"/>
                <a:cs typeface="Calibri Light" panose="020F0302020204030204" pitchFamily="34" charset="0"/>
              </a:rPr>
              <a:t>-   </a:t>
            </a:r>
            <a:r>
              <a:rPr lang="pt-BR" sz="2000" dirty="0" err="1">
                <a:effectLst/>
                <a:latin typeface="Calibri Light" panose="020F0302020204030204" pitchFamily="34" charset="0"/>
                <a:ea typeface="Times New Roman" panose="02020603050405020304" pitchFamily="18" charset="0"/>
                <a:cs typeface="Calibri Light" panose="020F0302020204030204" pitchFamily="34" charset="0"/>
              </a:rPr>
              <a:t>Lack</a:t>
            </a:r>
            <a:r>
              <a:rPr lang="pt-BR" sz="2000" dirty="0">
                <a:effectLst/>
                <a:latin typeface="Calibri Light" panose="020F0302020204030204" pitchFamily="34" charset="0"/>
                <a:ea typeface="Times New Roman" panose="02020603050405020304" pitchFamily="18" charset="0"/>
                <a:cs typeface="Calibri Light" panose="020F0302020204030204" pitchFamily="34" charset="0"/>
              </a:rPr>
              <a:t> </a:t>
            </a:r>
            <a:r>
              <a:rPr lang="pt-BR" sz="2000" dirty="0" err="1">
                <a:effectLst/>
                <a:latin typeface="Calibri Light" panose="020F0302020204030204" pitchFamily="34" charset="0"/>
                <a:ea typeface="Times New Roman" panose="02020603050405020304" pitchFamily="18" charset="0"/>
                <a:cs typeface="Calibri Light" panose="020F0302020204030204" pitchFamily="34" charset="0"/>
              </a:rPr>
              <a:t>of</a:t>
            </a:r>
            <a:r>
              <a:rPr lang="pt-BR" sz="2000" dirty="0">
                <a:effectLst/>
                <a:latin typeface="Calibri Light" panose="020F0302020204030204" pitchFamily="34" charset="0"/>
                <a:ea typeface="Times New Roman" panose="02020603050405020304" pitchFamily="18" charset="0"/>
                <a:cs typeface="Calibri Light" panose="020F0302020204030204" pitchFamily="34" charset="0"/>
              </a:rPr>
              <a:t> </a:t>
            </a:r>
            <a:r>
              <a:rPr lang="pt-BR" sz="2000" dirty="0" err="1">
                <a:effectLst/>
                <a:latin typeface="Calibri Light" panose="020F0302020204030204" pitchFamily="34" charset="0"/>
                <a:ea typeface="Times New Roman" panose="02020603050405020304" pitchFamily="18" charset="0"/>
                <a:cs typeface="Calibri Light" panose="020F0302020204030204" pitchFamily="34" charset="0"/>
              </a:rPr>
              <a:t>Referral</a:t>
            </a:r>
            <a:r>
              <a:rPr lang="pt-BR" sz="2000" dirty="0">
                <a:effectLst/>
                <a:latin typeface="Calibri Light" panose="020F0302020204030204" pitchFamily="34" charset="0"/>
                <a:ea typeface="Times New Roman" panose="02020603050405020304" pitchFamily="18" charset="0"/>
                <a:cs typeface="Calibri Light" panose="020F0302020204030204" pitchFamily="34" charset="0"/>
              </a:rPr>
              <a:t> Policies</a:t>
            </a:r>
            <a:br>
              <a:rPr lang="es-AR" sz="2000" dirty="0">
                <a:effectLst/>
                <a:latin typeface="Calibri Light" panose="020F0302020204030204" pitchFamily="34" charset="0"/>
                <a:ea typeface="Calibri" panose="020F0502020204030204" pitchFamily="34" charset="0"/>
                <a:cs typeface="Calibri Light" panose="020F0302020204030204" pitchFamily="34" charset="0"/>
              </a:rPr>
            </a:br>
            <a:r>
              <a:rPr lang="en-US" sz="2000" dirty="0">
                <a:effectLst/>
                <a:latin typeface="Calibri Light" panose="020F0302020204030204" pitchFamily="34" charset="0"/>
                <a:ea typeface="Times New Roman" panose="02020603050405020304" pitchFamily="18" charset="0"/>
                <a:cs typeface="Calibri Light" panose="020F0302020204030204" pitchFamily="34" charset="0"/>
              </a:rPr>
              <a:t>-   Limited resources for diagnosis (molecular pathology not covered) </a:t>
            </a:r>
            <a:br>
              <a:rPr lang="es-AR" sz="2000" dirty="0">
                <a:effectLst/>
                <a:latin typeface="Calibri Light" panose="020F0302020204030204" pitchFamily="34" charset="0"/>
                <a:ea typeface="Calibri" panose="020F0502020204030204" pitchFamily="34" charset="0"/>
                <a:cs typeface="Calibri Light" panose="020F0302020204030204" pitchFamily="34" charset="0"/>
              </a:rPr>
            </a:br>
            <a:r>
              <a:rPr lang="en-US" sz="2000" dirty="0">
                <a:effectLst/>
                <a:latin typeface="Calibri Light" panose="020F0302020204030204" pitchFamily="34" charset="0"/>
                <a:ea typeface="Times New Roman" panose="02020603050405020304" pitchFamily="18" charset="0"/>
                <a:cs typeface="Calibri Light" panose="020F0302020204030204" pitchFamily="34" charset="0"/>
              </a:rPr>
              <a:t>-   Limited resources for Sarcoma medical education </a:t>
            </a:r>
            <a:br>
              <a:rPr lang="es-AR" sz="2000" dirty="0">
                <a:effectLst/>
                <a:latin typeface="Calibri Light" panose="020F0302020204030204" pitchFamily="34" charset="0"/>
                <a:ea typeface="Calibri" panose="020F0502020204030204" pitchFamily="34" charset="0"/>
                <a:cs typeface="Calibri Light" panose="020F0302020204030204" pitchFamily="34" charset="0"/>
              </a:rPr>
            </a:br>
            <a:r>
              <a:rPr lang="en-US" sz="2000" dirty="0">
                <a:effectLst/>
                <a:latin typeface="Calibri Light" panose="020F0302020204030204" pitchFamily="34" charset="0"/>
                <a:ea typeface="Times New Roman" panose="02020603050405020304" pitchFamily="18" charset="0"/>
                <a:cs typeface="Calibri Light" panose="020F0302020204030204" pitchFamily="34" charset="0"/>
              </a:rPr>
              <a:t>-   Lack of robust, active and interconnected sarcoma cooperative group</a:t>
            </a:r>
            <a:endParaRPr lang="es-AR" sz="20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2" name="CuadroTexto 11">
            <a:extLst>
              <a:ext uri="{FF2B5EF4-FFF2-40B4-BE49-F238E27FC236}">
                <a16:creationId xmlns:a16="http://schemas.microsoft.com/office/drawing/2014/main" id="{5C4B855B-B81C-169D-39C6-0EB3E04B4070}"/>
              </a:ext>
            </a:extLst>
          </p:cNvPr>
          <p:cNvSpPr txBox="1"/>
          <p:nvPr/>
        </p:nvSpPr>
        <p:spPr>
          <a:xfrm>
            <a:off x="191122" y="6470883"/>
            <a:ext cx="28310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Courtesy</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C. Mello</a:t>
            </a:r>
          </a:p>
        </p:txBody>
      </p:sp>
      <p:sp>
        <p:nvSpPr>
          <p:cNvPr id="2" name="Título 3">
            <a:extLst>
              <a:ext uri="{FF2B5EF4-FFF2-40B4-BE49-F238E27FC236}">
                <a16:creationId xmlns:a16="http://schemas.microsoft.com/office/drawing/2014/main" id="{DECBB7E9-7135-B9C2-34E5-E8B4D7F67E5E}"/>
              </a:ext>
            </a:extLst>
          </p:cNvPr>
          <p:cNvSpPr txBox="1">
            <a:spLocks/>
          </p:cNvSpPr>
          <p:nvPr/>
        </p:nvSpPr>
        <p:spPr>
          <a:xfrm>
            <a:off x="191122" y="79340"/>
            <a:ext cx="9704526" cy="121213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Brasil: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Barriers</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and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opportunities</a:t>
            </a:r>
            <a:endPar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endParaRPr>
          </a:p>
        </p:txBody>
      </p:sp>
      <p:sp>
        <p:nvSpPr>
          <p:cNvPr id="4" name="Título 3">
            <a:extLst>
              <a:ext uri="{FF2B5EF4-FFF2-40B4-BE49-F238E27FC236}">
                <a16:creationId xmlns:a16="http://schemas.microsoft.com/office/drawing/2014/main" id="{F7C49106-9752-AB49-CFD2-C78B3699EA5B}"/>
              </a:ext>
            </a:extLst>
          </p:cNvPr>
          <p:cNvSpPr txBox="1">
            <a:spLocks/>
          </p:cNvSpPr>
          <p:nvPr/>
        </p:nvSpPr>
        <p:spPr>
          <a:xfrm>
            <a:off x="3731387" y="2032021"/>
            <a:ext cx="7926590" cy="2465409"/>
          </a:xfrm>
          <a:prstGeom prst="rect">
            <a:avLst/>
          </a:prstGeom>
          <a:solidFill>
            <a:schemeClr val="bg1"/>
          </a:solidFill>
          <a:ln w="571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nSpc>
                <a:spcPct val="115000"/>
              </a:lnSpc>
              <a:spcAft>
                <a:spcPts val="600"/>
              </a:spcAft>
            </a:pPr>
            <a:r>
              <a:rPr lang="en-GB" sz="200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   </a:t>
            </a:r>
            <a:r>
              <a:rPr lang="en-GB" sz="2000" b="1">
                <a:solidFill>
                  <a:srgbClr val="FF0000"/>
                </a:solidFill>
                <a:latin typeface="Calibri Light" panose="020F0302020204030204" pitchFamily="34" charset="0"/>
                <a:ea typeface="Times New Roman" panose="02020603050405020304" pitchFamily="18" charset="0"/>
                <a:cs typeface="Calibri Light" panose="020F0302020204030204" pitchFamily="34" charset="0"/>
              </a:rPr>
              <a:t>Lack of uniform access to Healthcare</a:t>
            </a:r>
            <a:br>
              <a:rPr lang="es-AR" sz="2000">
                <a:latin typeface="Calibri Light" panose="020F0302020204030204" pitchFamily="34" charset="0"/>
                <a:ea typeface="Calibri" panose="020F0502020204030204" pitchFamily="34" charset="0"/>
                <a:cs typeface="Calibri Light" panose="020F0302020204030204" pitchFamily="34" charset="0"/>
              </a:rPr>
            </a:br>
            <a:r>
              <a:rPr lang="en-GB" sz="200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   </a:t>
            </a:r>
            <a:r>
              <a:rPr lang="en-GB" sz="200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Lack of Officially Designated Sarcoma RC</a:t>
            </a:r>
            <a:br>
              <a:rPr lang="es-AR" sz="2000">
                <a:solidFill>
                  <a:srgbClr val="00B050"/>
                </a:solidFill>
                <a:latin typeface="Calibri Light" panose="020F0302020204030204" pitchFamily="34" charset="0"/>
                <a:ea typeface="Calibri" panose="020F0502020204030204" pitchFamily="34" charset="0"/>
                <a:cs typeface="Calibri Light" panose="020F0302020204030204" pitchFamily="34" charset="0"/>
              </a:rPr>
            </a:br>
            <a:r>
              <a:rPr lang="pt-BR" sz="200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   Lack of Referral Policies</a:t>
            </a:r>
            <a:br>
              <a:rPr lang="es-AR" sz="2000">
                <a:solidFill>
                  <a:srgbClr val="00B050"/>
                </a:solidFill>
                <a:latin typeface="Calibri Light" panose="020F0302020204030204" pitchFamily="34" charset="0"/>
                <a:ea typeface="Calibri" panose="020F0502020204030204" pitchFamily="34" charset="0"/>
                <a:cs typeface="Calibri Light" panose="020F0302020204030204" pitchFamily="34" charset="0"/>
              </a:rPr>
            </a:br>
            <a:r>
              <a:rPr lang="en-US" sz="200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   Limited resources for diagnosis (molecular pathology not covered) </a:t>
            </a:r>
            <a:br>
              <a:rPr lang="es-AR" sz="2000">
                <a:solidFill>
                  <a:srgbClr val="00B050"/>
                </a:solidFill>
                <a:latin typeface="Calibri Light" panose="020F0302020204030204" pitchFamily="34" charset="0"/>
                <a:ea typeface="Calibri" panose="020F0502020204030204" pitchFamily="34" charset="0"/>
                <a:cs typeface="Calibri Light" panose="020F0302020204030204" pitchFamily="34" charset="0"/>
              </a:rPr>
            </a:br>
            <a:r>
              <a:rPr lang="en-US" sz="200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   Limited resources for Sarcoma medical education </a:t>
            </a:r>
            <a:br>
              <a:rPr lang="es-AR" sz="2000">
                <a:solidFill>
                  <a:srgbClr val="00B050"/>
                </a:solidFill>
                <a:latin typeface="Calibri Light" panose="020F0302020204030204" pitchFamily="34" charset="0"/>
                <a:ea typeface="Calibri" panose="020F0502020204030204" pitchFamily="34" charset="0"/>
                <a:cs typeface="Calibri Light" panose="020F0302020204030204" pitchFamily="34" charset="0"/>
              </a:rPr>
            </a:br>
            <a:r>
              <a:rPr lang="en-US" sz="200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   Lack of robust, active and interconnected sarcoma cooperative group</a:t>
            </a:r>
            <a:endParaRPr lang="es-AR" sz="2000" dirty="0">
              <a:solidFill>
                <a:srgbClr val="00B050"/>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CuadroTexto 9">
            <a:extLst>
              <a:ext uri="{FF2B5EF4-FFF2-40B4-BE49-F238E27FC236}">
                <a16:creationId xmlns:a16="http://schemas.microsoft.com/office/drawing/2014/main" id="{DB1A57D5-BB68-773C-0198-8F4F4A595115}"/>
              </a:ext>
            </a:extLst>
          </p:cNvPr>
          <p:cNvSpPr txBox="1"/>
          <p:nvPr/>
        </p:nvSpPr>
        <p:spPr>
          <a:xfrm>
            <a:off x="3731388" y="5329021"/>
            <a:ext cx="7926589" cy="584775"/>
          </a:xfrm>
          <a:prstGeom prst="rect">
            <a:avLst/>
          </a:prstGeom>
          <a:noFill/>
          <a:ln w="57150">
            <a:solidFill>
              <a:srgbClr val="00B050"/>
            </a:solidFill>
          </a:ln>
        </p:spPr>
        <p:txBody>
          <a:bodyPr wrap="square">
            <a:spAutoFit/>
          </a:bodyPr>
          <a:lstStyle/>
          <a:p>
            <a:pPr marL="285750" indent="-285750">
              <a:buFont typeface="Arial" panose="020B0604020202020204" pitchFamily="34" charset="0"/>
              <a:buChar char="•"/>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To improve Reference centers implementation (surgery, oncology, radiation and pathology). </a:t>
            </a:r>
          </a:p>
          <a:p>
            <a:pPr marL="285750" indent="-285750">
              <a:buFont typeface="Arial" panose="020B0604020202020204" pitchFamily="34" charset="0"/>
              <a:buChar char="•"/>
            </a:pPr>
            <a:r>
              <a:rPr lang="en-US" sz="1600" dirty="0" err="1">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Continous</a:t>
            </a: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 medical education</a:t>
            </a:r>
          </a:p>
        </p:txBody>
      </p:sp>
    </p:spTree>
    <p:extLst>
      <p:ext uri="{BB962C8B-B14F-4D97-AF65-F5344CB8AC3E}">
        <p14:creationId xmlns:p14="http://schemas.microsoft.com/office/powerpoint/2010/main" val="5582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21623" y="106512"/>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ES" sz="3500" dirty="0" err="1">
                <a:latin typeface="Didot" panose="02000503000000020003" pitchFamily="2" charset="-79"/>
                <a:cs typeface="Didot" panose="02000503000000020003" pitchFamily="2" charset="-79"/>
              </a:rPr>
              <a:t>Barriers</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97356"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23" y="1835935"/>
            <a:ext cx="2229266" cy="368699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D83A8F7-8DF4-125C-2F46-021BDC7577E7}"/>
              </a:ext>
            </a:extLst>
          </p:cNvPr>
          <p:cNvSpPr txBox="1"/>
          <p:nvPr/>
        </p:nvSpPr>
        <p:spPr>
          <a:xfrm>
            <a:off x="2628935" y="1933515"/>
            <a:ext cx="9296365" cy="3800784"/>
          </a:xfrm>
          <a:prstGeom prst="rect">
            <a:avLst/>
          </a:prstGeom>
          <a:noFill/>
          <a:ln w="57150">
            <a:solidFill>
              <a:srgbClr val="FF0000"/>
            </a:solidFill>
          </a:ln>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1- </a:t>
            </a:r>
            <a:r>
              <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Large country with Socioeconomic disparities</a:t>
            </a: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 </a:t>
            </a:r>
            <a:r>
              <a:rPr kumimoji="0" lang="en-US" sz="2000" b="0" i="0" u="none" strike="noStrike" kern="1200" cap="none" spc="0" normalizeH="0" baseline="0" noProof="0" dirty="0">
                <a:ln>
                  <a:noFill/>
                </a:ln>
                <a:solidFill>
                  <a:srgbClr val="00B05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non availability of qualified professionals</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2- </a:t>
            </a:r>
            <a:r>
              <a:rPr kumimoji="0" lang="en-US" sz="2000" b="0" i="0" u="none" strike="noStrike" kern="1200" cap="none" spc="0" normalizeH="0" baseline="0" noProof="0" dirty="0">
                <a:ln>
                  <a:noFill/>
                </a:ln>
                <a:solidFill>
                  <a:srgbClr val="00B05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Location of reference centers</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3- </a:t>
            </a:r>
            <a:r>
              <a:rPr kumimoji="0" lang="en-US" sz="2000" b="0" i="0" u="none" strike="noStrike" kern="1200" cap="none" spc="0" normalizeH="0" baseline="0" noProof="0" dirty="0">
                <a:ln>
                  <a:noFill/>
                </a:ln>
                <a:solidFill>
                  <a:srgbClr val="00B05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Lack of funding to investigate</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4- </a:t>
            </a:r>
            <a:r>
              <a:rPr kumimoji="0" lang="en-US" sz="2000" b="0" i="0" u="none" strike="noStrike" kern="1200" cap="none" spc="0" normalizeH="0" baseline="0" noProof="0" dirty="0">
                <a:ln>
                  <a:noFill/>
                </a:ln>
                <a:solidFill>
                  <a:srgbClr val="00B05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Lack of interest in the general medical community</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5- </a:t>
            </a:r>
            <a:r>
              <a:rPr kumimoji="0" lang="en-US" sz="2000" b="0" i="0" u="none" strike="noStrike" kern="1200" cap="none" spc="0" normalizeH="0" baseline="0" noProof="0" dirty="0">
                <a:ln>
                  <a:noFill/>
                </a:ln>
                <a:solidFill>
                  <a:srgbClr val="00B05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Less feasibilities than other tumor models to CT</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6- </a:t>
            </a:r>
            <a:r>
              <a:rPr kumimoji="0" lang="en-US" sz="2000" b="0" i="0" u="none" strike="noStrike" kern="1200" cap="none" spc="0" normalizeH="0" baseline="0" noProof="0" dirty="0" err="1">
                <a:ln>
                  <a:noFill/>
                </a:ln>
                <a:solidFill>
                  <a:srgbClr val="FF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Heterogenity</a:t>
            </a:r>
            <a:r>
              <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 of the health system</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7- </a:t>
            </a:r>
            <a:r>
              <a:rPr lang="en-US" sz="2000" dirty="0">
                <a:solidFill>
                  <a:srgbClr val="00B050"/>
                </a:solidFill>
                <a:latin typeface="Calibri Light" panose="020F0302020204030204" pitchFamily="34" charset="0"/>
                <a:ea typeface="Times New Roman" panose="02020603050405020304" pitchFamily="18" charset="0"/>
                <a:cs typeface="Calibri Light" panose="020F0302020204030204" pitchFamily="34" charset="0"/>
              </a:rPr>
              <a:t>Access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Calibri Light" panose="020F0302020204030204" pitchFamily="34" charset="0"/>
                <a:ea typeface="Times New Roman" panose="02020603050405020304" pitchFamily="18" charset="0"/>
                <a:cs typeface="Calibri Light" panose="020F0302020204030204" pitchFamily="34" charset="0"/>
              </a:rPr>
              <a:t>8- </a:t>
            </a:r>
            <a:r>
              <a:rPr lang="en-US" sz="2000" dirty="0">
                <a:solidFill>
                  <a:srgbClr val="FF0000"/>
                </a:solidFill>
                <a:latin typeface="Calibri Light" panose="020F0302020204030204" pitchFamily="34" charset="0"/>
                <a:ea typeface="Times New Roman" panose="02020603050405020304" pitchFamily="18" charset="0"/>
                <a:cs typeface="Calibri Light" panose="020F0302020204030204" pitchFamily="34" charset="0"/>
              </a:rPr>
              <a:t>U</a:t>
            </a:r>
            <a:r>
              <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nestable economy</a:t>
            </a:r>
          </a:p>
        </p:txBody>
      </p:sp>
      <p:sp>
        <p:nvSpPr>
          <p:cNvPr id="2" name="TextBox 1">
            <a:extLst>
              <a:ext uri="{FF2B5EF4-FFF2-40B4-BE49-F238E27FC236}">
                <a16:creationId xmlns:a16="http://schemas.microsoft.com/office/drawing/2014/main" id="{76889AE3-FC34-A906-4F2C-D2E3188ACBD0}"/>
              </a:ext>
            </a:extLst>
          </p:cNvPr>
          <p:cNvSpPr txBox="1"/>
          <p:nvPr/>
        </p:nvSpPr>
        <p:spPr>
          <a:xfrm>
            <a:off x="2628935" y="5941367"/>
            <a:ext cx="2692365" cy="830997"/>
          </a:xfrm>
          <a:prstGeom prst="rect">
            <a:avLst/>
          </a:prstGeom>
          <a:noFill/>
          <a:ln w="57150">
            <a:solidFill>
              <a:srgbClr val="00B050"/>
            </a:solidFill>
          </a:ln>
        </p:spPr>
        <p:txBody>
          <a:bodyPr wrap="square" rtlCol="0">
            <a:spAutoFit/>
          </a:bodyPr>
          <a:lstStyle/>
          <a:p>
            <a:r>
              <a:rPr lang="en-AR" sz="2400" dirty="0"/>
              <a:t>SELNET</a:t>
            </a:r>
          </a:p>
          <a:p>
            <a:r>
              <a:rPr lang="en-US" sz="2400" dirty="0"/>
              <a:t>C</a:t>
            </a:r>
            <a:r>
              <a:rPr lang="en-AR" sz="2400" dirty="0"/>
              <a:t>hange authorities</a:t>
            </a:r>
          </a:p>
        </p:txBody>
      </p:sp>
    </p:spTree>
    <p:extLst>
      <p:ext uri="{BB962C8B-B14F-4D97-AF65-F5344CB8AC3E}">
        <p14:creationId xmlns:p14="http://schemas.microsoft.com/office/powerpoint/2010/main" val="3620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91122" y="7934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Costa Rica: </a:t>
            </a:r>
            <a:r>
              <a:rPr lang="es-ES" sz="3500" dirty="0" err="1">
                <a:latin typeface="Didot" panose="02000503000000020003" pitchFamily="2" charset="-79"/>
                <a:cs typeface="Didot" panose="02000503000000020003" pitchFamily="2" charset="-79"/>
              </a:rPr>
              <a:t>Barriers</a:t>
            </a:r>
            <a:r>
              <a:rPr lang="es-ES" sz="3500" dirty="0">
                <a:latin typeface="Didot" panose="02000503000000020003" pitchFamily="2" charset="-79"/>
                <a:cs typeface="Didot" panose="02000503000000020003" pitchFamily="2" charset="-79"/>
              </a:rPr>
              <a:t> and </a:t>
            </a:r>
            <a:r>
              <a:rPr lang="es-ES" sz="3500" dirty="0" err="1">
                <a:latin typeface="Didot" panose="02000503000000020003" pitchFamily="2" charset="-79"/>
                <a:cs typeface="Didot" panose="02000503000000020003" pitchFamily="2" charset="-79"/>
              </a:rPr>
              <a:t>opportunities</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07721" y="134329"/>
            <a:ext cx="1363752" cy="1363752"/>
          </a:xfrm>
          <a:prstGeom prst="rect">
            <a:avLst/>
          </a:prstGeom>
        </p:spPr>
      </p:pic>
      <p:pic>
        <p:nvPicPr>
          <p:cNvPr id="8194" name="Picture 2" descr="Map of the Republic of Costa Rica with the provinces. Download a Free  Preview or High Quality Adobe Illustrator Ai, EPS, PDF a… | Mapa costa  rica, Costa rica, Costa">
            <a:extLst>
              <a:ext uri="{FF2B5EF4-FFF2-40B4-BE49-F238E27FC236}">
                <a16:creationId xmlns:a16="http://schemas.microsoft.com/office/drawing/2014/main" id="{E8CB9E91-E142-6B22-9957-66B779431A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26"/>
          <a:stretch/>
        </p:blipFill>
        <p:spPr bwMode="auto">
          <a:xfrm>
            <a:off x="369158" y="1556969"/>
            <a:ext cx="2267844" cy="214714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5BFE50FD-3B17-EAE8-A261-FA3D826D26D0}"/>
              </a:ext>
            </a:extLst>
          </p:cNvPr>
          <p:cNvSpPr txBox="1"/>
          <p:nvPr/>
        </p:nvSpPr>
        <p:spPr>
          <a:xfrm>
            <a:off x="2928849" y="1157058"/>
            <a:ext cx="8674100" cy="5355312"/>
          </a:xfrm>
          <a:prstGeom prst="rect">
            <a:avLst/>
          </a:prstGeom>
          <a:solidFill>
            <a:schemeClr val="bg1"/>
          </a:solidFill>
          <a:ln w="3810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1-Lack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uniform</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access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health</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social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security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level</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Disparity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in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quality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treatment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2-High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number</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surgeries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in centers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without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multidisciplinary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specialists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3-Absence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referral</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policies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Functional</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Units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Multidisciplinary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Teams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in sarcoma.
4-Long times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imaging</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mainly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MRI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which</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is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key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in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or</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surgery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in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lang="es-CR" dirty="0">
                <a:latin typeface="Calibri Light" panose="020F0302020204030204" pitchFamily="34" charset="0"/>
                <a:ea typeface="Calibri" panose="020F0502020204030204" pitchFamily="34" charset="0"/>
                <a:cs typeface="Times New Roman" panose="02020603050405020304" pitchFamily="18" charset="0"/>
              </a:rPr>
              <a:t>5</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-Long  time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drug</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Access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that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are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not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on</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official</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list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social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security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medicines
</a:t>
            </a:r>
            <a:r>
              <a:rPr lang="es-CR" dirty="0">
                <a:latin typeface="Calibri Light" panose="020F0302020204030204" pitchFamily="34" charset="0"/>
                <a:ea typeface="Calibri" panose="020F0502020204030204" pitchFamily="34" charset="0"/>
                <a:cs typeface="Times New Roman" panose="02020603050405020304" pitchFamily="18" charset="0"/>
              </a:rPr>
              <a:t>6</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Lack</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database</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lang="es-CR" dirty="0">
                <a:latin typeface="Calibri Light" panose="020F0302020204030204" pitchFamily="34" charset="0"/>
                <a:ea typeface="Calibri" panose="020F0502020204030204" pitchFamily="34" charset="0"/>
                <a:cs typeface="Times New Roman" panose="02020603050405020304" pitchFamily="18" charset="0"/>
              </a:rPr>
              <a:t>7</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-Long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waiting</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time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radiation</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therapy</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7-Limitations in Training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Programs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Diagnosis and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Treatment</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b="0" i="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Times New Roman" panose="02020603050405020304" pitchFamily="18" charset="0"/>
              </a:rPr>
              <a:t> Sarcoma</a:t>
            </a:r>
            <a:endParaRPr kumimoji="0" lang="es-AR"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20CE7FB0-6114-8E39-EA33-41275FF76DFC}"/>
              </a:ext>
            </a:extLst>
          </p:cNvPr>
          <p:cNvSpPr txBox="1"/>
          <p:nvPr/>
        </p:nvSpPr>
        <p:spPr>
          <a:xfrm>
            <a:off x="191122" y="6470883"/>
            <a:ext cx="28310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Courtesy</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Jimenez</a:t>
            </a:r>
            <a:endPar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3A129E86-6506-246C-60F1-FBD575AC3821}"/>
              </a:ext>
            </a:extLst>
          </p:cNvPr>
          <p:cNvSpPr txBox="1"/>
          <p:nvPr/>
        </p:nvSpPr>
        <p:spPr>
          <a:xfrm>
            <a:off x="2928849" y="1167365"/>
            <a:ext cx="8674100" cy="5355312"/>
          </a:xfrm>
          <a:prstGeom prst="rect">
            <a:avLst/>
          </a:prstGeom>
          <a:solidFill>
            <a:schemeClr val="bg1"/>
          </a:solidFill>
          <a:ln w="3810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1-Lack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uniform</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access</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health</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social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security</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level</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Disparity</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in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quality</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FF0000"/>
                </a:solidFill>
                <a:effectLst/>
                <a:uLnTx/>
                <a:uFillTx/>
                <a:latin typeface="Calibri Light" panose="020F0302020204030204" pitchFamily="34" charset="0"/>
                <a:ea typeface="Calibri" panose="020F0502020204030204" pitchFamily="34" charset="0"/>
                <a:cs typeface="Times New Roman" panose="02020603050405020304" pitchFamily="18" charset="0"/>
              </a:rPr>
              <a:t>treatment</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2-High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number</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surgeries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in centers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without</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multidisciplinary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specialists</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3-Absence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referral</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policies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Functional</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Units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Multidisciplinary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Teams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in sarcoma.</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4-Long times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imaging</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mainly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MRI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which</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is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key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in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or</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surgery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in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lang="es-CR" dirty="0">
                <a:solidFill>
                  <a:srgbClr val="00B050"/>
                </a:solidFill>
                <a:latin typeface="Calibri Light" panose="020F0302020204030204" pitchFamily="34" charset="0"/>
                <a:ea typeface="Calibri" panose="020F0502020204030204" pitchFamily="34" charset="0"/>
                <a:cs typeface="Times New Roman" panose="02020603050405020304" pitchFamily="18" charset="0"/>
              </a:rPr>
              <a:t>5</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-Long  time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drug</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Access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that</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are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not</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on</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official</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list</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social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security</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medicines</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lang="es-CR" dirty="0">
                <a:solidFill>
                  <a:srgbClr val="00B050"/>
                </a:solidFill>
                <a:latin typeface="Calibri Light" panose="020F0302020204030204" pitchFamily="34" charset="0"/>
                <a:ea typeface="Calibri" panose="020F0502020204030204" pitchFamily="34" charset="0"/>
                <a:cs typeface="Times New Roman" panose="02020603050405020304" pitchFamily="18" charset="0"/>
              </a:rPr>
              <a:t>6</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Lack</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database</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lang="es-CR" dirty="0">
                <a:solidFill>
                  <a:srgbClr val="00B050"/>
                </a:solidFill>
                <a:latin typeface="Calibri Light" panose="020F0302020204030204" pitchFamily="34" charset="0"/>
                <a:ea typeface="Calibri" panose="020F0502020204030204" pitchFamily="34" charset="0"/>
                <a:cs typeface="Times New Roman" panose="02020603050405020304" pitchFamily="18" charset="0"/>
              </a:rPr>
              <a:t>7</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-Long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waiting</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time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radiation</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therapy</a:t>
            </a:r>
            <a:r>
              <a:rPr kumimoji="0" lang="es-CR"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7-Limitations in Training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Programs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Diagnosis and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Treatment</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b="0" i="0" u="none" strike="noStrike" kern="1200" cap="none" spc="0" normalizeH="0" baseline="0" noProof="0" dirty="0" err="1">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b="0" i="0" u="none" strike="noStrike" kern="1200" cap="none" spc="0" normalizeH="0" baseline="0" noProof="0" dirty="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a:t>
            </a:r>
            <a:endParaRPr kumimoji="0" lang="es-AR"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BA3E2DB-98F2-2C4B-F34F-AA2971EB4C5F}"/>
              </a:ext>
            </a:extLst>
          </p:cNvPr>
          <p:cNvSpPr txBox="1"/>
          <p:nvPr/>
        </p:nvSpPr>
        <p:spPr>
          <a:xfrm>
            <a:off x="347777" y="3034495"/>
            <a:ext cx="11496446" cy="3477875"/>
          </a:xfrm>
          <a:prstGeom prst="rect">
            <a:avLst/>
          </a:prstGeom>
          <a:solidFill>
            <a:schemeClr val="bg1"/>
          </a:solidFill>
          <a:ln w="571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1-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Improve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access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health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in social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security</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sarcomas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through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programs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aimed</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first</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levels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care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information</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2-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Creation</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referral</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policies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for</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centers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Functional</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Units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3-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improve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access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drugs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used</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in sarcoma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high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clinical</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evidence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4-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To</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create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database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sarcomas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where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diagnosis and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outcomes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could</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be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evaluated</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5-To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develop</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training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programs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in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the</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diagnosis and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treatment</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of</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patients</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s-CR" sz="2000" b="0" i="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with</a:t>
            </a:r>
            <a:r>
              <a:rPr kumimoji="0" lang="es-CR" sz="20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sarcoma 
 </a:t>
            </a:r>
            <a:endParaRPr kumimoji="0" lang="en-A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0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BC4135F-5D00-3F73-9DFB-5687ACE312FD}"/>
              </a:ext>
            </a:extLst>
          </p:cNvPr>
          <p:cNvSpPr txBox="1"/>
          <p:nvPr/>
        </p:nvSpPr>
        <p:spPr>
          <a:xfrm>
            <a:off x="272145" y="1474547"/>
            <a:ext cx="11779442" cy="3046988"/>
          </a:xfrm>
          <a:prstGeom prst="rect">
            <a:avLst/>
          </a:prstGeom>
          <a:noFill/>
          <a:ln w="571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1.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Fragmented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health</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inequitable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distribution</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by</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region</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which</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causes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inadequate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access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to</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care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depending</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on</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geographic</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area</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2. Late diagnosis 
3.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Limited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medical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experience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limited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implementation</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guidelines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in diagnosis,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follow</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-up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a:t>
            </a:r>
            <a:r>
              <a:rPr lang="es-AR" sz="1600" dirty="0">
                <a:latin typeface="Calibri Light" panose="020F0302020204030204" pitchFamily="34" charset="0"/>
                <a:cs typeface="Calibri Light" panose="020F0302020204030204" pitchFamily="34" charset="0"/>
              </a:rPr>
              <a:t>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4.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human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specialization</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in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sarcomas.
5.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Multidisciplinary</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board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in </a:t>
            </a:r>
            <a:r>
              <a:rPr lang="es-AR" sz="1600" dirty="0">
                <a:latin typeface="Calibri Light" panose="020F0302020204030204" pitchFamily="34" charset="0"/>
                <a:cs typeface="Calibri Light" panose="020F0302020204030204" pitchFamily="34" charset="0"/>
              </a:rPr>
              <a:t>s</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arcomas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6.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Overload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resulting</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in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delayed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diagnosis,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referral</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7.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Suboptimal</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reference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long</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waiting</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times.
8. A single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cancer</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center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without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for</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optimal</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multidisciplinary</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sarcomas.
</a:t>
            </a:r>
            <a:r>
              <a:rPr lang="es-AR" sz="1600" dirty="0">
                <a:latin typeface="Calibri Light" panose="020F0302020204030204" pitchFamily="34" charset="0"/>
                <a:cs typeface="Calibri Light" panose="020F0302020204030204" pitchFamily="34" charset="0"/>
              </a:rPr>
              <a:t>9</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High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percentage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surgeries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performed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by</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non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specialised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surgeries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team</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10.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Restricted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access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to</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new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drugs</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approved</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for</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the</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sarcomas 
11.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national</a:t>
            </a:r>
            <a:r>
              <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 sarcoma </a:t>
            </a:r>
            <a:r>
              <a:rPr kumimoji="0" lang="es-AR" sz="1600" b="0" i="0" u="none" strike="noStrike" kern="1200" cap="none" spc="0" normalizeH="0" baseline="0" noProof="0" dirty="0" err="1">
                <a:ln>
                  <a:noFill/>
                </a:ln>
                <a:effectLst/>
                <a:uLnTx/>
                <a:uFillTx/>
                <a:latin typeface="Calibri Light" panose="020F0302020204030204" pitchFamily="34" charset="0"/>
                <a:ea typeface="+mn-ea"/>
                <a:cs typeface="Calibri Light" panose="020F0302020204030204" pitchFamily="34" charset="0"/>
              </a:rPr>
              <a:t>registries</a:t>
            </a:r>
            <a:endParaRPr kumimoji="0" lang="es-AR"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endParaRPr>
          </a:p>
        </p:txBody>
      </p:sp>
      <p:sp>
        <p:nvSpPr>
          <p:cNvPr id="2" name="Título 3">
            <a:extLst>
              <a:ext uri="{FF2B5EF4-FFF2-40B4-BE49-F238E27FC236}">
                <a16:creationId xmlns:a16="http://schemas.microsoft.com/office/drawing/2014/main" id="{E3ED6DD2-1ABB-0F3F-96C5-03B0A9FF3558}"/>
              </a:ext>
            </a:extLst>
          </p:cNvPr>
          <p:cNvSpPr txBox="1">
            <a:spLocks/>
          </p:cNvSpPr>
          <p:nvPr/>
        </p:nvSpPr>
        <p:spPr>
          <a:xfrm>
            <a:off x="191122" y="79340"/>
            <a:ext cx="9704526" cy="121213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Panamá: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Barriers</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and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opportunities</a:t>
            </a:r>
            <a:endPar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endParaRPr>
          </a:p>
        </p:txBody>
      </p:sp>
      <p:pic>
        <p:nvPicPr>
          <p:cNvPr id="3" name="Imagen 7" descr="Imagen que contiene firmar, tabla, cuarto&#10;&#10;Descripción generada automáticamente">
            <a:extLst>
              <a:ext uri="{FF2B5EF4-FFF2-40B4-BE49-F238E27FC236}">
                <a16:creationId xmlns:a16="http://schemas.microsoft.com/office/drawing/2014/main" id="{17139327-A7DD-09FB-25C0-9F96F4BF7DC1}"/>
              </a:ext>
            </a:extLst>
          </p:cNvPr>
          <p:cNvPicPr>
            <a:picLocks noChangeAspect="1"/>
          </p:cNvPicPr>
          <p:nvPr/>
        </p:nvPicPr>
        <p:blipFill>
          <a:blip r:embed="rId2"/>
          <a:stretch>
            <a:fillRect/>
          </a:stretch>
        </p:blipFill>
        <p:spPr>
          <a:xfrm>
            <a:off x="10492647" y="0"/>
            <a:ext cx="1212137" cy="1212137"/>
          </a:xfrm>
          <a:prstGeom prst="rect">
            <a:avLst/>
          </a:prstGeom>
        </p:spPr>
      </p:pic>
      <p:sp>
        <p:nvSpPr>
          <p:cNvPr id="6" name="CuadroTexto 2">
            <a:extLst>
              <a:ext uri="{FF2B5EF4-FFF2-40B4-BE49-F238E27FC236}">
                <a16:creationId xmlns:a16="http://schemas.microsoft.com/office/drawing/2014/main" id="{305BD129-7BA5-5A3A-41F5-E81BCF999FE2}"/>
              </a:ext>
            </a:extLst>
          </p:cNvPr>
          <p:cNvSpPr txBox="1"/>
          <p:nvPr/>
        </p:nvSpPr>
        <p:spPr>
          <a:xfrm>
            <a:off x="191122" y="6470883"/>
            <a:ext cx="28310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Courtesy</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4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AR" sz="1400" b="0" i="0" u="none" strike="noStrike" kern="1200" cap="none" spc="0" normalizeH="0" baseline="0" noProof="0" dirty="0">
                <a:ln>
                  <a:noFill/>
                </a:ln>
                <a:solidFill>
                  <a:prstClr val="black"/>
                </a:solidFill>
                <a:effectLst/>
                <a:uLnTx/>
                <a:uFillTx/>
                <a:latin typeface="Calibri" panose="020F0502020204030204"/>
                <a:ea typeface="+mn-ea"/>
                <a:cs typeface="+mn-cs"/>
              </a:rPr>
              <a:t> M Pacheco </a:t>
            </a:r>
          </a:p>
        </p:txBody>
      </p:sp>
      <p:pic>
        <p:nvPicPr>
          <p:cNvPr id="7" name="Picture 2" descr="Panama Maps &amp; Facts - World Atlas">
            <a:extLst>
              <a:ext uri="{FF2B5EF4-FFF2-40B4-BE49-F238E27FC236}">
                <a16:creationId xmlns:a16="http://schemas.microsoft.com/office/drawing/2014/main" id="{0324F444-226A-6DA6-4485-AF320054A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5" y="4950828"/>
            <a:ext cx="3012651" cy="152005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4">
            <a:extLst>
              <a:ext uri="{FF2B5EF4-FFF2-40B4-BE49-F238E27FC236}">
                <a16:creationId xmlns:a16="http://schemas.microsoft.com/office/drawing/2014/main" id="{B9DC96A9-F043-1EB4-C021-1ECD9B492FC2}"/>
              </a:ext>
            </a:extLst>
          </p:cNvPr>
          <p:cNvSpPr txBox="1"/>
          <p:nvPr/>
        </p:nvSpPr>
        <p:spPr>
          <a:xfrm>
            <a:off x="272145" y="1474547"/>
            <a:ext cx="11779442" cy="3046988"/>
          </a:xfrm>
          <a:prstGeom prst="rect">
            <a:avLst/>
          </a:prstGeom>
          <a:solidFill>
            <a:schemeClr val="bg1"/>
          </a:solidFill>
          <a:ln w="571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1.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Fragmented</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health</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inequitable</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distribution</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by</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region</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which</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causes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inadequate</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access</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to</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care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depending</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on</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geographic</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area</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2. Late diagnosis 
3.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Limited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medical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experience</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limited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implementation</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guidelines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in diagnosis,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follow</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-up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sarcoma</a:t>
            </a:r>
            <a:r>
              <a:rPr lang="es-AR" sz="1600" dirty="0">
                <a:solidFill>
                  <a:prstClr val="black"/>
                </a:solidFill>
                <a:latin typeface="Calibri Light" panose="020F0302020204030204" pitchFamily="34" charset="0"/>
                <a:cs typeface="Calibri Light" panose="020F0302020204030204" pitchFamily="34" charset="0"/>
              </a:rPr>
              <a:t>s</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4.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human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specialization</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in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sarcomas.
5.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Multidisciplinary</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board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in </a:t>
            </a:r>
            <a:r>
              <a:rPr lang="es-AR" sz="1600" dirty="0">
                <a:solidFill>
                  <a:srgbClr val="00B050"/>
                </a:solidFill>
                <a:latin typeface="Calibri Light" panose="020F0302020204030204" pitchFamily="34" charset="0"/>
                <a:cs typeface="Calibri Light" panose="020F0302020204030204" pitchFamily="34" charset="0"/>
              </a:rPr>
              <a:t>s</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arcomas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6.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Overload</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resulting</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in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delayed</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diagnosis,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referral</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and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7.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Suboptimal</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reference</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system</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with</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long</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waiting</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times.</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8. A single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cancer</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center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without</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resources</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for</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optimal</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multidisciplinary</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treatment</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FF000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sarcomas.</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lang="es-AR" sz="1600" dirty="0">
                <a:solidFill>
                  <a:srgbClr val="00B050"/>
                </a:solidFill>
                <a:latin typeface="Calibri Light" panose="020F0302020204030204" pitchFamily="34" charset="0"/>
                <a:cs typeface="Calibri Light" panose="020F0302020204030204" pitchFamily="34" charset="0"/>
              </a:rPr>
              <a:t>9</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High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percentage</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sarcoma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surgeries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performed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by</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non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specialised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surgeries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team</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10.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Restricted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access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to</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new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drugs</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approved</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for</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the</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management</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sarcomas </a:t>
            </a:r>
            <a:r>
              <a:rPr kumimoji="0" lang="es-AR"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11.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Lack</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of</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national</a:t>
            </a:r>
            <a:r>
              <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 sarcoma </a:t>
            </a:r>
            <a:r>
              <a:rPr kumimoji="0" lang="es-AR" sz="1600" b="0" i="0" u="none" strike="noStrike" kern="1200" cap="none" spc="0" normalizeH="0" baseline="0" noProof="0" dirty="0" err="1">
                <a:ln>
                  <a:noFill/>
                </a:ln>
                <a:solidFill>
                  <a:srgbClr val="00B050"/>
                </a:solidFill>
                <a:effectLst/>
                <a:uLnTx/>
                <a:uFillTx/>
                <a:latin typeface="Calibri Light" panose="020F0302020204030204" pitchFamily="34" charset="0"/>
                <a:ea typeface="+mn-ea"/>
                <a:cs typeface="Calibri Light" panose="020F0302020204030204" pitchFamily="34" charset="0"/>
              </a:rPr>
              <a:t>registries</a:t>
            </a:r>
            <a:endParaRPr kumimoji="0" lang="es-AR" sz="1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8046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86349" y="38298"/>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Paraguay: </a:t>
            </a:r>
            <a:r>
              <a:rPr lang="es-ES" sz="3500" dirty="0" err="1">
                <a:latin typeface="Didot" panose="02000503000000020003" pitchFamily="2" charset="-79"/>
                <a:cs typeface="Didot" panose="02000503000000020003" pitchFamily="2" charset="-79"/>
              </a:rPr>
              <a:t>Barriers</a:t>
            </a:r>
            <a:r>
              <a:rPr lang="es-ES" sz="3500" dirty="0">
                <a:latin typeface="Didot" panose="02000503000000020003" pitchFamily="2" charset="-79"/>
                <a:cs typeface="Didot" panose="02000503000000020003" pitchFamily="2" charset="-79"/>
              </a:rPr>
              <a:t> and </a:t>
            </a:r>
            <a:r>
              <a:rPr lang="es-ES" sz="3500" dirty="0" err="1">
                <a:latin typeface="Didot" panose="02000503000000020003" pitchFamily="2" charset="-79"/>
                <a:cs typeface="Didot" panose="02000503000000020003" pitchFamily="2" charset="-79"/>
              </a:rPr>
              <a:t>opportunities</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435933" y="124920"/>
            <a:ext cx="1175881" cy="1175881"/>
          </a:xfrm>
          <a:prstGeom prst="rect">
            <a:avLst/>
          </a:prstGeom>
        </p:spPr>
      </p:pic>
      <p:pic>
        <p:nvPicPr>
          <p:cNvPr id="2" name="Imagen 1">
            <a:extLst>
              <a:ext uri="{FF2B5EF4-FFF2-40B4-BE49-F238E27FC236}">
                <a16:creationId xmlns:a16="http://schemas.microsoft.com/office/drawing/2014/main" id="{5AE97C5F-1898-7992-E268-B0C09D9CBFFE}"/>
              </a:ext>
            </a:extLst>
          </p:cNvPr>
          <p:cNvPicPr>
            <a:picLocks noChangeAspect="1"/>
          </p:cNvPicPr>
          <p:nvPr/>
        </p:nvPicPr>
        <p:blipFill>
          <a:blip r:embed="rId3"/>
          <a:stretch>
            <a:fillRect/>
          </a:stretch>
        </p:blipFill>
        <p:spPr>
          <a:xfrm>
            <a:off x="9135" y="2145058"/>
            <a:ext cx="2211355" cy="2371387"/>
          </a:xfrm>
          <a:prstGeom prst="rect">
            <a:avLst/>
          </a:prstGeom>
        </p:spPr>
      </p:pic>
      <p:sp>
        <p:nvSpPr>
          <p:cNvPr id="11" name="CuadroTexto 10">
            <a:extLst>
              <a:ext uri="{FF2B5EF4-FFF2-40B4-BE49-F238E27FC236}">
                <a16:creationId xmlns:a16="http://schemas.microsoft.com/office/drawing/2014/main" id="{ED3FEA02-9529-9F0E-7D5C-0CD764EBCC99}"/>
              </a:ext>
            </a:extLst>
          </p:cNvPr>
          <p:cNvSpPr txBox="1"/>
          <p:nvPr/>
        </p:nvSpPr>
        <p:spPr>
          <a:xfrm>
            <a:off x="109040" y="1307431"/>
            <a:ext cx="12082960" cy="830997"/>
          </a:xfrm>
          <a:prstGeom prst="rect">
            <a:avLst/>
          </a:prstGeom>
          <a:noFill/>
        </p:spPr>
        <p:txBody>
          <a:bodyPr wrap="square">
            <a:spAutoFit/>
          </a:bodyPr>
          <a:lstStyle/>
          <a:p>
            <a:r>
              <a:rPr lang="es-AR" sz="1600" dirty="0" err="1">
                <a:latin typeface="Calibri Light" panose="020F0302020204030204" pitchFamily="34" charset="0"/>
                <a:cs typeface="Calibri Light" panose="020F0302020204030204" pitchFamily="34" charset="0"/>
              </a:rPr>
              <a:t>Cancer</a:t>
            </a:r>
            <a:r>
              <a:rPr lang="es-AR" sz="1600" dirty="0">
                <a:latin typeface="Calibri Light" panose="020F0302020204030204" pitchFamily="34" charset="0"/>
                <a:cs typeface="Calibri Light" panose="020F0302020204030204" pitchFamily="34" charset="0"/>
              </a:rPr>
              <a:t> Care (data </a:t>
            </a:r>
            <a:r>
              <a:rPr lang="es-AR" sz="1600" dirty="0" err="1">
                <a:latin typeface="Calibri Light" panose="020F0302020204030204" pitchFamily="34" charset="0"/>
                <a:cs typeface="Calibri Light" panose="020F0302020204030204" pitchFamily="34" charset="0"/>
              </a:rPr>
              <a:t>from</a:t>
            </a:r>
            <a:r>
              <a:rPr lang="es-AR" sz="1600" dirty="0">
                <a:latin typeface="Calibri Light" panose="020F0302020204030204" pitchFamily="34" charset="0"/>
                <a:cs typeface="Calibri Light" panose="020F0302020204030204" pitchFamily="34" charset="0"/>
              </a:rPr>
              <a:t> CCCAN </a:t>
            </a:r>
            <a:r>
              <a:rPr lang="es-AR" sz="1600" dirty="0" err="1">
                <a:latin typeface="Calibri Light" panose="020F0302020204030204" pitchFamily="34" charset="0"/>
                <a:cs typeface="Calibri Light" panose="020F0302020204030204" pitchFamily="34" charset="0"/>
              </a:rPr>
              <a:t>report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developed</a:t>
            </a:r>
            <a:r>
              <a:rPr lang="es-AR" sz="1600" dirty="0">
                <a:latin typeface="Calibri Light" panose="020F0302020204030204" pitchFamily="34" charset="0"/>
                <a:cs typeface="Calibri Light" panose="020F0302020204030204" pitchFamily="34" charset="0"/>
              </a:rPr>
              <a:t> a  </a:t>
            </a:r>
            <a:r>
              <a:rPr lang="es-AR" sz="1600" dirty="0" err="1">
                <a:latin typeface="Calibri Light" panose="020F0302020204030204" pitchFamily="34" charset="0"/>
                <a:cs typeface="Calibri Light" panose="020F0302020204030204" pitchFamily="34" charset="0"/>
              </a:rPr>
              <a:t>list</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Main</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problems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identified</a:t>
            </a:r>
            <a:r>
              <a:rPr lang="es-AR" sz="1600" dirty="0">
                <a:latin typeface="Calibri Light" panose="020F0302020204030204" pitchFamily="34" charset="0"/>
                <a:cs typeface="Calibri Light" panose="020F0302020204030204" pitchFamily="34" charset="0"/>
              </a:rPr>
              <a:t>" in </a:t>
            </a:r>
            <a:r>
              <a:rPr lang="es-AR" sz="1600" dirty="0" err="1">
                <a:latin typeface="Calibri Light" panose="020F0302020204030204" pitchFamily="34" charset="0"/>
                <a:cs typeface="Calibri Light" panose="020F0302020204030204" pitchFamily="34" charset="0"/>
              </a:rPr>
              <a:t>each</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of</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these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areas</a:t>
            </a:r>
            <a:r>
              <a:rPr lang="es-AR" sz="1600" dirty="0">
                <a:latin typeface="Calibri Light" panose="020F0302020204030204" pitchFamily="34" charset="0"/>
                <a:cs typeface="Calibri Light" panose="020F0302020204030204" pitchFamily="34" charset="0"/>
              </a:rPr>
              <a:t> and </a:t>
            </a:r>
            <a:r>
              <a:rPr lang="es-AR" sz="1600" dirty="0" err="1">
                <a:latin typeface="Calibri Light" panose="020F0302020204030204" pitchFamily="34" charset="0"/>
                <a:cs typeface="Calibri Light" panose="020F0302020204030204" pitchFamily="34" charset="0"/>
              </a:rPr>
              <a:t>the</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Proposed</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priority</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actions</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for</a:t>
            </a:r>
            <a:r>
              <a:rPr lang="es-AR" sz="1600" dirty="0">
                <a:latin typeface="Calibri Light" panose="020F0302020204030204" pitchFamily="34" charset="0"/>
                <a:cs typeface="Calibri Light" panose="020F0302020204030204" pitchFamily="34" charset="0"/>
              </a:rPr>
              <a:t> </a:t>
            </a:r>
            <a:r>
              <a:rPr lang="es-AR" sz="1600" dirty="0" err="1">
                <a:latin typeface="Calibri Light" panose="020F0302020204030204" pitchFamily="34" charset="0"/>
                <a:cs typeface="Calibri Light" panose="020F0302020204030204" pitchFamily="34" charset="0"/>
              </a:rPr>
              <a:t>cancer</a:t>
            </a:r>
            <a:r>
              <a:rPr lang="es-AR" sz="1600" dirty="0">
                <a:latin typeface="Calibri Light" panose="020F0302020204030204" pitchFamily="34" charset="0"/>
                <a:cs typeface="Calibri Light" panose="020F0302020204030204" pitchFamily="34" charset="0"/>
              </a:rPr>
              <a:t> care 
</a:t>
            </a:r>
            <a:endParaRPr lang="es-AR" sz="1600" dirty="0">
              <a:effectLst/>
              <a:latin typeface="Calibri Light" panose="020F0302020204030204" pitchFamily="34" charset="0"/>
              <a:cs typeface="Calibri Light" panose="020F0302020204030204" pitchFamily="34" charset="0"/>
            </a:endParaRPr>
          </a:p>
        </p:txBody>
      </p:sp>
      <p:pic>
        <p:nvPicPr>
          <p:cNvPr id="21" name="Imagen 20">
            <a:extLst>
              <a:ext uri="{FF2B5EF4-FFF2-40B4-BE49-F238E27FC236}">
                <a16:creationId xmlns:a16="http://schemas.microsoft.com/office/drawing/2014/main" id="{FD3C8698-1C76-D70C-44FC-B44D44FE8882}"/>
              </a:ext>
            </a:extLst>
          </p:cNvPr>
          <p:cNvPicPr>
            <a:picLocks noChangeAspect="1"/>
          </p:cNvPicPr>
          <p:nvPr/>
        </p:nvPicPr>
        <p:blipFill rotWithShape="1">
          <a:blip r:embed="rId4"/>
          <a:srcRect l="15904" t="12467" r="55508" b="26462"/>
          <a:stretch/>
        </p:blipFill>
        <p:spPr>
          <a:xfrm>
            <a:off x="2802594" y="1817030"/>
            <a:ext cx="4088485" cy="4912912"/>
          </a:xfrm>
          <a:prstGeom prst="rect">
            <a:avLst/>
          </a:prstGeom>
        </p:spPr>
      </p:pic>
      <p:pic>
        <p:nvPicPr>
          <p:cNvPr id="5" name="Imagen 16">
            <a:extLst>
              <a:ext uri="{FF2B5EF4-FFF2-40B4-BE49-F238E27FC236}">
                <a16:creationId xmlns:a16="http://schemas.microsoft.com/office/drawing/2014/main" id="{ED08F6BB-E7A2-E363-0E4C-186061A90F24}"/>
              </a:ext>
            </a:extLst>
          </p:cNvPr>
          <p:cNvPicPr>
            <a:picLocks noChangeAspect="1"/>
          </p:cNvPicPr>
          <p:nvPr/>
        </p:nvPicPr>
        <p:blipFill rotWithShape="1">
          <a:blip r:embed="rId5"/>
          <a:srcRect l="15444" t="12385" r="55498" b="27973"/>
          <a:stretch/>
        </p:blipFill>
        <p:spPr>
          <a:xfrm>
            <a:off x="7069706" y="1724302"/>
            <a:ext cx="4334484" cy="5004156"/>
          </a:xfrm>
          <a:prstGeom prst="rect">
            <a:avLst/>
          </a:prstGeom>
        </p:spPr>
      </p:pic>
      <p:sp>
        <p:nvSpPr>
          <p:cNvPr id="6" name="CuadroTexto 2">
            <a:extLst>
              <a:ext uri="{FF2B5EF4-FFF2-40B4-BE49-F238E27FC236}">
                <a16:creationId xmlns:a16="http://schemas.microsoft.com/office/drawing/2014/main" id="{B3252FD4-5722-B82F-15CA-A74FE35481DE}"/>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ML </a:t>
            </a:r>
            <a:r>
              <a:rPr lang="es-AR" sz="1400" dirty="0" err="1"/>
              <a:t>Gonzalez</a:t>
            </a:r>
            <a:r>
              <a:rPr lang="es-AR" sz="1400" dirty="0"/>
              <a:t> Donna</a:t>
            </a:r>
          </a:p>
        </p:txBody>
      </p:sp>
    </p:spTree>
    <p:extLst>
      <p:ext uri="{BB962C8B-B14F-4D97-AF65-F5344CB8AC3E}">
        <p14:creationId xmlns:p14="http://schemas.microsoft.com/office/powerpoint/2010/main" val="2806910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624936" y="103631"/>
            <a:ext cx="1363752" cy="1363752"/>
          </a:xfrm>
          <a:prstGeom prst="rect">
            <a:avLst/>
          </a:prstGeom>
        </p:spPr>
      </p:pic>
      <p:pic>
        <p:nvPicPr>
          <p:cNvPr id="12290" name="Picture 2" descr="Bolivia Map | Infoplease">
            <a:extLst>
              <a:ext uri="{FF2B5EF4-FFF2-40B4-BE49-F238E27FC236}">
                <a16:creationId xmlns:a16="http://schemas.microsoft.com/office/drawing/2014/main" id="{476B5E8F-D122-ED54-8E99-019AA47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69" y="1556283"/>
            <a:ext cx="2818872" cy="282436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3A8E20F-5E38-5A4E-81A7-4B7FA49F52F9}"/>
              </a:ext>
            </a:extLst>
          </p:cNvPr>
          <p:cNvSpPr txBox="1"/>
          <p:nvPr/>
        </p:nvSpPr>
        <p:spPr>
          <a:xfrm>
            <a:off x="3087629" y="1467383"/>
            <a:ext cx="8761471" cy="3416320"/>
          </a:xfrm>
          <a:prstGeom prst="rect">
            <a:avLst/>
          </a:prstGeom>
          <a:noFill/>
          <a:ln w="57150">
            <a:solidFill>
              <a:srgbClr val="FF0000"/>
            </a:solidFill>
          </a:ln>
        </p:spPr>
        <p:txBody>
          <a:bodyPr wrap="square">
            <a:spAutoFit/>
          </a:bodyPr>
          <a:lstStyle/>
          <a:p>
            <a:r>
              <a:rPr lang="es-AR" dirty="0">
                <a:latin typeface="Calibri Light" panose="020F0302020204030204" pitchFamily="34" charset="0"/>
                <a:cs typeface="Calibri Light" panose="020F0302020204030204" pitchFamily="34" charset="0"/>
              </a:rPr>
              <a:t>1. No data </a:t>
            </a:r>
            <a:r>
              <a:rPr lang="es-AR" dirty="0" err="1">
                <a:latin typeface="Calibri Light" panose="020F0302020204030204" pitchFamily="34" charset="0"/>
                <a:cs typeface="Calibri Light" panose="020F0302020204030204" pitchFamily="34" charset="0"/>
              </a:rPr>
              <a:t>about</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isarcoma</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ncidence</a:t>
            </a:r>
            <a:r>
              <a:rPr lang="es-AR" dirty="0">
                <a:latin typeface="Calibri Light" panose="020F0302020204030204" pitchFamily="34" charset="0"/>
                <a:cs typeface="Calibri Light" panose="020F0302020204030204" pitchFamily="34" charset="0"/>
              </a:rPr>
              <a:t>
2. </a:t>
            </a:r>
            <a:r>
              <a:rPr lang="es-AR" dirty="0" err="1">
                <a:latin typeface="Calibri Light" panose="020F0302020204030204" pitchFamily="34" charset="0"/>
                <a:cs typeface="Calibri Light" panose="020F0302020204030204" pitchFamily="34" charset="0"/>
              </a:rPr>
              <a:t>Inadequate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guidelines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for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the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management</a:t>
            </a:r>
            <a:r>
              <a:rPr lang="es-AR" dirty="0">
                <a:latin typeface="Calibri Light" panose="020F0302020204030204" pitchFamily="34" charset="0"/>
                <a:cs typeface="Calibri Light" panose="020F0302020204030204" pitchFamily="34" charset="0"/>
              </a:rPr>
              <a:t> 
3. </a:t>
            </a:r>
            <a:r>
              <a:rPr lang="es-AR" dirty="0" err="1">
                <a:latin typeface="Calibri Light" panose="020F0302020204030204" pitchFamily="34" charset="0"/>
                <a:cs typeface="Calibri Light" panose="020F0302020204030204" pitchFamily="34" charset="0"/>
              </a:rPr>
              <a:t>Lack</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equipment</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for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the</a:t>
            </a:r>
            <a:r>
              <a:rPr lang="es-AR" dirty="0">
                <a:latin typeface="Calibri Light" panose="020F0302020204030204" pitchFamily="34" charset="0"/>
                <a:cs typeface="Calibri Light" panose="020F0302020204030204" pitchFamily="34" charset="0"/>
              </a:rPr>
              <a:t> diagnosis and </a:t>
            </a:r>
            <a:r>
              <a:rPr lang="es-AR" dirty="0" err="1">
                <a:latin typeface="Calibri Light" panose="020F0302020204030204" pitchFamily="34" charset="0"/>
                <a:cs typeface="Calibri Light" panose="020F0302020204030204" pitchFamily="34" charset="0"/>
              </a:rPr>
              <a:t>treatment</a:t>
            </a:r>
            <a:r>
              <a:rPr lang="es-AR" dirty="0">
                <a:latin typeface="Calibri Light" panose="020F0302020204030204" pitchFamily="34" charset="0"/>
                <a:cs typeface="Calibri Light" panose="020F0302020204030204" pitchFamily="34" charset="0"/>
              </a:rPr>
              <a:t> 
4. </a:t>
            </a:r>
            <a:r>
              <a:rPr lang="es-AR" dirty="0" err="1">
                <a:latin typeface="Calibri Light" panose="020F0302020204030204" pitchFamily="34" charset="0"/>
                <a:cs typeface="Calibri Light" panose="020F0302020204030204" pitchFamily="34" charset="0"/>
              </a:rPr>
              <a:t>Abscence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drugs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for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the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management</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sarcomas in </a:t>
            </a:r>
            <a:r>
              <a:rPr lang="es-AR" dirty="0" err="1">
                <a:latin typeface="Calibri Light" panose="020F0302020204030204" pitchFamily="34" charset="0"/>
                <a:cs typeface="Calibri Light" panose="020F0302020204030204" pitchFamily="34" charset="0"/>
              </a:rPr>
              <a:t>the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National</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List</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Essential</a:t>
            </a:r>
            <a:r>
              <a:rPr lang="es-AR" dirty="0">
                <a:latin typeface="Calibri Light" panose="020F0302020204030204" pitchFamily="34" charset="0"/>
                <a:cs typeface="Calibri Light" panose="020F0302020204030204" pitchFamily="34" charset="0"/>
              </a:rPr>
              <a:t> Medicines (LINAME). 
5. </a:t>
            </a:r>
            <a:r>
              <a:rPr lang="es-AR" dirty="0" err="1">
                <a:latin typeface="Calibri Light" panose="020F0302020204030204" pitchFamily="34" charset="0"/>
                <a:cs typeface="Calibri Light" panose="020F0302020204030204" pitchFamily="34" charset="0"/>
              </a:rPr>
              <a:t>Not</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uniform</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distribution</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patients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diagnosed</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with</a:t>
            </a:r>
            <a:r>
              <a:rPr lang="es-AR" dirty="0">
                <a:latin typeface="Calibri Light" panose="020F0302020204030204" pitchFamily="34" charset="0"/>
                <a:cs typeface="Calibri Light" panose="020F0302020204030204" pitchFamily="34" charset="0"/>
              </a:rPr>
              <a:t> sarcomas. 
6. </a:t>
            </a:r>
            <a:r>
              <a:rPr lang="es-AR" dirty="0" err="1">
                <a:latin typeface="Calibri Light" panose="020F0302020204030204" pitchFamily="34" charset="0"/>
                <a:cs typeface="Calibri Light" panose="020F0302020204030204" pitchFamily="34" charset="0"/>
              </a:rPr>
              <a:t>Limited</a:t>
            </a:r>
            <a:r>
              <a:rPr lang="es-AR" dirty="0">
                <a:latin typeface="Calibri Light" panose="020F0302020204030204" pitchFamily="34" charset="0"/>
                <a:cs typeface="Calibri Light" panose="020F0302020204030204" pitchFamily="34" charset="0"/>
              </a:rPr>
              <a:t> medical training </a:t>
            </a:r>
            <a:r>
              <a:rPr lang="es-AR" dirty="0" err="1">
                <a:latin typeface="Calibri Light" panose="020F0302020204030204" pitchFamily="34" charset="0"/>
                <a:cs typeface="Calibri Light" panose="020F0302020204030204" pitchFamily="34" charset="0"/>
              </a:rPr>
              <a:t>for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multidisciplinary</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management</a:t>
            </a:r>
            <a:r>
              <a:rPr lang="es-AR" dirty="0">
                <a:latin typeface="Calibri Light" panose="020F0302020204030204" pitchFamily="34" charset="0"/>
                <a:cs typeface="Calibri Light" panose="020F0302020204030204" pitchFamily="34" charset="0"/>
              </a:rPr>
              <a:t> in diagnosis and </a:t>
            </a:r>
            <a:r>
              <a:rPr lang="es-AR" dirty="0" err="1">
                <a:latin typeface="Calibri Light" panose="020F0302020204030204" pitchFamily="34" charset="0"/>
                <a:cs typeface="Calibri Light" panose="020F0302020204030204" pitchFamily="34" charset="0"/>
              </a:rPr>
              <a:t>treatment</a:t>
            </a:r>
            <a:r>
              <a:rPr lang="es-AR" dirty="0">
                <a:latin typeface="Calibri Light" panose="020F0302020204030204" pitchFamily="34" charset="0"/>
                <a:cs typeface="Calibri Light" panose="020F0302020204030204" pitchFamily="34" charset="0"/>
              </a:rPr>
              <a:t> 
7. No </a:t>
            </a:r>
            <a:r>
              <a:rPr lang="es-AR" dirty="0" err="1">
                <a:latin typeface="Calibri Light" panose="020F0302020204030204" pitchFamily="34" charset="0"/>
                <a:cs typeface="Calibri Light" panose="020F0302020204030204" pitchFamily="34" charset="0"/>
              </a:rPr>
              <a:t>access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to</a:t>
            </a:r>
            <a:r>
              <a:rPr lang="es-AR" dirty="0">
                <a:latin typeface="Calibri Light" panose="020F0302020204030204" pitchFamily="34" charset="0"/>
                <a:cs typeface="Calibri Light" panose="020F0302020204030204" pitchFamily="34" charset="0"/>
              </a:rPr>
              <a:t> molecular </a:t>
            </a:r>
            <a:r>
              <a:rPr lang="es-AR" dirty="0" err="1">
                <a:latin typeface="Calibri Light" panose="020F0302020204030204" pitchFamily="34" charset="0"/>
                <a:cs typeface="Calibri Light" panose="020F0302020204030204" pitchFamily="34" charset="0"/>
              </a:rPr>
              <a:t>tests</a:t>
            </a:r>
            <a:r>
              <a:rPr lang="es-AR" dirty="0">
                <a:latin typeface="Calibri Light" panose="020F0302020204030204" pitchFamily="34" charset="0"/>
                <a:cs typeface="Calibri Light" panose="020F0302020204030204" pitchFamily="34" charset="0"/>
              </a:rPr>
              <a:t>: NGS, </a:t>
            </a:r>
            <a:r>
              <a:rPr lang="es-AR" dirty="0" err="1">
                <a:latin typeface="Calibri Light" panose="020F0302020204030204" pitchFamily="34" charset="0"/>
                <a:cs typeface="Calibri Light" panose="020F0302020204030204" pitchFamily="34" charset="0"/>
              </a:rPr>
              <a:t>cytogenetics</a:t>
            </a:r>
            <a:r>
              <a:rPr lang="es-AR" dirty="0">
                <a:latin typeface="Calibri Light" panose="020F0302020204030204" pitchFamily="34" charset="0"/>
                <a:cs typeface="Calibri Light" panose="020F0302020204030204" pitchFamily="34" charset="0"/>
              </a:rPr>
              <a:t>, FISH
8. No </a:t>
            </a:r>
            <a:r>
              <a:rPr lang="es-AR" dirty="0" err="1">
                <a:latin typeface="Calibri Light" panose="020F0302020204030204" pitchFamily="34" charset="0"/>
                <a:cs typeface="Calibri Light" panose="020F0302020204030204" pitchFamily="34" charset="0"/>
              </a:rPr>
              <a:t>resources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for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cancer</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research</a:t>
            </a:r>
            <a:r>
              <a:rPr lang="es-AR" dirty="0">
                <a:latin typeface="Calibri Light" panose="020F0302020204030204" pitchFamily="34" charset="0"/>
                <a:cs typeface="Calibri Light" panose="020F0302020204030204" pitchFamily="34" charset="0"/>
              </a:rPr>
              <a:t> in general. 
9. </a:t>
            </a:r>
            <a:r>
              <a:rPr lang="es-AR" dirty="0" err="1">
                <a:latin typeface="Calibri Light" panose="020F0302020204030204" pitchFamily="34" charset="0"/>
                <a:cs typeface="Calibri Light" panose="020F0302020204030204" pitchFamily="34" charset="0"/>
              </a:rPr>
              <a:t>Lack</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knolwledge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sarcoma in </a:t>
            </a:r>
            <a:r>
              <a:rPr lang="es-AR" dirty="0" err="1">
                <a:latin typeface="Calibri Light" panose="020F0302020204030204" pitchFamily="34" charset="0"/>
                <a:cs typeface="Calibri Light" panose="020F0302020204030204" pitchFamily="34" charset="0"/>
              </a:rPr>
              <a:t>the</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population</a:t>
            </a:r>
            <a:r>
              <a:rPr lang="es-AR" dirty="0">
                <a:latin typeface="Calibri Light" panose="020F0302020204030204" pitchFamily="34" charset="0"/>
                <a:cs typeface="Calibri Light" panose="020F0302020204030204" pitchFamily="34" charset="0"/>
              </a:rPr>
              <a:t> 
10. Late </a:t>
            </a:r>
            <a:r>
              <a:rPr lang="es-AR" dirty="0" err="1">
                <a:latin typeface="Calibri Light" panose="020F0302020204030204" pitchFamily="34" charset="0"/>
                <a:cs typeface="Calibri Light" panose="020F0302020204030204" pitchFamily="34" charset="0"/>
              </a:rPr>
              <a:t>referral</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of</a:t>
            </a:r>
            <a:r>
              <a:rPr lang="es-AR" dirty="0">
                <a:latin typeface="Calibri Light" panose="020F0302020204030204" pitchFamily="34" charset="0"/>
                <a:cs typeface="Calibri Light" panose="020F0302020204030204" pitchFamily="34" charset="0"/>
              </a:rPr>
              <a:t> sarcoma </a:t>
            </a:r>
            <a:r>
              <a:rPr lang="es-AR" dirty="0" err="1">
                <a:latin typeface="Calibri Light" panose="020F0302020204030204" pitchFamily="34" charset="0"/>
                <a:cs typeface="Calibri Light" panose="020F0302020204030204" pitchFamily="34" charset="0"/>
              </a:rPr>
              <a:t>patients</a:t>
            </a:r>
            <a:r>
              <a:rPr lang="es-AR" dirty="0">
                <a:latin typeface="Calibri Light" panose="020F0302020204030204" pitchFamily="34" charset="0"/>
                <a:cs typeface="Calibri Light" panose="020F0302020204030204" pitchFamily="34" charset="0"/>
              </a:rPr>
              <a:t> 
11. Non </a:t>
            </a:r>
            <a:r>
              <a:rPr lang="es-AR" dirty="0" err="1">
                <a:latin typeface="Calibri Light" panose="020F0302020204030204" pitchFamily="34" charset="0"/>
                <a:cs typeface="Calibri Light" panose="020F0302020204030204" pitchFamily="34" charset="0"/>
              </a:rPr>
              <a:t>specialised</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patohologists</a:t>
            </a:r>
            <a:endParaRPr lang="es-AR" dirty="0">
              <a:effectLst/>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5F3FE190-F408-8EA2-E722-3D45F8B94C0E}"/>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R. Limón</a:t>
            </a:r>
          </a:p>
        </p:txBody>
      </p:sp>
      <p:sp>
        <p:nvSpPr>
          <p:cNvPr id="11" name="Título 3">
            <a:extLst>
              <a:ext uri="{FF2B5EF4-FFF2-40B4-BE49-F238E27FC236}">
                <a16:creationId xmlns:a16="http://schemas.microsoft.com/office/drawing/2014/main" id="{6A976DD9-A280-171D-E532-F0D1176942F6}"/>
              </a:ext>
            </a:extLst>
          </p:cNvPr>
          <p:cNvSpPr>
            <a:spLocks noGrp="1"/>
          </p:cNvSpPr>
          <p:nvPr>
            <p:ph type="title"/>
          </p:nvPr>
        </p:nvSpPr>
        <p:spPr>
          <a:xfrm>
            <a:off x="203312" y="103445"/>
            <a:ext cx="9630641" cy="810253"/>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Bolivia: </a:t>
            </a:r>
            <a:r>
              <a:rPr lang="es-ES" sz="3500" dirty="0" err="1">
                <a:latin typeface="Didot" panose="02000503000000020003" pitchFamily="2" charset="-79"/>
                <a:cs typeface="Didot" panose="02000503000000020003" pitchFamily="2" charset="-79"/>
              </a:rPr>
              <a:t>Barriers</a:t>
            </a:r>
            <a:r>
              <a:rPr lang="es-ES" sz="3500" dirty="0">
                <a:latin typeface="Didot" panose="02000503000000020003" pitchFamily="2" charset="-79"/>
                <a:cs typeface="Didot" panose="02000503000000020003" pitchFamily="2" charset="-79"/>
              </a:rPr>
              <a:t> and </a:t>
            </a:r>
            <a:r>
              <a:rPr lang="es-ES" sz="3500" dirty="0" err="1">
                <a:latin typeface="Didot" panose="02000503000000020003" pitchFamily="2" charset="-79"/>
                <a:cs typeface="Didot" panose="02000503000000020003" pitchFamily="2" charset="-79"/>
              </a:rPr>
              <a:t>opportunities</a:t>
            </a:r>
            <a:endParaRPr lang="es-ES" sz="3500" dirty="0">
              <a:latin typeface="Didot" panose="02000503000000020003" pitchFamily="2" charset="-79"/>
              <a:cs typeface="Didot" panose="02000503000000020003" pitchFamily="2" charset="-79"/>
            </a:endParaRPr>
          </a:p>
        </p:txBody>
      </p:sp>
      <p:sp>
        <p:nvSpPr>
          <p:cNvPr id="2" name="TextBox 1">
            <a:extLst>
              <a:ext uri="{FF2B5EF4-FFF2-40B4-BE49-F238E27FC236}">
                <a16:creationId xmlns:a16="http://schemas.microsoft.com/office/drawing/2014/main" id="{60F964CD-C310-30B1-6B76-B9CBEA5DB0AA}"/>
              </a:ext>
            </a:extLst>
          </p:cNvPr>
          <p:cNvSpPr txBox="1"/>
          <p:nvPr/>
        </p:nvSpPr>
        <p:spPr>
          <a:xfrm>
            <a:off x="516736" y="5390617"/>
            <a:ext cx="11471952" cy="923330"/>
          </a:xfrm>
          <a:prstGeom prst="rect">
            <a:avLst/>
          </a:prstGeom>
          <a:solidFill>
            <a:schemeClr val="bg1"/>
          </a:solidFill>
          <a:ln w="57150">
            <a:solidFill>
              <a:srgbClr val="00B050"/>
            </a:solidFill>
          </a:ln>
        </p:spPr>
        <p:txBody>
          <a:bodyPr wrap="square" rtlCol="0">
            <a:spAutoFit/>
          </a:bodyPr>
          <a:lstStyle/>
          <a:p>
            <a:r>
              <a:rPr lang="es-AR" sz="1800" dirty="0">
                <a:latin typeface="Calibri Light" panose="020F0302020204030204" pitchFamily="34" charset="0"/>
                <a:cs typeface="Calibri Light" panose="020F0302020204030204" pitchFamily="34" charset="0"/>
              </a:rPr>
              <a:t>1- </a:t>
            </a:r>
            <a:r>
              <a:rPr lang="es-AR" sz="1800" dirty="0" err="1">
                <a:latin typeface="Calibri Light" panose="020F0302020204030204" pitchFamily="34" charset="0"/>
                <a:cs typeface="Calibri Light" panose="020F0302020204030204" pitchFamily="34" charset="0"/>
              </a:rPr>
              <a:t>The</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creation</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of</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the</a:t>
            </a:r>
            <a:r>
              <a:rPr lang="es-AR" sz="1800" dirty="0">
                <a:latin typeface="Calibri Light" panose="020F0302020204030204" pitchFamily="34" charset="0"/>
                <a:cs typeface="Calibri Light" panose="020F0302020204030204" pitchFamily="34" charset="0"/>
              </a:rPr>
              <a:t> 1st </a:t>
            </a:r>
            <a:r>
              <a:rPr lang="es-AR" sz="1800" dirty="0" err="1">
                <a:latin typeface="Calibri Light" panose="020F0302020204030204" pitchFamily="34" charset="0"/>
                <a:cs typeface="Calibri Light" panose="020F0302020204030204" pitchFamily="34" charset="0"/>
              </a:rPr>
              <a:t>multidisciplinary</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unit</a:t>
            </a:r>
            <a:r>
              <a:rPr lang="es-AR" sz="1800" dirty="0">
                <a:latin typeface="Calibri Light" panose="020F0302020204030204" pitchFamily="34" charset="0"/>
                <a:cs typeface="Calibri Light" panose="020F0302020204030204" pitchFamily="34" charset="0"/>
              </a:rPr>
              <a:t> in </a:t>
            </a:r>
            <a:r>
              <a:rPr lang="es-AR" sz="1800" dirty="0" err="1">
                <a:latin typeface="Calibri Light" panose="020F0302020204030204" pitchFamily="34" charset="0"/>
                <a:cs typeface="Calibri Light" panose="020F0302020204030204" pitchFamily="34" charset="0"/>
              </a:rPr>
              <a:t>the</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management</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of</a:t>
            </a:r>
            <a:r>
              <a:rPr lang="es-AR" sz="1800" dirty="0">
                <a:latin typeface="Calibri Light" panose="020F0302020204030204" pitchFamily="34" charset="0"/>
                <a:cs typeface="Calibri Light" panose="020F0302020204030204" pitchFamily="34" charset="0"/>
              </a:rPr>
              <a:t> sarcomas (</a:t>
            </a:r>
            <a:r>
              <a:rPr lang="es-AR" sz="1800" dirty="0" err="1">
                <a:latin typeface="Calibri Light" panose="020F0302020204030204" pitchFamily="34" charset="0"/>
                <a:cs typeface="Calibri Light" panose="020F0302020204030204" pitchFamily="34" charset="0"/>
              </a:rPr>
              <a:t>Surgical</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oncologists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traumatologists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oncologists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radiotherapists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clinical</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oncologists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pathologists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radiologists</a:t>
            </a:r>
            <a:r>
              <a:rPr lang="es-AR" dirty="0">
                <a:latin typeface="Calibri Light" panose="020F0302020204030204" pitchFamily="34" charset="0"/>
                <a:cs typeface="Calibri Light" panose="020F0302020204030204" pitchFamily="34" charset="0"/>
              </a:rPr>
              <a:t>)</a:t>
            </a:r>
            <a:r>
              <a:rPr lang="es-AR" sz="1800" dirty="0">
                <a:latin typeface="Calibri Light" panose="020F0302020204030204" pitchFamily="34" charset="0"/>
                <a:cs typeface="Calibri Light" panose="020F0302020204030204" pitchFamily="34" charset="0"/>
              </a:rPr>
              <a:t>
2. 5-year sarcoma </a:t>
            </a:r>
            <a:r>
              <a:rPr lang="es-AR" sz="1800" dirty="0" err="1">
                <a:latin typeface="Calibri Light" panose="020F0302020204030204" pitchFamily="34" charset="0"/>
                <a:cs typeface="Calibri Light" panose="020F0302020204030204" pitchFamily="34" charset="0"/>
              </a:rPr>
              <a:t>registriy</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is</a:t>
            </a:r>
            <a:r>
              <a:rPr lang="es-AR" sz="1800" dirty="0">
                <a:latin typeface="Calibri Light" panose="020F0302020204030204" pitchFamily="34" charset="0"/>
                <a:cs typeface="Calibri Light" panose="020F0302020204030204" pitchFamily="34" charset="0"/>
              </a:rPr>
              <a:t> in </a:t>
            </a:r>
            <a:r>
              <a:rPr lang="es-AR" sz="1800" dirty="0" err="1">
                <a:latin typeface="Calibri Light" panose="020F0302020204030204" pitchFamily="34" charset="0"/>
                <a:cs typeface="Calibri Light" panose="020F0302020204030204" pitchFamily="34" charset="0"/>
              </a:rPr>
              <a:t>process</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to</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evaluate</a:t>
            </a:r>
            <a:r>
              <a:rPr lang="es-AR" sz="1800" dirty="0">
                <a:latin typeface="Calibri Light" panose="020F0302020204030204" pitchFamily="34" charset="0"/>
                <a:cs typeface="Calibri Light" panose="020F0302020204030204" pitchFamily="34" charset="0"/>
              </a:rPr>
              <a:t> </a:t>
            </a:r>
            <a:r>
              <a:rPr lang="es-AR" sz="1800" dirty="0" err="1">
                <a:latin typeface="Calibri Light" panose="020F0302020204030204" pitchFamily="34" charset="0"/>
                <a:cs typeface="Calibri Light" panose="020F0302020204030204" pitchFamily="34" charset="0"/>
              </a:rPr>
              <a:t>epidemiology</a:t>
            </a:r>
            <a:r>
              <a:rPr lang="es-AR" sz="1800" dirty="0">
                <a:latin typeface="Calibri Light" panose="020F0302020204030204" pitchFamily="34" charset="0"/>
                <a:cs typeface="Calibri Light" panose="020F0302020204030204" pitchFamily="34" charset="0"/>
              </a:rPr>
              <a:t> and </a:t>
            </a:r>
            <a:r>
              <a:rPr lang="es-AR" sz="1800" dirty="0" err="1">
                <a:latin typeface="Calibri Light" panose="020F0302020204030204" pitchFamily="34" charset="0"/>
                <a:cs typeface="Calibri Light" panose="020F0302020204030204" pitchFamily="34" charset="0"/>
              </a:rPr>
              <a:t>incidence</a:t>
            </a:r>
            <a:r>
              <a:rPr lang="es-AR" sz="1800" dirty="0">
                <a:latin typeface="Calibri Light" panose="020F0302020204030204" pitchFamily="34" charset="0"/>
                <a:cs typeface="Calibri Light" panose="020F0302020204030204" pitchFamily="34" charset="0"/>
              </a:rPr>
              <a:t>. </a:t>
            </a:r>
            <a:endParaRPr lang="en-AR" dirty="0"/>
          </a:p>
        </p:txBody>
      </p:sp>
      <p:sp>
        <p:nvSpPr>
          <p:cNvPr id="4" name="CuadroTexto 8">
            <a:extLst>
              <a:ext uri="{FF2B5EF4-FFF2-40B4-BE49-F238E27FC236}">
                <a16:creationId xmlns:a16="http://schemas.microsoft.com/office/drawing/2014/main" id="{448FBB99-8DD2-4AAE-367D-C3E20E9277C5}"/>
              </a:ext>
            </a:extLst>
          </p:cNvPr>
          <p:cNvSpPr txBox="1"/>
          <p:nvPr/>
        </p:nvSpPr>
        <p:spPr>
          <a:xfrm>
            <a:off x="3087628" y="1467383"/>
            <a:ext cx="8761471" cy="3416320"/>
          </a:xfrm>
          <a:prstGeom prst="rect">
            <a:avLst/>
          </a:prstGeom>
          <a:solidFill>
            <a:schemeClr val="bg1"/>
          </a:solidFill>
          <a:ln w="57150">
            <a:solidFill>
              <a:srgbClr val="FF0000"/>
            </a:solidFill>
          </a:ln>
        </p:spPr>
        <p:txBody>
          <a:bodyPr wrap="square">
            <a:spAutoFit/>
          </a:bodyPr>
          <a:lstStyle/>
          <a:p>
            <a:r>
              <a:rPr lang="es-AR" dirty="0">
                <a:latin typeface="Calibri Light" panose="020F0302020204030204" pitchFamily="34" charset="0"/>
                <a:cs typeface="Calibri Light" panose="020F0302020204030204" pitchFamily="34" charset="0"/>
              </a:rPr>
              <a:t>1. </a:t>
            </a:r>
            <a:r>
              <a:rPr lang="es-AR" dirty="0">
                <a:solidFill>
                  <a:srgbClr val="00B050"/>
                </a:solidFill>
                <a:latin typeface="Calibri Light" panose="020F0302020204030204" pitchFamily="34" charset="0"/>
                <a:cs typeface="Calibri Light" panose="020F0302020204030204" pitchFamily="34" charset="0"/>
              </a:rPr>
              <a:t>No data </a:t>
            </a:r>
            <a:r>
              <a:rPr lang="es-AR" dirty="0" err="1">
                <a:solidFill>
                  <a:srgbClr val="00B050"/>
                </a:solidFill>
                <a:latin typeface="Calibri Light" panose="020F0302020204030204" pitchFamily="34" charset="0"/>
                <a:cs typeface="Calibri Light" panose="020F0302020204030204" pitchFamily="34" charset="0"/>
              </a:rPr>
              <a:t>about</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isarcoma</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ncidence</a:t>
            </a:r>
            <a:r>
              <a:rPr lang="es-AR" dirty="0">
                <a:latin typeface="Calibri Light" panose="020F0302020204030204" pitchFamily="34" charset="0"/>
                <a:cs typeface="Calibri Light" panose="020F0302020204030204" pitchFamily="34" charset="0"/>
              </a:rPr>
              <a:t>
2. </a:t>
            </a:r>
            <a:r>
              <a:rPr lang="es-AR" dirty="0" err="1">
                <a:solidFill>
                  <a:srgbClr val="00B050"/>
                </a:solidFill>
                <a:latin typeface="Calibri Light" panose="020F0302020204030204" pitchFamily="34" charset="0"/>
                <a:cs typeface="Calibri Light" panose="020F0302020204030204" pitchFamily="34" charset="0"/>
              </a:rPr>
              <a:t>Inadequate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guidelines</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for</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the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management</a:t>
            </a:r>
            <a:r>
              <a:rPr lang="es-AR" dirty="0">
                <a:solidFill>
                  <a:srgbClr val="00B050"/>
                </a:solidFill>
                <a:latin typeface="Calibri Light" panose="020F0302020204030204" pitchFamily="34" charset="0"/>
                <a:cs typeface="Calibri Light" panose="020F0302020204030204" pitchFamily="34" charset="0"/>
              </a:rPr>
              <a:t> </a:t>
            </a:r>
            <a:r>
              <a:rPr lang="es-AR" dirty="0">
                <a:latin typeface="Calibri Light" panose="020F0302020204030204" pitchFamily="34" charset="0"/>
                <a:cs typeface="Calibri Light" panose="020F0302020204030204" pitchFamily="34" charset="0"/>
              </a:rPr>
              <a:t>
3. </a:t>
            </a:r>
            <a:r>
              <a:rPr lang="es-AR" dirty="0" err="1">
                <a:solidFill>
                  <a:srgbClr val="00B050"/>
                </a:solidFill>
                <a:latin typeface="Calibri Light" panose="020F0302020204030204" pitchFamily="34" charset="0"/>
                <a:cs typeface="Calibri Light" panose="020F0302020204030204" pitchFamily="34" charset="0"/>
              </a:rPr>
              <a:t>Lack</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equipment</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for</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the</a:t>
            </a:r>
            <a:r>
              <a:rPr lang="es-AR" dirty="0">
                <a:solidFill>
                  <a:srgbClr val="00B050"/>
                </a:solidFill>
                <a:latin typeface="Calibri Light" panose="020F0302020204030204" pitchFamily="34" charset="0"/>
                <a:cs typeface="Calibri Light" panose="020F0302020204030204" pitchFamily="34" charset="0"/>
              </a:rPr>
              <a:t> diagnosis and </a:t>
            </a:r>
            <a:r>
              <a:rPr lang="es-AR" dirty="0" err="1">
                <a:solidFill>
                  <a:srgbClr val="00B050"/>
                </a:solidFill>
                <a:latin typeface="Calibri Light" panose="020F0302020204030204" pitchFamily="34" charset="0"/>
                <a:cs typeface="Calibri Light" panose="020F0302020204030204" pitchFamily="34" charset="0"/>
              </a:rPr>
              <a:t>treatment</a:t>
            </a:r>
            <a:r>
              <a:rPr lang="es-AR" dirty="0">
                <a:solidFill>
                  <a:srgbClr val="00B050"/>
                </a:solidFill>
                <a:latin typeface="Calibri Light" panose="020F0302020204030204" pitchFamily="34" charset="0"/>
                <a:cs typeface="Calibri Light" panose="020F0302020204030204" pitchFamily="34" charset="0"/>
              </a:rPr>
              <a:t> </a:t>
            </a:r>
            <a:r>
              <a:rPr lang="es-AR" dirty="0">
                <a:latin typeface="Calibri Light" panose="020F0302020204030204" pitchFamily="34" charset="0"/>
                <a:cs typeface="Calibri Light" panose="020F0302020204030204" pitchFamily="34" charset="0"/>
              </a:rPr>
              <a:t>
4. </a:t>
            </a:r>
            <a:r>
              <a:rPr lang="es-AR" dirty="0" err="1">
                <a:solidFill>
                  <a:srgbClr val="00B050"/>
                </a:solidFill>
                <a:latin typeface="Calibri Light" panose="020F0302020204030204" pitchFamily="34" charset="0"/>
                <a:cs typeface="Calibri Light" panose="020F0302020204030204" pitchFamily="34" charset="0"/>
              </a:rPr>
              <a:t>Abscence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drugs</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for</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the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management</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sarcomas in </a:t>
            </a:r>
            <a:r>
              <a:rPr lang="es-AR" dirty="0" err="1">
                <a:solidFill>
                  <a:srgbClr val="00B050"/>
                </a:solidFill>
                <a:latin typeface="Calibri Light" panose="020F0302020204030204" pitchFamily="34" charset="0"/>
                <a:cs typeface="Calibri Light" panose="020F0302020204030204" pitchFamily="34" charset="0"/>
              </a:rPr>
              <a:t>the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National</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List</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Essential</a:t>
            </a:r>
            <a:r>
              <a:rPr lang="es-AR" dirty="0">
                <a:solidFill>
                  <a:srgbClr val="00B050"/>
                </a:solidFill>
                <a:latin typeface="Calibri Light" panose="020F0302020204030204" pitchFamily="34" charset="0"/>
                <a:cs typeface="Calibri Light" panose="020F0302020204030204" pitchFamily="34" charset="0"/>
              </a:rPr>
              <a:t> Medicines (LINAME). </a:t>
            </a:r>
            <a:r>
              <a:rPr lang="es-AR" dirty="0">
                <a:latin typeface="Calibri Light" panose="020F0302020204030204" pitchFamily="34" charset="0"/>
                <a:cs typeface="Calibri Light" panose="020F0302020204030204" pitchFamily="34" charset="0"/>
              </a:rPr>
              <a:t>
5. </a:t>
            </a:r>
            <a:r>
              <a:rPr lang="es-AR" dirty="0" err="1">
                <a:solidFill>
                  <a:srgbClr val="FF0000"/>
                </a:solidFill>
                <a:latin typeface="Calibri Light" panose="020F0302020204030204" pitchFamily="34" charset="0"/>
                <a:cs typeface="Calibri Light" panose="020F0302020204030204" pitchFamily="34" charset="0"/>
              </a:rPr>
              <a:t>Not</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uniform</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distribution</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of</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patients</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diagnosed</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with</a:t>
            </a:r>
            <a:r>
              <a:rPr lang="es-AR" dirty="0">
                <a:solidFill>
                  <a:srgbClr val="FF0000"/>
                </a:solidFill>
                <a:latin typeface="Calibri Light" panose="020F0302020204030204" pitchFamily="34" charset="0"/>
                <a:cs typeface="Calibri Light" panose="020F0302020204030204" pitchFamily="34" charset="0"/>
              </a:rPr>
              <a:t> sarcomas. </a:t>
            </a:r>
            <a:r>
              <a:rPr lang="es-AR" dirty="0">
                <a:latin typeface="Calibri Light" panose="020F0302020204030204" pitchFamily="34" charset="0"/>
                <a:cs typeface="Calibri Light" panose="020F0302020204030204" pitchFamily="34" charset="0"/>
              </a:rPr>
              <a:t>
6. </a:t>
            </a:r>
            <a:r>
              <a:rPr lang="es-AR" dirty="0" err="1">
                <a:solidFill>
                  <a:srgbClr val="00B050"/>
                </a:solidFill>
                <a:latin typeface="Calibri Light" panose="020F0302020204030204" pitchFamily="34" charset="0"/>
                <a:cs typeface="Calibri Light" panose="020F0302020204030204" pitchFamily="34" charset="0"/>
              </a:rPr>
              <a:t>Limited</a:t>
            </a:r>
            <a:r>
              <a:rPr lang="es-AR" dirty="0">
                <a:solidFill>
                  <a:srgbClr val="00B050"/>
                </a:solidFill>
                <a:latin typeface="Calibri Light" panose="020F0302020204030204" pitchFamily="34" charset="0"/>
                <a:cs typeface="Calibri Light" panose="020F0302020204030204" pitchFamily="34" charset="0"/>
              </a:rPr>
              <a:t> medical training </a:t>
            </a:r>
            <a:r>
              <a:rPr lang="es-AR" dirty="0" err="1">
                <a:solidFill>
                  <a:srgbClr val="00B050"/>
                </a:solidFill>
                <a:latin typeface="Calibri Light" panose="020F0302020204030204" pitchFamily="34" charset="0"/>
                <a:cs typeface="Calibri Light" panose="020F0302020204030204" pitchFamily="34" charset="0"/>
              </a:rPr>
              <a:t>for</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multidisciplinary</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managment</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sarcoma </a:t>
            </a:r>
            <a:r>
              <a:rPr lang="es-AR" dirty="0" err="1">
                <a:solidFill>
                  <a:srgbClr val="00B050"/>
                </a:solidFill>
                <a:latin typeface="Calibri Light" panose="020F0302020204030204" pitchFamily="34" charset="0"/>
                <a:cs typeface="Calibri Light" panose="020F0302020204030204" pitchFamily="34" charset="0"/>
              </a:rPr>
              <a:t>patients</a:t>
            </a:r>
            <a:r>
              <a:rPr lang="es-AR" dirty="0">
                <a:solidFill>
                  <a:srgbClr val="00B050"/>
                </a:solidFill>
                <a:latin typeface="Calibri Light" panose="020F0302020204030204" pitchFamily="34" charset="0"/>
                <a:cs typeface="Calibri Light" panose="020F0302020204030204" pitchFamily="34" charset="0"/>
              </a:rPr>
              <a:t> </a:t>
            </a:r>
            <a:r>
              <a:rPr lang="es-AR" dirty="0">
                <a:latin typeface="Calibri Light" panose="020F0302020204030204" pitchFamily="34" charset="0"/>
                <a:cs typeface="Calibri Light" panose="020F0302020204030204" pitchFamily="34" charset="0"/>
              </a:rPr>
              <a:t>
7. No </a:t>
            </a:r>
            <a:r>
              <a:rPr lang="es-AR" dirty="0" err="1">
                <a:latin typeface="Calibri Light" panose="020F0302020204030204" pitchFamily="34" charset="0"/>
                <a:cs typeface="Calibri Light" panose="020F0302020204030204" pitchFamily="34" charset="0"/>
              </a:rPr>
              <a:t>access</a:t>
            </a:r>
            <a:r>
              <a:rPr lang="es-AR" dirty="0">
                <a:latin typeface="Calibri Light" panose="020F0302020204030204" pitchFamily="34" charset="0"/>
                <a:cs typeface="Calibri Light" panose="020F0302020204030204" pitchFamily="34" charset="0"/>
              </a:rPr>
              <a:t> </a:t>
            </a:r>
            <a:r>
              <a:rPr lang="es-AR" dirty="0" err="1">
                <a:latin typeface="Calibri Light" panose="020F0302020204030204" pitchFamily="34" charset="0"/>
                <a:cs typeface="Calibri Light" panose="020F0302020204030204" pitchFamily="34" charset="0"/>
              </a:rPr>
              <a:t>to</a:t>
            </a:r>
            <a:r>
              <a:rPr lang="es-AR" dirty="0">
                <a:latin typeface="Calibri Light" panose="020F0302020204030204" pitchFamily="34" charset="0"/>
                <a:cs typeface="Calibri Light" panose="020F0302020204030204" pitchFamily="34" charset="0"/>
              </a:rPr>
              <a:t> molecular </a:t>
            </a:r>
            <a:r>
              <a:rPr lang="es-AR" dirty="0" err="1">
                <a:latin typeface="Calibri Light" panose="020F0302020204030204" pitchFamily="34" charset="0"/>
                <a:cs typeface="Calibri Light" panose="020F0302020204030204" pitchFamily="34" charset="0"/>
              </a:rPr>
              <a:t>tests</a:t>
            </a:r>
            <a:r>
              <a:rPr lang="es-AR" dirty="0">
                <a:latin typeface="Calibri Light" panose="020F0302020204030204" pitchFamily="34" charset="0"/>
                <a:cs typeface="Calibri Light" panose="020F0302020204030204" pitchFamily="34" charset="0"/>
              </a:rPr>
              <a:t>: NGS, </a:t>
            </a:r>
            <a:r>
              <a:rPr lang="es-AR" dirty="0" err="1">
                <a:latin typeface="Calibri Light" panose="020F0302020204030204" pitchFamily="34" charset="0"/>
                <a:cs typeface="Calibri Light" panose="020F0302020204030204" pitchFamily="34" charset="0"/>
              </a:rPr>
              <a:t>cytogenetics</a:t>
            </a:r>
            <a:r>
              <a:rPr lang="es-AR" dirty="0">
                <a:latin typeface="Calibri Light" panose="020F0302020204030204" pitchFamily="34" charset="0"/>
                <a:cs typeface="Calibri Light" panose="020F0302020204030204" pitchFamily="34" charset="0"/>
              </a:rPr>
              <a:t>, FISH
8. </a:t>
            </a:r>
            <a:r>
              <a:rPr lang="es-AR" dirty="0">
                <a:solidFill>
                  <a:srgbClr val="FF0000"/>
                </a:solidFill>
                <a:latin typeface="Calibri Light" panose="020F0302020204030204" pitchFamily="34" charset="0"/>
                <a:cs typeface="Calibri Light" panose="020F0302020204030204" pitchFamily="34" charset="0"/>
              </a:rPr>
              <a:t>No </a:t>
            </a:r>
            <a:r>
              <a:rPr lang="es-AR" dirty="0" err="1">
                <a:solidFill>
                  <a:srgbClr val="FF0000"/>
                </a:solidFill>
                <a:latin typeface="Calibri Light" panose="020F0302020204030204" pitchFamily="34" charset="0"/>
                <a:cs typeface="Calibri Light" panose="020F0302020204030204" pitchFamily="34" charset="0"/>
              </a:rPr>
              <a:t>resources</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for</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cancer</a:t>
            </a:r>
            <a:r>
              <a:rPr lang="es-AR" dirty="0">
                <a:solidFill>
                  <a:srgbClr val="FF0000"/>
                </a:solidFill>
                <a:latin typeface="Calibri Light" panose="020F0302020204030204" pitchFamily="34" charset="0"/>
                <a:cs typeface="Calibri Light" panose="020F0302020204030204" pitchFamily="34" charset="0"/>
              </a:rPr>
              <a:t> </a:t>
            </a:r>
            <a:r>
              <a:rPr lang="es-AR" dirty="0" err="1">
                <a:solidFill>
                  <a:srgbClr val="FF0000"/>
                </a:solidFill>
                <a:latin typeface="Calibri Light" panose="020F0302020204030204" pitchFamily="34" charset="0"/>
                <a:cs typeface="Calibri Light" panose="020F0302020204030204" pitchFamily="34" charset="0"/>
              </a:rPr>
              <a:t>research</a:t>
            </a:r>
            <a:r>
              <a:rPr lang="es-AR" dirty="0">
                <a:solidFill>
                  <a:srgbClr val="FF0000"/>
                </a:solidFill>
                <a:latin typeface="Calibri Light" panose="020F0302020204030204" pitchFamily="34" charset="0"/>
                <a:cs typeface="Calibri Light" panose="020F0302020204030204" pitchFamily="34" charset="0"/>
              </a:rPr>
              <a:t> in general. </a:t>
            </a:r>
            <a:r>
              <a:rPr lang="es-AR" dirty="0">
                <a:latin typeface="Calibri Light" panose="020F0302020204030204" pitchFamily="34" charset="0"/>
                <a:cs typeface="Calibri Light" panose="020F0302020204030204" pitchFamily="34" charset="0"/>
              </a:rPr>
              <a:t>
9</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Lack</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knolwledge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sarcoma in </a:t>
            </a:r>
            <a:r>
              <a:rPr lang="es-AR" dirty="0" err="1">
                <a:solidFill>
                  <a:srgbClr val="00B050"/>
                </a:solidFill>
                <a:latin typeface="Calibri Light" panose="020F0302020204030204" pitchFamily="34" charset="0"/>
                <a:cs typeface="Calibri Light" panose="020F0302020204030204" pitchFamily="34" charset="0"/>
              </a:rPr>
              <a:t>the</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population</a:t>
            </a:r>
            <a:r>
              <a:rPr lang="es-AR" dirty="0">
                <a:solidFill>
                  <a:srgbClr val="00B050"/>
                </a:solidFill>
                <a:latin typeface="Calibri Light" panose="020F0302020204030204" pitchFamily="34" charset="0"/>
                <a:cs typeface="Calibri Light" panose="020F0302020204030204" pitchFamily="34" charset="0"/>
              </a:rPr>
              <a:t> </a:t>
            </a:r>
            <a:r>
              <a:rPr lang="es-AR" dirty="0">
                <a:latin typeface="Calibri Light" panose="020F0302020204030204" pitchFamily="34" charset="0"/>
                <a:cs typeface="Calibri Light" panose="020F0302020204030204" pitchFamily="34" charset="0"/>
              </a:rPr>
              <a:t>
10. </a:t>
            </a:r>
            <a:r>
              <a:rPr lang="es-AR" dirty="0">
                <a:solidFill>
                  <a:srgbClr val="00B050"/>
                </a:solidFill>
                <a:latin typeface="Calibri Light" panose="020F0302020204030204" pitchFamily="34" charset="0"/>
                <a:cs typeface="Calibri Light" panose="020F0302020204030204" pitchFamily="34" charset="0"/>
              </a:rPr>
              <a:t>Late </a:t>
            </a:r>
            <a:r>
              <a:rPr lang="es-AR" dirty="0" err="1">
                <a:solidFill>
                  <a:srgbClr val="00B050"/>
                </a:solidFill>
                <a:latin typeface="Calibri Light" panose="020F0302020204030204" pitchFamily="34" charset="0"/>
                <a:cs typeface="Calibri Light" panose="020F0302020204030204" pitchFamily="34" charset="0"/>
              </a:rPr>
              <a:t>referral</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of</a:t>
            </a:r>
            <a:r>
              <a:rPr lang="es-AR" dirty="0">
                <a:solidFill>
                  <a:srgbClr val="00B050"/>
                </a:solidFill>
                <a:latin typeface="Calibri Light" panose="020F0302020204030204" pitchFamily="34" charset="0"/>
                <a:cs typeface="Calibri Light" panose="020F0302020204030204" pitchFamily="34" charset="0"/>
              </a:rPr>
              <a:t> sarcoma </a:t>
            </a:r>
            <a:r>
              <a:rPr lang="es-AR" dirty="0" err="1">
                <a:solidFill>
                  <a:srgbClr val="00B050"/>
                </a:solidFill>
                <a:latin typeface="Calibri Light" panose="020F0302020204030204" pitchFamily="34" charset="0"/>
                <a:cs typeface="Calibri Light" panose="020F0302020204030204" pitchFamily="34" charset="0"/>
              </a:rPr>
              <a:t>patients</a:t>
            </a:r>
            <a:r>
              <a:rPr lang="es-AR" dirty="0">
                <a:solidFill>
                  <a:srgbClr val="00B050"/>
                </a:solidFill>
                <a:latin typeface="Calibri Light" panose="020F0302020204030204" pitchFamily="34" charset="0"/>
                <a:cs typeface="Calibri Light" panose="020F0302020204030204" pitchFamily="34" charset="0"/>
              </a:rPr>
              <a:t> </a:t>
            </a:r>
            <a:r>
              <a:rPr lang="es-AR" dirty="0">
                <a:latin typeface="Calibri Light" panose="020F0302020204030204" pitchFamily="34" charset="0"/>
                <a:cs typeface="Calibri Light" panose="020F0302020204030204" pitchFamily="34" charset="0"/>
              </a:rPr>
              <a:t>
11. </a:t>
            </a:r>
            <a:r>
              <a:rPr lang="es-AR" dirty="0">
                <a:solidFill>
                  <a:srgbClr val="00B050"/>
                </a:solidFill>
                <a:latin typeface="Calibri Light" panose="020F0302020204030204" pitchFamily="34" charset="0"/>
                <a:cs typeface="Calibri Light" panose="020F0302020204030204" pitchFamily="34" charset="0"/>
              </a:rPr>
              <a:t>Non </a:t>
            </a:r>
            <a:r>
              <a:rPr lang="es-AR" dirty="0" err="1">
                <a:solidFill>
                  <a:srgbClr val="00B050"/>
                </a:solidFill>
                <a:latin typeface="Calibri Light" panose="020F0302020204030204" pitchFamily="34" charset="0"/>
                <a:cs typeface="Calibri Light" panose="020F0302020204030204" pitchFamily="34" charset="0"/>
              </a:rPr>
              <a:t>specialised</a:t>
            </a:r>
            <a:r>
              <a:rPr lang="es-AR" dirty="0">
                <a:solidFill>
                  <a:srgbClr val="00B050"/>
                </a:solidFill>
                <a:latin typeface="Calibri Light" panose="020F0302020204030204" pitchFamily="34" charset="0"/>
                <a:cs typeface="Calibri Light" panose="020F0302020204030204" pitchFamily="34" charset="0"/>
              </a:rPr>
              <a:t> </a:t>
            </a:r>
            <a:r>
              <a:rPr lang="es-AR" dirty="0" err="1">
                <a:solidFill>
                  <a:srgbClr val="00B050"/>
                </a:solidFill>
                <a:latin typeface="Calibri Light" panose="020F0302020204030204" pitchFamily="34" charset="0"/>
                <a:cs typeface="Calibri Light" panose="020F0302020204030204" pitchFamily="34" charset="0"/>
              </a:rPr>
              <a:t>pathologists</a:t>
            </a:r>
            <a:endParaRPr lang="es-AR" dirty="0">
              <a:solidFill>
                <a:srgbClr val="00B05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722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46668" y="223550"/>
            <a:ext cx="10159869"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sarcoma </a:t>
            </a:r>
            <a:r>
              <a:rPr lang="es-ES" sz="3500" dirty="0" err="1">
                <a:latin typeface="Didot" panose="02000503000000020003" pitchFamily="2" charset="-79"/>
                <a:cs typeface="Didot" panose="02000503000000020003" pitchFamily="2" charset="-79"/>
              </a:rPr>
              <a:t>reference</a:t>
            </a:r>
            <a:r>
              <a:rPr lang="es-ES" sz="3500" dirty="0">
                <a:latin typeface="Didot" panose="02000503000000020003" pitchFamily="2" charset="-79"/>
                <a:cs typeface="Didot" panose="02000503000000020003" pitchFamily="2" charset="-79"/>
              </a:rPr>
              <a:t> center</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97356"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29" y="1704254"/>
            <a:ext cx="2229266" cy="36869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lorful brazil map Royalty Free Vector Image - VectorStock">
            <a:extLst>
              <a:ext uri="{FF2B5EF4-FFF2-40B4-BE49-F238E27FC236}">
                <a16:creationId xmlns:a16="http://schemas.microsoft.com/office/drawing/2014/main" id="{C3A6EEFF-2F83-D035-4872-9E0FCD261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65"/>
          <a:stretch/>
        </p:blipFill>
        <p:spPr bwMode="auto">
          <a:xfrm>
            <a:off x="245314" y="1585502"/>
            <a:ext cx="3229715" cy="306841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10">
            <a:extLst>
              <a:ext uri="{FF2B5EF4-FFF2-40B4-BE49-F238E27FC236}">
                <a16:creationId xmlns:a16="http://schemas.microsoft.com/office/drawing/2014/main" id="{5B1F7D31-D979-C7DB-143B-67FB14DF7638}"/>
              </a:ext>
            </a:extLst>
          </p:cNvPr>
          <p:cNvSpPr txBox="1"/>
          <p:nvPr/>
        </p:nvSpPr>
        <p:spPr>
          <a:xfrm>
            <a:off x="504550" y="5795502"/>
            <a:ext cx="8170223" cy="838948"/>
          </a:xfrm>
          <a:prstGeom prst="rect">
            <a:avLst/>
          </a:prstGeom>
          <a:noFill/>
          <a:ln w="57150">
            <a:solidFill>
              <a:srgbClr val="FF0000"/>
            </a:solidFill>
          </a:ln>
        </p:spPr>
        <p:txBody>
          <a:bodyPr wrap="square">
            <a:spAutoFit/>
          </a:bodyPr>
          <a:lstStyle/>
          <a:p>
            <a:pPr algn="just">
              <a:lnSpc>
                <a:spcPct val="115000"/>
              </a:lnSpc>
              <a:spcAft>
                <a:spcPts val="1000"/>
              </a:spcAft>
            </a:pPr>
            <a:r>
              <a:rPr lang="en-US"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T</a:t>
            </a:r>
            <a:r>
              <a:rPr lang="en-US" sz="18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here is no officially recognized Sarcoma Center by Governmental Agencies</a:t>
            </a:r>
          </a:p>
          <a:p>
            <a:pPr algn="just">
              <a:lnSpc>
                <a:spcPct val="115000"/>
              </a:lnSpc>
              <a:spcAft>
                <a:spcPts val="1000"/>
              </a:spcAft>
            </a:pPr>
            <a:r>
              <a:rPr lang="en-US" sz="18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There are traditional cancer centers that have a long history in the care of sarcomas</a:t>
            </a:r>
            <a:endParaRPr lang="es-A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Picture 2" descr="Colombia Map | Detailed Maps of Republic of Colombia">
            <a:extLst>
              <a:ext uri="{FF2B5EF4-FFF2-40B4-BE49-F238E27FC236}">
                <a16:creationId xmlns:a16="http://schemas.microsoft.com/office/drawing/2014/main" id="{225D5D4F-0E9C-AFAA-3C7B-0F4974FB8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54" y="1704254"/>
            <a:ext cx="1747357" cy="218419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
            <a:extLst>
              <a:ext uri="{FF2B5EF4-FFF2-40B4-BE49-F238E27FC236}">
                <a16:creationId xmlns:a16="http://schemas.microsoft.com/office/drawing/2014/main" id="{BA027778-1F14-E7D3-12D6-A7F00AFD69C1}"/>
              </a:ext>
            </a:extLst>
          </p:cNvPr>
          <p:cNvPicPr>
            <a:picLocks noChangeAspect="1"/>
          </p:cNvPicPr>
          <p:nvPr/>
        </p:nvPicPr>
        <p:blipFill>
          <a:blip r:embed="rId6"/>
          <a:stretch>
            <a:fillRect/>
          </a:stretch>
        </p:blipFill>
        <p:spPr>
          <a:xfrm>
            <a:off x="8123970" y="1704254"/>
            <a:ext cx="2036797" cy="2184196"/>
          </a:xfrm>
          <a:prstGeom prst="rect">
            <a:avLst/>
          </a:prstGeom>
        </p:spPr>
      </p:pic>
      <p:pic>
        <p:nvPicPr>
          <p:cNvPr id="7" name="Picture 2" descr="Panama Maps &amp; Facts - World Atlas">
            <a:extLst>
              <a:ext uri="{FF2B5EF4-FFF2-40B4-BE49-F238E27FC236}">
                <a16:creationId xmlns:a16="http://schemas.microsoft.com/office/drawing/2014/main" id="{5A886C19-4785-6381-2505-45E932EAD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0454" y="4073320"/>
            <a:ext cx="3012651" cy="152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30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748353" y="76594"/>
            <a:ext cx="1363752" cy="1363752"/>
          </a:xfrm>
          <a:prstGeom prst="rect">
            <a:avLst/>
          </a:prstGeom>
        </p:spPr>
      </p:pic>
      <p:pic>
        <p:nvPicPr>
          <p:cNvPr id="10" name="Imagen 9">
            <a:extLst>
              <a:ext uri="{FF2B5EF4-FFF2-40B4-BE49-F238E27FC236}">
                <a16:creationId xmlns:a16="http://schemas.microsoft.com/office/drawing/2014/main" id="{D6D5BAA0-A03D-683D-674A-62B38D39D95F}"/>
              </a:ext>
            </a:extLst>
          </p:cNvPr>
          <p:cNvPicPr>
            <a:picLocks noChangeAspect="1"/>
          </p:cNvPicPr>
          <p:nvPr/>
        </p:nvPicPr>
        <p:blipFill>
          <a:blip r:embed="rId3"/>
          <a:stretch>
            <a:fillRect/>
          </a:stretch>
        </p:blipFill>
        <p:spPr>
          <a:xfrm>
            <a:off x="191122" y="1946142"/>
            <a:ext cx="7020944" cy="4272565"/>
          </a:xfrm>
          <a:prstGeom prst="rect">
            <a:avLst/>
          </a:prstGeom>
        </p:spPr>
      </p:pic>
      <p:pic>
        <p:nvPicPr>
          <p:cNvPr id="11" name="Imagen 10">
            <a:extLst>
              <a:ext uri="{FF2B5EF4-FFF2-40B4-BE49-F238E27FC236}">
                <a16:creationId xmlns:a16="http://schemas.microsoft.com/office/drawing/2014/main" id="{2D64B92C-B2AA-650F-459A-786952AD15C1}"/>
              </a:ext>
            </a:extLst>
          </p:cNvPr>
          <p:cNvPicPr>
            <a:picLocks noChangeAspect="1"/>
          </p:cNvPicPr>
          <p:nvPr/>
        </p:nvPicPr>
        <p:blipFill rotWithShape="1">
          <a:blip r:embed="rId4"/>
          <a:srcRect l="7406" t="29833" r="4296" b="20723"/>
          <a:stretch/>
        </p:blipFill>
        <p:spPr>
          <a:xfrm>
            <a:off x="7167612" y="3151449"/>
            <a:ext cx="5024388" cy="1582406"/>
          </a:xfrm>
          <a:prstGeom prst="rect">
            <a:avLst/>
          </a:prstGeom>
        </p:spPr>
      </p:pic>
      <p:sp>
        <p:nvSpPr>
          <p:cNvPr id="2" name="CuadroTexto 1">
            <a:extLst>
              <a:ext uri="{FF2B5EF4-FFF2-40B4-BE49-F238E27FC236}">
                <a16:creationId xmlns:a16="http://schemas.microsoft.com/office/drawing/2014/main" id="{245EF368-AC28-A13B-6889-0F2BFD7FB079}"/>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N. </a:t>
            </a:r>
            <a:r>
              <a:rPr lang="es-AR" sz="1400" dirty="0" err="1"/>
              <a:t>Jimenez</a:t>
            </a:r>
            <a:endParaRPr lang="es-AR" sz="1400" dirty="0"/>
          </a:p>
        </p:txBody>
      </p:sp>
      <p:sp>
        <p:nvSpPr>
          <p:cNvPr id="6" name="Título 3">
            <a:extLst>
              <a:ext uri="{FF2B5EF4-FFF2-40B4-BE49-F238E27FC236}">
                <a16:creationId xmlns:a16="http://schemas.microsoft.com/office/drawing/2014/main" id="{3BE22EEA-BA95-F96E-880E-214C424D21B4}"/>
              </a:ext>
            </a:extLst>
          </p:cNvPr>
          <p:cNvSpPr>
            <a:spLocks noGrp="1"/>
          </p:cNvSpPr>
          <p:nvPr>
            <p:ph type="title"/>
          </p:nvPr>
        </p:nvSpPr>
        <p:spPr>
          <a:xfrm>
            <a:off x="146668" y="223550"/>
            <a:ext cx="10159869"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sarcoma </a:t>
            </a:r>
            <a:r>
              <a:rPr lang="es-ES" sz="3500" dirty="0" err="1">
                <a:latin typeface="Didot" panose="02000503000000020003" pitchFamily="2" charset="-79"/>
                <a:cs typeface="Didot" panose="02000503000000020003" pitchFamily="2" charset="-79"/>
              </a:rPr>
              <a:t>reference</a:t>
            </a:r>
            <a:r>
              <a:rPr lang="es-ES" sz="3500" dirty="0">
                <a:latin typeface="Didot" panose="02000503000000020003" pitchFamily="2" charset="-79"/>
                <a:cs typeface="Didot" panose="02000503000000020003" pitchFamily="2" charset="-79"/>
              </a:rPr>
              <a:t> center</a:t>
            </a:r>
          </a:p>
        </p:txBody>
      </p:sp>
    </p:spTree>
    <p:extLst>
      <p:ext uri="{BB962C8B-B14F-4D97-AF65-F5344CB8AC3E}">
        <p14:creationId xmlns:p14="http://schemas.microsoft.com/office/powerpoint/2010/main" val="26086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0" name="Picture 2" descr="Mapa con los países de América Latina">
            <a:extLst>
              <a:ext uri="{FF2B5EF4-FFF2-40B4-BE49-F238E27FC236}">
                <a16:creationId xmlns:a16="http://schemas.microsoft.com/office/drawing/2014/main" id="{AFBE73CE-27F1-7A7B-2E4B-54F123A88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052"/>
          <a:stretch/>
        </p:blipFill>
        <p:spPr bwMode="auto">
          <a:xfrm>
            <a:off x="2628523" y="124710"/>
            <a:ext cx="7003672" cy="6439740"/>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C8BBB571-2115-627F-78C0-0DFA6ECC8CEB}"/>
              </a:ext>
            </a:extLst>
          </p:cNvPr>
          <p:cNvSpPr txBox="1"/>
          <p:nvPr/>
        </p:nvSpPr>
        <p:spPr>
          <a:xfrm>
            <a:off x="418548" y="2045292"/>
            <a:ext cx="39166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Guatemala</a:t>
            </a:r>
            <a:r>
              <a:rPr lang="es-AR" sz="1400" dirty="0">
                <a:solidFill>
                  <a:srgbClr val="FFFFFF"/>
                </a:solidFill>
                <a:latin typeface="Arial Narrow" panose="020B0606020202030204" pitchFamily="34" charset="0"/>
              </a:rPr>
              <a:t> (18,000,000-16.600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 </a:t>
            </a:r>
          </a:p>
        </p:txBody>
      </p:sp>
      <p:sp>
        <p:nvSpPr>
          <p:cNvPr id="32" name="CuadroTexto 31">
            <a:extLst>
              <a:ext uri="{FF2B5EF4-FFF2-40B4-BE49-F238E27FC236}">
                <a16:creationId xmlns:a16="http://schemas.microsoft.com/office/drawing/2014/main" id="{9B8094B7-9710-8959-3322-1F6C11A22E03}"/>
              </a:ext>
            </a:extLst>
          </p:cNvPr>
          <p:cNvSpPr txBox="1"/>
          <p:nvPr/>
        </p:nvSpPr>
        <p:spPr>
          <a:xfrm>
            <a:off x="422582" y="2404164"/>
            <a:ext cx="3895487"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El Salvador </a:t>
            </a:r>
            <a:r>
              <a:rPr lang="es-AR" sz="1400" dirty="0">
                <a:solidFill>
                  <a:srgbClr val="FFFFFF"/>
                </a:solidFill>
                <a:latin typeface="Arial Narrow" panose="020B0606020202030204" pitchFamily="34" charset="0"/>
              </a:rPr>
              <a:t>(6,500,000-9600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3" name="CuadroTexto 32">
            <a:extLst>
              <a:ext uri="{FF2B5EF4-FFF2-40B4-BE49-F238E27FC236}">
                <a16:creationId xmlns:a16="http://schemas.microsoft.com/office/drawing/2014/main" id="{B7C7BCA9-1DE8-83EB-0828-2E4A7E217A5C}"/>
              </a:ext>
            </a:extLst>
          </p:cNvPr>
          <p:cNvSpPr txBox="1"/>
          <p:nvPr/>
        </p:nvSpPr>
        <p:spPr>
          <a:xfrm>
            <a:off x="372640" y="1685361"/>
            <a:ext cx="3956173" cy="307777"/>
          </a:xfrm>
          <a:prstGeom prst="rect">
            <a:avLst/>
          </a:prstGeom>
          <a:solidFill>
            <a:srgbClr val="C00000"/>
          </a:solidFill>
          <a:ln w="38100" cap="flat" cmpd="sng" algn="ctr">
            <a:solidFill>
              <a:srgbClr val="FFFFFF"/>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Méjico</a:t>
            </a:r>
            <a:r>
              <a:rPr lang="es-AR" sz="1400" dirty="0">
                <a:solidFill>
                  <a:srgbClr val="FFFFFF"/>
                </a:solidFill>
                <a:latin typeface="Arial Narrow" panose="020B0606020202030204" pitchFamily="34" charset="0"/>
              </a:rPr>
              <a:t> (129,000,000- 195,500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4" name="CuadroTexto 33">
            <a:extLst>
              <a:ext uri="{FF2B5EF4-FFF2-40B4-BE49-F238E27FC236}">
                <a16:creationId xmlns:a16="http://schemas.microsoft.com/office/drawing/2014/main" id="{7104286B-B5F8-B116-13EA-4FF21D9ECF05}"/>
              </a:ext>
            </a:extLst>
          </p:cNvPr>
          <p:cNvSpPr txBox="1"/>
          <p:nvPr/>
        </p:nvSpPr>
        <p:spPr>
          <a:xfrm>
            <a:off x="438153" y="2766506"/>
            <a:ext cx="389065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Costa Rica </a:t>
            </a:r>
            <a:r>
              <a:rPr lang="es-AR" sz="1400" dirty="0">
                <a:solidFill>
                  <a:srgbClr val="FFFFFF"/>
                </a:solidFill>
                <a:latin typeface="Arial Narrow" panose="020B0606020202030204" pitchFamily="34" charset="0"/>
              </a:rPr>
              <a:t>( 5,000,000-13.100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5" name="CuadroTexto 34">
            <a:extLst>
              <a:ext uri="{FF2B5EF4-FFF2-40B4-BE49-F238E27FC236}">
                <a16:creationId xmlns:a16="http://schemas.microsoft.com/office/drawing/2014/main" id="{1A51130D-B876-C4C2-CA5E-B69E098233EE}"/>
              </a:ext>
            </a:extLst>
          </p:cNvPr>
          <p:cNvSpPr txBox="1"/>
          <p:nvPr/>
        </p:nvSpPr>
        <p:spPr>
          <a:xfrm>
            <a:off x="440743" y="3115580"/>
            <a:ext cx="388806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Panamá</a:t>
            </a:r>
            <a:r>
              <a:rPr lang="es-AR" sz="1400" dirty="0">
                <a:solidFill>
                  <a:srgbClr val="FFFFFF"/>
                </a:solidFill>
                <a:latin typeface="Arial Narrow" panose="020B0606020202030204" pitchFamily="34" charset="0"/>
              </a:rPr>
              <a:t> (4,315,000-7.600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6" name="CuadroTexto 35">
            <a:extLst>
              <a:ext uri="{FF2B5EF4-FFF2-40B4-BE49-F238E27FC236}">
                <a16:creationId xmlns:a16="http://schemas.microsoft.com/office/drawing/2014/main" id="{462E2C7D-1E08-6E24-79DA-A868173B9E90}"/>
              </a:ext>
            </a:extLst>
          </p:cNvPr>
          <p:cNvSpPr txBox="1"/>
          <p:nvPr/>
        </p:nvSpPr>
        <p:spPr>
          <a:xfrm>
            <a:off x="6352261" y="1430118"/>
            <a:ext cx="37338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Cuba </a:t>
            </a:r>
            <a:r>
              <a:rPr lang="es-AR" sz="1400" dirty="0">
                <a:solidFill>
                  <a:srgbClr val="FFFFFF"/>
                </a:solidFill>
                <a:latin typeface="Arial Narrow" panose="020B0606020202030204" pitchFamily="34" charset="0"/>
              </a:rPr>
              <a:t>(11,300,000- 46.794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7" name="CuadroTexto 36">
            <a:extLst>
              <a:ext uri="{FF2B5EF4-FFF2-40B4-BE49-F238E27FC236}">
                <a16:creationId xmlns:a16="http://schemas.microsoft.com/office/drawing/2014/main" id="{C3F17E53-8EEA-ACE8-7D15-62FA7852E7CC}"/>
              </a:ext>
            </a:extLst>
          </p:cNvPr>
          <p:cNvSpPr txBox="1"/>
          <p:nvPr/>
        </p:nvSpPr>
        <p:spPr>
          <a:xfrm>
            <a:off x="6352263" y="1772075"/>
            <a:ext cx="37338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Republica Dominicana </a:t>
            </a:r>
            <a:r>
              <a:rPr lang="es-AR" sz="1400" dirty="0">
                <a:solidFill>
                  <a:srgbClr val="FFFFFF"/>
                </a:solidFill>
                <a:latin typeface="Arial Narrow" panose="020B0606020202030204" pitchFamily="34" charset="0"/>
              </a:rPr>
              <a:t>(10,900,000-19,800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8" name="CuadroTexto 37">
            <a:extLst>
              <a:ext uri="{FF2B5EF4-FFF2-40B4-BE49-F238E27FC236}">
                <a16:creationId xmlns:a16="http://schemas.microsoft.com/office/drawing/2014/main" id="{CB303923-445B-6650-B333-999499A77D47}"/>
              </a:ext>
            </a:extLst>
          </p:cNvPr>
          <p:cNvSpPr txBox="1"/>
          <p:nvPr/>
        </p:nvSpPr>
        <p:spPr>
          <a:xfrm>
            <a:off x="7146110" y="2869679"/>
            <a:ext cx="2939999"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Venezuela</a:t>
            </a:r>
            <a:r>
              <a:rPr lang="es-AR" sz="1400" dirty="0">
                <a:solidFill>
                  <a:srgbClr val="FFFFFF"/>
                </a:solidFill>
                <a:latin typeface="Arial Narrow" panose="020B0606020202030204" pitchFamily="34" charset="0"/>
              </a:rPr>
              <a:t> (28,000,000- 58.424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39" name="CuadroTexto 38">
            <a:extLst>
              <a:ext uri="{FF2B5EF4-FFF2-40B4-BE49-F238E27FC236}">
                <a16:creationId xmlns:a16="http://schemas.microsoft.com/office/drawing/2014/main" id="{9F7605EC-930D-93C5-1535-E672FFD244CF}"/>
              </a:ext>
            </a:extLst>
          </p:cNvPr>
          <p:cNvSpPr txBox="1"/>
          <p:nvPr/>
        </p:nvSpPr>
        <p:spPr>
          <a:xfrm>
            <a:off x="429295" y="3799002"/>
            <a:ext cx="3888773"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Ecuador</a:t>
            </a:r>
            <a:r>
              <a:rPr lang="es-AR" sz="1400" dirty="0">
                <a:solidFill>
                  <a:srgbClr val="FFFFFF"/>
                </a:solidFill>
                <a:latin typeface="Arial Narrow" panose="020B0606020202030204" pitchFamily="34" charset="0"/>
              </a:rPr>
              <a:t> (11,300,000- 29.236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0" name="CuadroTexto 39">
            <a:extLst>
              <a:ext uri="{FF2B5EF4-FFF2-40B4-BE49-F238E27FC236}">
                <a16:creationId xmlns:a16="http://schemas.microsoft.com/office/drawing/2014/main" id="{A2BF15AE-DDDA-183B-4752-1C751E3EDEEE}"/>
              </a:ext>
            </a:extLst>
          </p:cNvPr>
          <p:cNvSpPr txBox="1"/>
          <p:nvPr/>
        </p:nvSpPr>
        <p:spPr>
          <a:xfrm>
            <a:off x="429295" y="3464288"/>
            <a:ext cx="3916648" cy="307777"/>
          </a:xfrm>
          <a:prstGeom prst="rect">
            <a:avLst/>
          </a:prstGeom>
          <a:solidFill>
            <a:srgbClr val="C00000"/>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Colombia</a:t>
            </a:r>
            <a:r>
              <a:rPr lang="es-AR" sz="1400" dirty="0">
                <a:solidFill>
                  <a:srgbClr val="FFFFFF"/>
                </a:solidFill>
                <a:latin typeface="Arial Narrow" panose="020B0606020202030204" pitchFamily="34" charset="0"/>
              </a:rPr>
              <a:t> (50,880,000-113.221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1" name="CuadroTexto 40">
            <a:extLst>
              <a:ext uri="{FF2B5EF4-FFF2-40B4-BE49-F238E27FC236}">
                <a16:creationId xmlns:a16="http://schemas.microsoft.com/office/drawing/2014/main" id="{2CB70A47-2E89-6071-BD84-5A77879D8259}"/>
              </a:ext>
            </a:extLst>
          </p:cNvPr>
          <p:cNvSpPr txBox="1"/>
          <p:nvPr/>
        </p:nvSpPr>
        <p:spPr>
          <a:xfrm>
            <a:off x="2398817" y="4154380"/>
            <a:ext cx="2608971"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Perú</a:t>
            </a:r>
            <a:r>
              <a:rPr lang="es-AR" sz="1400" dirty="0">
                <a:solidFill>
                  <a:srgbClr val="FFFFFF"/>
                </a:solidFill>
                <a:latin typeface="Arial Narrow" panose="020B0606020202030204" pitchFamily="34" charset="0"/>
              </a:rPr>
              <a:t> (32,900,000- 68.849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2" name="CuadroTexto 41">
            <a:extLst>
              <a:ext uri="{FF2B5EF4-FFF2-40B4-BE49-F238E27FC236}">
                <a16:creationId xmlns:a16="http://schemas.microsoft.com/office/drawing/2014/main" id="{6BE96D3B-4E4D-ED13-CA4A-4B0E34367A93}"/>
              </a:ext>
            </a:extLst>
          </p:cNvPr>
          <p:cNvSpPr txBox="1"/>
          <p:nvPr/>
        </p:nvSpPr>
        <p:spPr>
          <a:xfrm>
            <a:off x="7628411" y="4871872"/>
            <a:ext cx="3486157"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Paraguay</a:t>
            </a:r>
            <a:r>
              <a:rPr lang="es-AR" sz="1400" dirty="0">
                <a:solidFill>
                  <a:srgbClr val="FFFFFF"/>
                </a:solidFill>
                <a:latin typeface="Arial Narrow" panose="020B0606020202030204" pitchFamily="34" charset="0"/>
              </a:rPr>
              <a:t> (7,133,000-12.920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 </a:t>
            </a:r>
          </a:p>
        </p:txBody>
      </p:sp>
      <p:sp>
        <p:nvSpPr>
          <p:cNvPr id="43" name="CuadroTexto 42">
            <a:extLst>
              <a:ext uri="{FF2B5EF4-FFF2-40B4-BE49-F238E27FC236}">
                <a16:creationId xmlns:a16="http://schemas.microsoft.com/office/drawing/2014/main" id="{7181B06C-D79C-BE4F-0337-832F3FCADC85}"/>
              </a:ext>
            </a:extLst>
          </p:cNvPr>
          <p:cNvSpPr txBox="1"/>
          <p:nvPr/>
        </p:nvSpPr>
        <p:spPr>
          <a:xfrm>
            <a:off x="8201530" y="4154380"/>
            <a:ext cx="2901900" cy="307777"/>
          </a:xfrm>
          <a:prstGeom prst="rect">
            <a:avLst/>
          </a:prstGeom>
          <a:solidFill>
            <a:srgbClr val="C00000"/>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Brasil</a:t>
            </a:r>
            <a:r>
              <a:rPr lang="es-AR" sz="1400" dirty="0">
                <a:solidFill>
                  <a:srgbClr val="FFFFFF"/>
                </a:solidFill>
                <a:latin typeface="Arial Narrow" panose="020B0606020202030204" pitchFamily="34" charset="0"/>
              </a:rPr>
              <a:t> (212,000,000- 592.212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4" name="CuadroTexto 43">
            <a:extLst>
              <a:ext uri="{FF2B5EF4-FFF2-40B4-BE49-F238E27FC236}">
                <a16:creationId xmlns:a16="http://schemas.microsoft.com/office/drawing/2014/main" id="{6C53777F-EF56-7FA4-15FC-E3575D8625D7}"/>
              </a:ext>
            </a:extLst>
          </p:cNvPr>
          <p:cNvSpPr txBox="1"/>
          <p:nvPr/>
        </p:nvSpPr>
        <p:spPr>
          <a:xfrm>
            <a:off x="3527267" y="4991649"/>
            <a:ext cx="2608971"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Chile</a:t>
            </a:r>
            <a:r>
              <a:rPr lang="es-AR" sz="1400" dirty="0">
                <a:solidFill>
                  <a:srgbClr val="FFFFFF"/>
                </a:solidFill>
                <a:latin typeface="Arial Narrow" panose="020B0606020202030204" pitchFamily="34" charset="0"/>
              </a:rPr>
              <a:t> (19,450,000- 54.227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5" name="CuadroTexto 44">
            <a:extLst>
              <a:ext uri="{FF2B5EF4-FFF2-40B4-BE49-F238E27FC236}">
                <a16:creationId xmlns:a16="http://schemas.microsoft.com/office/drawing/2014/main" id="{2419EF08-65BC-7D61-1274-D493C7737AAB}"/>
              </a:ext>
            </a:extLst>
          </p:cNvPr>
          <p:cNvSpPr txBox="1"/>
          <p:nvPr/>
        </p:nvSpPr>
        <p:spPr>
          <a:xfrm>
            <a:off x="6690755" y="5779158"/>
            <a:ext cx="4473040" cy="307777"/>
          </a:xfrm>
          <a:prstGeom prst="rect">
            <a:avLst/>
          </a:prstGeom>
          <a:solidFill>
            <a:srgbClr val="C00000"/>
          </a:solidFill>
          <a:ln w="38100" cap="flat" cmpd="sng" algn="ctr">
            <a:solidFill>
              <a:srgbClr val="FFFFFF"/>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Argentina</a:t>
            </a:r>
            <a:r>
              <a:rPr lang="es-AR" sz="1400" dirty="0">
                <a:solidFill>
                  <a:srgbClr val="FFFFFF"/>
                </a:solidFill>
                <a:latin typeface="Arial Narrow" panose="020B0606020202030204" pitchFamily="34" charset="0"/>
              </a:rPr>
              <a:t> (46,0000,000- 130.878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6" name="CuadroTexto 45">
            <a:extLst>
              <a:ext uri="{FF2B5EF4-FFF2-40B4-BE49-F238E27FC236}">
                <a16:creationId xmlns:a16="http://schemas.microsoft.com/office/drawing/2014/main" id="{BD9B0776-43E8-ECCB-DF72-B202AFE128BD}"/>
              </a:ext>
            </a:extLst>
          </p:cNvPr>
          <p:cNvSpPr txBox="1"/>
          <p:nvPr/>
        </p:nvSpPr>
        <p:spPr>
          <a:xfrm>
            <a:off x="7240245" y="5388368"/>
            <a:ext cx="3874323"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Uruguay</a:t>
            </a:r>
            <a:r>
              <a:rPr lang="es-AR" sz="1400" dirty="0">
                <a:solidFill>
                  <a:srgbClr val="FFFFFF"/>
                </a:solidFill>
                <a:latin typeface="Arial Narrow" panose="020B0606020202030204" pitchFamily="34" charset="0"/>
              </a:rPr>
              <a:t> (3,500,000- 15.757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7" name="CuadroTexto 46">
            <a:extLst>
              <a:ext uri="{FF2B5EF4-FFF2-40B4-BE49-F238E27FC236}">
                <a16:creationId xmlns:a16="http://schemas.microsoft.com/office/drawing/2014/main" id="{059EDB8A-9AFC-F9BC-AD48-388BF2AF8D21}"/>
              </a:ext>
            </a:extLst>
          </p:cNvPr>
          <p:cNvSpPr txBox="1"/>
          <p:nvPr/>
        </p:nvSpPr>
        <p:spPr>
          <a:xfrm>
            <a:off x="1011615" y="6430079"/>
            <a:ext cx="1163276" cy="369330"/>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defTabSz="914377" hangingPunct="0">
              <a:defRPr/>
            </a:pPr>
            <a:r>
              <a:rPr lang="es-AR" dirty="0">
                <a:solidFill>
                  <a:sysClr val="windowText" lastClr="000000"/>
                </a:solidFill>
                <a:latin typeface="Calibri"/>
                <a:ea typeface="Garamond"/>
                <a:cs typeface="Calibri Light" panose="020F0302020204030204" pitchFamily="34" charset="0"/>
                <a:sym typeface="Garamond"/>
              </a:rPr>
              <a:t>IARC 2020</a:t>
            </a:r>
          </a:p>
        </p:txBody>
      </p:sp>
      <p:sp>
        <p:nvSpPr>
          <p:cNvPr id="48" name="Rectángulo 47">
            <a:extLst>
              <a:ext uri="{FF2B5EF4-FFF2-40B4-BE49-F238E27FC236}">
                <a16:creationId xmlns:a16="http://schemas.microsoft.com/office/drawing/2014/main" id="{9B9678B6-049F-B8F2-46D9-3252CBE1397C}"/>
              </a:ext>
            </a:extLst>
          </p:cNvPr>
          <p:cNvSpPr/>
          <p:nvPr/>
        </p:nvSpPr>
        <p:spPr>
          <a:xfrm>
            <a:off x="6364586" y="2143386"/>
            <a:ext cx="3721524"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marL="12700" defTabSz="914377">
              <a:spcBef>
                <a:spcPts val="555"/>
              </a:spcBef>
              <a:defRPr/>
            </a:pPr>
            <a:r>
              <a:rPr lang="es-AR" sz="1400" b="1" dirty="0">
                <a:solidFill>
                  <a:srgbClr val="FFFFFF"/>
                </a:solidFill>
                <a:latin typeface="Arial Narrow" panose="020B0606020202030204" pitchFamily="34" charset="0"/>
              </a:rPr>
              <a:t>Honduras </a:t>
            </a:r>
            <a:r>
              <a:rPr lang="es-AR" sz="1400" dirty="0">
                <a:solidFill>
                  <a:srgbClr val="FFFFFF"/>
                </a:solidFill>
                <a:latin typeface="Arial Narrow" panose="020B0606020202030204" pitchFamily="34" charset="0"/>
              </a:rPr>
              <a:t>(9,900,000- 10.600 </a:t>
            </a:r>
            <a:r>
              <a:rPr lang="es-AR" sz="1400" dirty="0" err="1">
                <a:solidFill>
                  <a:srgbClr val="FFFFFF"/>
                </a:solidFill>
                <a:latin typeface="Arial Narrow" panose="020B0606020202030204" pitchFamily="34" charset="0"/>
              </a:rPr>
              <a:t>tumors</a:t>
            </a:r>
            <a:r>
              <a:rPr lang="es-AR" sz="1400" dirty="0">
                <a:solidFill>
                  <a:srgbClr val="FFFFFF"/>
                </a:solidFill>
                <a:latin typeface="Arial Narrow" panose="020B0606020202030204" pitchFamily="34" charset="0"/>
              </a:rPr>
              <a:t>)</a:t>
            </a:r>
          </a:p>
        </p:txBody>
      </p:sp>
      <p:sp>
        <p:nvSpPr>
          <p:cNvPr id="49" name="Rectángulo 48">
            <a:extLst>
              <a:ext uri="{FF2B5EF4-FFF2-40B4-BE49-F238E27FC236}">
                <a16:creationId xmlns:a16="http://schemas.microsoft.com/office/drawing/2014/main" id="{D8FF1F53-68F8-8E93-C907-0B4B92A0B144}"/>
              </a:ext>
            </a:extLst>
          </p:cNvPr>
          <p:cNvSpPr/>
          <p:nvPr/>
        </p:nvSpPr>
        <p:spPr>
          <a:xfrm>
            <a:off x="7146111" y="2510932"/>
            <a:ext cx="293999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marL="12700" defTabSz="914377">
              <a:defRPr/>
            </a:pPr>
            <a:r>
              <a:rPr lang="pt-BR" sz="1400" b="1" dirty="0" err="1">
                <a:solidFill>
                  <a:srgbClr val="FFFFFF"/>
                </a:solidFill>
                <a:latin typeface="Arial Narrow" panose="020B0606020202030204" pitchFamily="34" charset="0"/>
              </a:rPr>
              <a:t>Nicaragua</a:t>
            </a:r>
            <a:r>
              <a:rPr lang="pt-BR" sz="1400" dirty="0">
                <a:solidFill>
                  <a:srgbClr val="FFFFFF"/>
                </a:solidFill>
                <a:latin typeface="Arial Narrow" panose="020B0606020202030204" pitchFamily="34" charset="0"/>
              </a:rPr>
              <a:t> (6,600,000- 7.990 </a:t>
            </a:r>
            <a:r>
              <a:rPr lang="pt-BR" sz="1400" dirty="0" err="1">
                <a:solidFill>
                  <a:srgbClr val="FFFFFF"/>
                </a:solidFill>
                <a:latin typeface="Arial Narrow" panose="020B0606020202030204" pitchFamily="34" charset="0"/>
              </a:rPr>
              <a:t>tumors</a:t>
            </a:r>
            <a:r>
              <a:rPr lang="pt-BR" sz="1400" dirty="0">
                <a:solidFill>
                  <a:srgbClr val="FFFFFF"/>
                </a:solidFill>
                <a:latin typeface="Arial Narrow" panose="020B0606020202030204" pitchFamily="34" charset="0"/>
              </a:rPr>
              <a:t>)</a:t>
            </a:r>
          </a:p>
        </p:txBody>
      </p:sp>
      <p:sp>
        <p:nvSpPr>
          <p:cNvPr id="50" name="CuadroTexto 49">
            <a:extLst>
              <a:ext uri="{FF2B5EF4-FFF2-40B4-BE49-F238E27FC236}">
                <a16:creationId xmlns:a16="http://schemas.microsoft.com/office/drawing/2014/main" id="{590A5416-51BE-4548-76D7-1AD749F5CBA9}"/>
              </a:ext>
            </a:extLst>
          </p:cNvPr>
          <p:cNvSpPr txBox="1"/>
          <p:nvPr/>
        </p:nvSpPr>
        <p:spPr>
          <a:xfrm>
            <a:off x="3703302" y="83165"/>
            <a:ext cx="5000351" cy="461663"/>
          </a:xfrm>
          <a:prstGeom prst="rect">
            <a:avLst/>
          </a:prstGeom>
          <a:solidFill>
            <a:srgbClr val="FFFFFF"/>
          </a:solidFill>
          <a:ln w="57150" cap="flat">
            <a:solidFill>
              <a:srgbClr val="000000"/>
            </a:solidFill>
            <a:miter lim="400000"/>
          </a:ln>
          <a:effectLst/>
          <a:sp3d/>
        </p:spPr>
        <p:txBody>
          <a:bodyPr rot="0" spcFirstLastPara="1" vertOverflow="overflow" horzOverflow="overflow" vert="horz" wrap="square" lIns="45719" tIns="45719" rIns="45719" bIns="45719" numCol="1" spcCol="38100" rtlCol="0" anchor="t">
            <a:spAutoFit/>
          </a:bodyPr>
          <a:lstStyle/>
          <a:p>
            <a:pPr algn="ctr" defTabSz="914377" hangingPunct="0">
              <a:defRPr/>
            </a:pPr>
            <a:r>
              <a:rPr lang="es-AR" sz="2400" b="1" dirty="0">
                <a:solidFill>
                  <a:sysClr val="windowText" lastClr="000000"/>
                </a:solidFill>
                <a:latin typeface="Calibri"/>
                <a:ea typeface="Garamond"/>
                <a:cs typeface="Garamond"/>
                <a:sym typeface="Garamond"/>
              </a:rPr>
              <a:t>New cases </a:t>
            </a:r>
            <a:r>
              <a:rPr lang="es-AR" sz="2400" b="1" dirty="0" err="1">
                <a:solidFill>
                  <a:sysClr val="windowText" lastClr="000000"/>
                </a:solidFill>
                <a:latin typeface="Calibri"/>
                <a:ea typeface="Garamond"/>
                <a:cs typeface="Garamond"/>
                <a:sym typeface="Garamond"/>
              </a:rPr>
              <a:t>of</a:t>
            </a:r>
            <a:r>
              <a:rPr lang="es-AR" sz="2400" b="1" dirty="0">
                <a:solidFill>
                  <a:sysClr val="windowText" lastClr="000000"/>
                </a:solidFill>
                <a:latin typeface="Calibri"/>
                <a:ea typeface="Garamond"/>
                <a:cs typeface="Garamond"/>
                <a:sym typeface="Garamond"/>
              </a:rPr>
              <a:t> </a:t>
            </a:r>
            <a:r>
              <a:rPr lang="es-AR" sz="2400" b="1" dirty="0" err="1">
                <a:solidFill>
                  <a:sysClr val="windowText" lastClr="000000"/>
                </a:solidFill>
                <a:latin typeface="Calibri"/>
                <a:ea typeface="Garamond"/>
                <a:cs typeface="Garamond"/>
                <a:sym typeface="Garamond"/>
              </a:rPr>
              <a:t>cancer</a:t>
            </a:r>
            <a:r>
              <a:rPr lang="es-AR" sz="2400" b="1" dirty="0">
                <a:solidFill>
                  <a:sysClr val="windowText" lastClr="000000"/>
                </a:solidFill>
                <a:latin typeface="Calibri"/>
                <a:ea typeface="Garamond"/>
                <a:cs typeface="Garamond"/>
                <a:sym typeface="Garamond"/>
              </a:rPr>
              <a:t>/ </a:t>
            </a:r>
            <a:r>
              <a:rPr lang="es-AR" sz="2400" b="1" dirty="0" err="1">
                <a:solidFill>
                  <a:sysClr val="windowText" lastClr="000000"/>
                </a:solidFill>
                <a:latin typeface="Calibri"/>
                <a:ea typeface="Garamond"/>
                <a:cs typeface="Garamond"/>
                <a:sym typeface="Garamond"/>
              </a:rPr>
              <a:t>year</a:t>
            </a:r>
            <a:r>
              <a:rPr lang="es-AR" sz="2400" b="1" dirty="0">
                <a:solidFill>
                  <a:sysClr val="windowText" lastClr="000000"/>
                </a:solidFill>
                <a:latin typeface="Calibri"/>
                <a:ea typeface="Garamond"/>
                <a:cs typeface="Garamond"/>
                <a:sym typeface="Garamond"/>
              </a:rPr>
              <a:t>: 1.402.411</a:t>
            </a:r>
          </a:p>
        </p:txBody>
      </p:sp>
      <p:sp>
        <p:nvSpPr>
          <p:cNvPr id="51" name="CuadroTexto 50">
            <a:extLst>
              <a:ext uri="{FF2B5EF4-FFF2-40B4-BE49-F238E27FC236}">
                <a16:creationId xmlns:a16="http://schemas.microsoft.com/office/drawing/2014/main" id="{DE900F09-6A27-E58D-B934-4FCEC0A63240}"/>
              </a:ext>
            </a:extLst>
          </p:cNvPr>
          <p:cNvSpPr txBox="1"/>
          <p:nvPr/>
        </p:nvSpPr>
        <p:spPr>
          <a:xfrm>
            <a:off x="9248956" y="6579941"/>
            <a:ext cx="992981" cy="261608"/>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defTabSz="914377" hangingPunct="0">
              <a:defRPr/>
            </a:pPr>
            <a:r>
              <a:rPr lang="es-AR" sz="1100" dirty="0">
                <a:solidFill>
                  <a:sysClr val="windowText" lastClr="000000"/>
                </a:solidFill>
                <a:latin typeface="Calibri"/>
                <a:ea typeface="Garamond"/>
                <a:cs typeface="Calibri Light" panose="020F0302020204030204" pitchFamily="34" charset="0"/>
                <a:sym typeface="Garamond"/>
              </a:rPr>
              <a:t>Matías Chacón</a:t>
            </a:r>
          </a:p>
        </p:txBody>
      </p:sp>
      <p:sp>
        <p:nvSpPr>
          <p:cNvPr id="52" name="Elipse 51">
            <a:extLst>
              <a:ext uri="{FF2B5EF4-FFF2-40B4-BE49-F238E27FC236}">
                <a16:creationId xmlns:a16="http://schemas.microsoft.com/office/drawing/2014/main" id="{673E65A0-D11A-5B88-48ED-61F08FE1DF73}"/>
              </a:ext>
            </a:extLst>
          </p:cNvPr>
          <p:cNvSpPr/>
          <p:nvPr/>
        </p:nvSpPr>
        <p:spPr>
          <a:xfrm>
            <a:off x="11295233" y="3919419"/>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1</a:t>
            </a:r>
          </a:p>
        </p:txBody>
      </p:sp>
      <p:sp>
        <p:nvSpPr>
          <p:cNvPr id="53" name="Elipse 52">
            <a:extLst>
              <a:ext uri="{FF2B5EF4-FFF2-40B4-BE49-F238E27FC236}">
                <a16:creationId xmlns:a16="http://schemas.microsoft.com/office/drawing/2014/main" id="{B58E69A3-B3F8-FB20-65F3-EC76238C48B4}"/>
              </a:ext>
            </a:extLst>
          </p:cNvPr>
          <p:cNvSpPr/>
          <p:nvPr/>
        </p:nvSpPr>
        <p:spPr>
          <a:xfrm>
            <a:off x="3541677" y="3287331"/>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4</a:t>
            </a:r>
          </a:p>
        </p:txBody>
      </p:sp>
      <p:sp>
        <p:nvSpPr>
          <p:cNvPr id="54" name="Elipse 53">
            <a:extLst>
              <a:ext uri="{FF2B5EF4-FFF2-40B4-BE49-F238E27FC236}">
                <a16:creationId xmlns:a16="http://schemas.microsoft.com/office/drawing/2014/main" id="{EB4B3227-CE4B-30A8-CD58-86BFBEA4D737}"/>
              </a:ext>
            </a:extLst>
          </p:cNvPr>
          <p:cNvSpPr/>
          <p:nvPr/>
        </p:nvSpPr>
        <p:spPr>
          <a:xfrm>
            <a:off x="11264697" y="5602202"/>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3</a:t>
            </a:r>
          </a:p>
        </p:txBody>
      </p:sp>
      <p:sp>
        <p:nvSpPr>
          <p:cNvPr id="55" name="Elipse 54">
            <a:extLst>
              <a:ext uri="{FF2B5EF4-FFF2-40B4-BE49-F238E27FC236}">
                <a16:creationId xmlns:a16="http://schemas.microsoft.com/office/drawing/2014/main" id="{DD488429-DE1F-CE89-A627-EF0210484A63}"/>
              </a:ext>
            </a:extLst>
          </p:cNvPr>
          <p:cNvSpPr/>
          <p:nvPr/>
        </p:nvSpPr>
        <p:spPr>
          <a:xfrm>
            <a:off x="3587303" y="1448107"/>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2</a:t>
            </a:r>
          </a:p>
        </p:txBody>
      </p:sp>
    </p:spTree>
    <p:extLst>
      <p:ext uri="{BB962C8B-B14F-4D97-AF65-F5344CB8AC3E}">
        <p14:creationId xmlns:p14="http://schemas.microsoft.com/office/powerpoint/2010/main" val="3429744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8CFBA6-7885-9633-EAB7-8F0D7247D52E}"/>
              </a:ext>
            </a:extLst>
          </p:cNvPr>
          <p:cNvSpPr txBox="1"/>
          <p:nvPr/>
        </p:nvSpPr>
        <p:spPr>
          <a:xfrm>
            <a:off x="1202564" y="2343431"/>
            <a:ext cx="3214263" cy="3108543"/>
          </a:xfrm>
          <a:prstGeom prst="rect">
            <a:avLst/>
          </a:prstGeom>
          <a:solidFill>
            <a:schemeClr val="accent6">
              <a:lumMod val="75000"/>
            </a:schemeClr>
          </a:solidFill>
        </p:spPr>
        <p:txBody>
          <a:bodyPr wrap="square" rtlCol="0">
            <a:spAutoFit/>
          </a:bodyPr>
          <a:lstStyle/>
          <a:p>
            <a:pPr algn="ctr"/>
            <a:r>
              <a:rPr lang="es-AR" sz="1400" dirty="0" err="1">
                <a:solidFill>
                  <a:schemeClr val="bg1"/>
                </a:solidFill>
                <a:latin typeface="Calibri Light" panose="020F0302020204030204" pitchFamily="34" charset="0"/>
                <a:cs typeface="Calibri Light" panose="020F0302020204030204" pitchFamily="34" charset="0"/>
              </a:rPr>
              <a:t>Doxorubicin</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Ifosfamide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Methotrexate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Cisplatin</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a:solidFill>
                  <a:schemeClr val="bg1"/>
                </a:solidFill>
                <a:latin typeface="Calibri Light" panose="020F0302020204030204" pitchFamily="34" charset="0"/>
                <a:cs typeface="Calibri Light" panose="020F0302020204030204" pitchFamily="34" charset="0"/>
              </a:rPr>
              <a:t>DTIC</a:t>
            </a:r>
          </a:p>
          <a:p>
            <a:pPr algn="ctr"/>
            <a:r>
              <a:rPr lang="es-AR" sz="1400" dirty="0" err="1">
                <a:solidFill>
                  <a:schemeClr val="bg1"/>
                </a:solidFill>
                <a:latin typeface="Calibri Light" panose="020F0302020204030204" pitchFamily="34" charset="0"/>
                <a:cs typeface="Calibri Light" panose="020F0302020204030204" pitchFamily="34" charset="0"/>
              </a:rPr>
              <a:t>Cyclofosfamide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Vincristine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Topotecan</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Docetaxel</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Gemcitabine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Etoposide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a:solidFill>
                  <a:schemeClr val="bg1"/>
                </a:solidFill>
                <a:latin typeface="Calibri Light" panose="020F0302020204030204" pitchFamily="34" charset="0"/>
                <a:cs typeface="Calibri Light" panose="020F0302020204030204" pitchFamily="34" charset="0"/>
              </a:rPr>
              <a:t>Imatinib</a:t>
            </a:r>
          </a:p>
          <a:p>
            <a:pPr algn="ctr"/>
            <a:r>
              <a:rPr lang="es-AR" sz="1400" dirty="0" err="1">
                <a:solidFill>
                  <a:schemeClr val="bg1"/>
                </a:solidFill>
                <a:latin typeface="Calibri Light" panose="020F0302020204030204" pitchFamily="34" charset="0"/>
                <a:cs typeface="Calibri Light" panose="020F0302020204030204" pitchFamily="34" charset="0"/>
              </a:rPr>
              <a:t>Sunitinib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Paclitaxel</a:t>
            </a:r>
            <a:endParaRPr lang="es-AR" sz="1400" dirty="0">
              <a:solidFill>
                <a:schemeClr val="bg1"/>
              </a:solidFill>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8CE01F14-6F03-9BD2-5ACC-BB62F7BDE4A8}"/>
              </a:ext>
            </a:extLst>
          </p:cNvPr>
          <p:cNvSpPr txBox="1"/>
          <p:nvPr/>
        </p:nvSpPr>
        <p:spPr>
          <a:xfrm>
            <a:off x="7706408" y="2364459"/>
            <a:ext cx="3283028" cy="3754874"/>
          </a:xfrm>
          <a:prstGeom prst="rect">
            <a:avLst/>
          </a:prstGeom>
          <a:solidFill>
            <a:srgbClr val="FF0000"/>
          </a:solidFill>
        </p:spPr>
        <p:txBody>
          <a:bodyPr wrap="square" rtlCol="0">
            <a:spAutoFit/>
          </a:bodyPr>
          <a:lstStyle/>
          <a:p>
            <a:pPr algn="ctr"/>
            <a:r>
              <a:rPr lang="es-AR" sz="1400" dirty="0" err="1">
                <a:solidFill>
                  <a:schemeClr val="bg1"/>
                </a:solidFill>
                <a:latin typeface="Calibri Light" panose="020F0302020204030204" pitchFamily="34" charset="0"/>
                <a:cs typeface="Calibri Light" panose="020F0302020204030204" pitchFamily="34" charset="0"/>
              </a:rPr>
              <a:t>Trabectedine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Eribuline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Mifarmutide</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a:solidFill>
                  <a:schemeClr val="bg1"/>
                </a:solidFill>
                <a:latin typeface="Calibri Light" panose="020F0302020204030204" pitchFamily="34" charset="0"/>
                <a:cs typeface="Calibri Light" panose="020F0302020204030204" pitchFamily="34" charset="0"/>
              </a:rPr>
              <a:t>Regorafenib</a:t>
            </a:r>
          </a:p>
          <a:p>
            <a:pPr algn="ctr"/>
            <a:r>
              <a:rPr lang="es-AR" sz="1400" dirty="0" err="1">
                <a:solidFill>
                  <a:schemeClr val="bg1"/>
                </a:solidFill>
                <a:latin typeface="Calibri Light" panose="020F0302020204030204" pitchFamily="34" charset="0"/>
                <a:cs typeface="Calibri Light" panose="020F0302020204030204" pitchFamily="34" charset="0"/>
              </a:rPr>
              <a:t>Ripretinib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Crizotinib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a:solidFill>
                  <a:schemeClr val="bg1"/>
                </a:solidFill>
                <a:latin typeface="Calibri Light" panose="020F0302020204030204" pitchFamily="34" charset="0"/>
                <a:cs typeface="Calibri Light" panose="020F0302020204030204" pitchFamily="34" charset="0"/>
              </a:rPr>
              <a:t>Bevacizumab</a:t>
            </a:r>
          </a:p>
          <a:p>
            <a:pPr algn="ctr"/>
            <a:r>
              <a:rPr lang="es-AR" sz="1400" dirty="0" err="1">
                <a:solidFill>
                  <a:schemeClr val="bg1"/>
                </a:solidFill>
                <a:latin typeface="Calibri Light" panose="020F0302020204030204" pitchFamily="34" charset="0"/>
                <a:cs typeface="Calibri Light" panose="020F0302020204030204" pitchFamily="34" charset="0"/>
              </a:rPr>
              <a:t>Larotrectinib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Entrectinib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Pexidartinib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Selumetinib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Nirogacestat</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Tazemetostat</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Ceritinib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Brigatinib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Lorlatinib</a:t>
            </a:r>
            <a:endParaRPr lang="es-AR" sz="1400" dirty="0">
              <a:solidFill>
                <a:schemeClr val="bg1"/>
              </a:solidFill>
              <a:latin typeface="Calibri Light" panose="020F0302020204030204" pitchFamily="34" charset="0"/>
              <a:cs typeface="Calibri Light" panose="020F0302020204030204" pitchFamily="34" charset="0"/>
            </a:endParaRPr>
          </a:p>
          <a:p>
            <a:pPr algn="ctr"/>
            <a:r>
              <a:rPr lang="es-AR" sz="1400" dirty="0" err="1">
                <a:solidFill>
                  <a:schemeClr val="bg1"/>
                </a:solidFill>
                <a:latin typeface="Calibri Light" panose="020F0302020204030204" pitchFamily="34" charset="0"/>
                <a:cs typeface="Calibri Light" panose="020F0302020204030204" pitchFamily="34" charset="0"/>
              </a:rPr>
              <a:t>Palbociclib</a:t>
            </a:r>
            <a:endParaRPr lang="es-AR" sz="1400" dirty="0">
              <a:solidFill>
                <a:schemeClr val="bg1"/>
              </a:solidFill>
              <a:latin typeface="Calibri Light" panose="020F03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6795A494-B2CB-0A71-B152-569EF0C73431}"/>
              </a:ext>
            </a:extLst>
          </p:cNvPr>
          <p:cNvSpPr txBox="1"/>
          <p:nvPr/>
        </p:nvSpPr>
        <p:spPr>
          <a:xfrm>
            <a:off x="4423380" y="2368167"/>
            <a:ext cx="3283028" cy="2462213"/>
          </a:xfrm>
          <a:prstGeom prst="rect">
            <a:avLst/>
          </a:prstGeom>
          <a:solidFill>
            <a:srgbClr val="FFFF00"/>
          </a:solidFill>
        </p:spPr>
        <p:txBody>
          <a:bodyPr wrap="square" rtlCol="0">
            <a:spAutoFit/>
          </a:bodyPr>
          <a:lstStyle/>
          <a:p>
            <a:pPr algn="ctr"/>
            <a:r>
              <a:rPr lang="es-AR" sz="1400" dirty="0" err="1">
                <a:latin typeface="Calibri Light" panose="020F0302020204030204" pitchFamily="34" charset="0"/>
                <a:cs typeface="Calibri Light" panose="020F0302020204030204" pitchFamily="34" charset="0"/>
              </a:rPr>
              <a:t>Mifarmutide</a:t>
            </a:r>
            <a:endParaRPr lang="es-AR" sz="1400" dirty="0">
              <a:latin typeface="Calibri Light" panose="020F0302020204030204" pitchFamily="34" charset="0"/>
              <a:cs typeface="Calibri Light" panose="020F0302020204030204" pitchFamily="34" charset="0"/>
            </a:endParaRPr>
          </a:p>
          <a:p>
            <a:pPr algn="ctr"/>
            <a:r>
              <a:rPr lang="es-AR" sz="1400" dirty="0">
                <a:latin typeface="Calibri Light" panose="020F0302020204030204" pitchFamily="34" charset="0"/>
                <a:cs typeface="Calibri Light" panose="020F0302020204030204" pitchFamily="34" charset="0"/>
              </a:rPr>
              <a:t>Regorafenib</a:t>
            </a:r>
          </a:p>
          <a:p>
            <a:pPr algn="ctr"/>
            <a:r>
              <a:rPr lang="es-AR" sz="1400" dirty="0" err="1">
                <a:latin typeface="Calibri Light" panose="020F0302020204030204" pitchFamily="34" charset="0"/>
                <a:cs typeface="Calibri Light" panose="020F0302020204030204" pitchFamily="34" charset="0"/>
              </a:rPr>
              <a:t>Pazopanib</a:t>
            </a:r>
            <a:endParaRPr lang="es-AR" sz="1400" dirty="0">
              <a:latin typeface="Calibri Light" panose="020F0302020204030204" pitchFamily="34" charset="0"/>
              <a:cs typeface="Calibri Light" panose="020F0302020204030204" pitchFamily="34" charset="0"/>
            </a:endParaRPr>
          </a:p>
          <a:p>
            <a:pPr algn="ctr"/>
            <a:r>
              <a:rPr lang="es-AR" sz="1400" dirty="0">
                <a:latin typeface="Calibri Light" panose="020F0302020204030204" pitchFamily="34" charset="0"/>
                <a:cs typeface="Calibri Light" panose="020F0302020204030204" pitchFamily="34" charset="0"/>
              </a:rPr>
              <a:t>Bevacizumab</a:t>
            </a:r>
          </a:p>
          <a:p>
            <a:pPr algn="ctr"/>
            <a:r>
              <a:rPr lang="es-AR" sz="1400" dirty="0" err="1">
                <a:latin typeface="Calibri Light" panose="020F0302020204030204" pitchFamily="34" charset="0"/>
                <a:cs typeface="Calibri Light" panose="020F0302020204030204" pitchFamily="34" charset="0"/>
              </a:rPr>
              <a:t>Temozolomide</a:t>
            </a:r>
            <a:endParaRPr lang="es-AR" sz="1400" dirty="0">
              <a:latin typeface="Calibri Light" panose="020F0302020204030204" pitchFamily="34" charset="0"/>
              <a:cs typeface="Calibri Light" panose="020F0302020204030204" pitchFamily="34" charset="0"/>
            </a:endParaRPr>
          </a:p>
          <a:p>
            <a:pPr algn="ctr"/>
            <a:r>
              <a:rPr lang="es-AR" sz="1400" dirty="0">
                <a:latin typeface="Calibri Light" panose="020F0302020204030204" pitchFamily="34" charset="0"/>
                <a:cs typeface="Calibri Light" panose="020F0302020204030204" pitchFamily="34" charset="0"/>
              </a:rPr>
              <a:t>Denosumab</a:t>
            </a:r>
          </a:p>
          <a:p>
            <a:pPr algn="ctr"/>
            <a:r>
              <a:rPr lang="es-AR" sz="1400" dirty="0">
                <a:latin typeface="Calibri Light" panose="020F0302020204030204" pitchFamily="34" charset="0"/>
                <a:cs typeface="Calibri Light" panose="020F0302020204030204" pitchFamily="34" charset="0"/>
              </a:rPr>
              <a:t>Sorafenib</a:t>
            </a:r>
          </a:p>
          <a:p>
            <a:pPr algn="ctr"/>
            <a:r>
              <a:rPr lang="es-AR" sz="1400" dirty="0" err="1">
                <a:latin typeface="Calibri Light" panose="020F0302020204030204" pitchFamily="34" charset="0"/>
                <a:cs typeface="Calibri Light" panose="020F0302020204030204" pitchFamily="34" charset="0"/>
              </a:rPr>
              <a:t>Liposomal</a:t>
            </a:r>
            <a:r>
              <a:rPr lang="es-AR" sz="1400" dirty="0">
                <a:latin typeface="Calibri Light" panose="020F0302020204030204" pitchFamily="34" charset="0"/>
                <a:cs typeface="Calibri Light" panose="020F0302020204030204" pitchFamily="34" charset="0"/>
              </a:rPr>
              <a:t> </a:t>
            </a:r>
            <a:r>
              <a:rPr lang="es-AR" sz="1400" dirty="0" err="1">
                <a:latin typeface="Calibri Light" panose="020F0302020204030204" pitchFamily="34" charset="0"/>
                <a:cs typeface="Calibri Light" panose="020F0302020204030204" pitchFamily="34" charset="0"/>
              </a:rPr>
              <a:t>Doxorubicin</a:t>
            </a:r>
            <a:endParaRPr lang="es-AR" sz="1400" dirty="0">
              <a:latin typeface="Calibri Light" panose="020F0302020204030204" pitchFamily="34" charset="0"/>
              <a:cs typeface="Calibri Light" panose="020F0302020204030204" pitchFamily="34" charset="0"/>
            </a:endParaRPr>
          </a:p>
          <a:p>
            <a:pPr algn="ctr"/>
            <a:r>
              <a:rPr lang="es-AR" sz="1400" dirty="0" err="1">
                <a:latin typeface="Calibri Light" panose="020F0302020204030204" pitchFamily="34" charset="0"/>
                <a:cs typeface="Calibri Light" panose="020F0302020204030204" pitchFamily="34" charset="0"/>
              </a:rPr>
              <a:t>Vinorelbine</a:t>
            </a:r>
            <a:endParaRPr lang="es-AR" sz="1400" dirty="0">
              <a:latin typeface="Calibri Light" panose="020F0302020204030204" pitchFamily="34" charset="0"/>
              <a:cs typeface="Calibri Light" panose="020F0302020204030204" pitchFamily="34" charset="0"/>
            </a:endParaRPr>
          </a:p>
          <a:p>
            <a:pPr algn="ctr"/>
            <a:r>
              <a:rPr lang="es-AR" sz="1400" dirty="0" err="1">
                <a:latin typeface="Calibri Light" panose="020F0302020204030204" pitchFamily="34" charset="0"/>
                <a:cs typeface="Calibri Light" panose="020F0302020204030204" pitchFamily="34" charset="0"/>
              </a:rPr>
              <a:t>Everolimus</a:t>
            </a:r>
            <a:endParaRPr lang="es-AR" sz="1400" dirty="0">
              <a:latin typeface="Calibri Light" panose="020F0302020204030204" pitchFamily="34" charset="0"/>
              <a:cs typeface="Calibri Light" panose="020F0302020204030204" pitchFamily="34" charset="0"/>
            </a:endParaRPr>
          </a:p>
          <a:p>
            <a:pPr algn="ctr"/>
            <a:r>
              <a:rPr lang="es-AR" sz="1400" dirty="0" err="1">
                <a:latin typeface="Calibri Light" panose="020F0302020204030204" pitchFamily="34" charset="0"/>
                <a:cs typeface="Calibri Light" panose="020F0302020204030204" pitchFamily="34" charset="0"/>
              </a:rPr>
              <a:t>Temsirolimus</a:t>
            </a:r>
            <a:endParaRPr lang="es-AR" sz="1400" dirty="0">
              <a:latin typeface="Calibri Light" panose="020F0302020204030204" pitchFamily="34" charset="0"/>
              <a:cs typeface="Calibri Light" panose="020F0302020204030204" pitchFamily="34" charset="0"/>
            </a:endParaRPr>
          </a:p>
        </p:txBody>
      </p:sp>
      <p:sp>
        <p:nvSpPr>
          <p:cNvPr id="2" name="Título 3">
            <a:extLst>
              <a:ext uri="{FF2B5EF4-FFF2-40B4-BE49-F238E27FC236}">
                <a16:creationId xmlns:a16="http://schemas.microsoft.com/office/drawing/2014/main" id="{A506AB6D-F835-3DE0-7BAC-BFBE76809403}"/>
              </a:ext>
            </a:extLst>
          </p:cNvPr>
          <p:cNvSpPr>
            <a:spLocks noGrp="1"/>
          </p:cNvSpPr>
          <p:nvPr>
            <p:ph type="title"/>
          </p:nvPr>
        </p:nvSpPr>
        <p:spPr>
          <a:xfrm>
            <a:off x="136036" y="168925"/>
            <a:ext cx="4423263"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AR" altLang="es-AR" sz="3600" dirty="0">
                <a:latin typeface="Didot" panose="02000503000000020003" pitchFamily="2" charset="-79"/>
                <a:cs typeface="Didot" panose="02000503000000020003" pitchFamily="2" charset="-79"/>
              </a:rPr>
              <a:t>Access</a:t>
            </a:r>
            <a:endParaRPr lang="es-ES" sz="3500" dirty="0">
              <a:latin typeface="Didot" panose="02000503000000020003" pitchFamily="2" charset="-79"/>
              <a:cs typeface="Didot" panose="02000503000000020003" pitchFamily="2" charset="-79"/>
            </a:endParaRPr>
          </a:p>
        </p:txBody>
      </p:sp>
      <p:sp>
        <p:nvSpPr>
          <p:cNvPr id="3" name="TextBox 2">
            <a:extLst>
              <a:ext uri="{FF2B5EF4-FFF2-40B4-BE49-F238E27FC236}">
                <a16:creationId xmlns:a16="http://schemas.microsoft.com/office/drawing/2014/main" id="{FE6B6E08-DE8A-BC81-7A36-752D3BF6A9BD}"/>
              </a:ext>
            </a:extLst>
          </p:cNvPr>
          <p:cNvSpPr txBox="1"/>
          <p:nvPr/>
        </p:nvSpPr>
        <p:spPr>
          <a:xfrm>
            <a:off x="136036" y="1874609"/>
            <a:ext cx="4537563" cy="369332"/>
          </a:xfrm>
          <a:prstGeom prst="rect">
            <a:avLst/>
          </a:prstGeom>
          <a:noFill/>
        </p:spPr>
        <p:txBody>
          <a:bodyPr wrap="square" rtlCol="0">
            <a:spAutoFit/>
          </a:bodyPr>
          <a:lstStyle/>
          <a:p>
            <a:r>
              <a:rPr lang="en-AR" dirty="0"/>
              <a:t>My subjective Lights in terms of sarcoma drugs</a:t>
            </a:r>
          </a:p>
        </p:txBody>
      </p:sp>
      <p:sp>
        <p:nvSpPr>
          <p:cNvPr id="7" name="TextBox 6">
            <a:extLst>
              <a:ext uri="{FF2B5EF4-FFF2-40B4-BE49-F238E27FC236}">
                <a16:creationId xmlns:a16="http://schemas.microsoft.com/office/drawing/2014/main" id="{85C3AD2C-2A74-3D83-8579-5AC782776E3D}"/>
              </a:ext>
            </a:extLst>
          </p:cNvPr>
          <p:cNvSpPr txBox="1"/>
          <p:nvPr/>
        </p:nvSpPr>
        <p:spPr>
          <a:xfrm>
            <a:off x="5039340" y="774993"/>
            <a:ext cx="6261100" cy="584775"/>
          </a:xfrm>
          <a:prstGeom prst="rect">
            <a:avLst/>
          </a:prstGeom>
          <a:noFill/>
        </p:spPr>
        <p:txBody>
          <a:bodyPr wrap="square" rtlCol="0">
            <a:spAutoFit/>
          </a:bodyPr>
          <a:lstStyle/>
          <a:p>
            <a:r>
              <a:rPr lang="en-AR" sz="3200" dirty="0"/>
              <a:t>Is really a matter of access to drugs?</a:t>
            </a:r>
          </a:p>
        </p:txBody>
      </p:sp>
      <p:sp>
        <p:nvSpPr>
          <p:cNvPr id="8" name="TextBox 7">
            <a:extLst>
              <a:ext uri="{FF2B5EF4-FFF2-40B4-BE49-F238E27FC236}">
                <a16:creationId xmlns:a16="http://schemas.microsoft.com/office/drawing/2014/main" id="{8F84507C-6CDC-1E4E-06C9-E60F661C81AB}"/>
              </a:ext>
            </a:extLst>
          </p:cNvPr>
          <p:cNvSpPr txBox="1"/>
          <p:nvPr/>
        </p:nvSpPr>
        <p:spPr>
          <a:xfrm>
            <a:off x="1202564" y="6317420"/>
            <a:ext cx="3214262" cy="371655"/>
          </a:xfrm>
          <a:prstGeom prst="rect">
            <a:avLst/>
          </a:prstGeom>
          <a:solidFill>
            <a:schemeClr val="accent6">
              <a:lumMod val="75000"/>
            </a:schemeClr>
          </a:solidFill>
        </p:spPr>
        <p:txBody>
          <a:bodyPr wrap="square" rtlCol="0">
            <a:spAutoFit/>
          </a:bodyPr>
          <a:lstStyle/>
          <a:p>
            <a:pPr algn="ctr"/>
            <a:r>
              <a:rPr lang="en-AR" dirty="0">
                <a:solidFill>
                  <a:schemeClr val="bg1"/>
                </a:solidFill>
              </a:rPr>
              <a:t>Not so difficult</a:t>
            </a:r>
          </a:p>
        </p:txBody>
      </p:sp>
      <p:sp>
        <p:nvSpPr>
          <p:cNvPr id="9" name="TextBox 8">
            <a:extLst>
              <a:ext uri="{FF2B5EF4-FFF2-40B4-BE49-F238E27FC236}">
                <a16:creationId xmlns:a16="http://schemas.microsoft.com/office/drawing/2014/main" id="{36067F39-A49F-0D72-9FEE-1BD412B6F6E5}"/>
              </a:ext>
            </a:extLst>
          </p:cNvPr>
          <p:cNvSpPr txBox="1"/>
          <p:nvPr/>
        </p:nvSpPr>
        <p:spPr>
          <a:xfrm>
            <a:off x="4397485" y="6326805"/>
            <a:ext cx="3295975" cy="371655"/>
          </a:xfrm>
          <a:prstGeom prst="rect">
            <a:avLst/>
          </a:prstGeom>
          <a:solidFill>
            <a:srgbClr val="FFFF00"/>
          </a:solidFill>
        </p:spPr>
        <p:txBody>
          <a:bodyPr wrap="square" rtlCol="0">
            <a:spAutoFit/>
          </a:bodyPr>
          <a:lstStyle/>
          <a:p>
            <a:pPr algn="ctr"/>
            <a:r>
              <a:rPr lang="en-AR" dirty="0"/>
              <a:t>Probably difficult</a:t>
            </a:r>
          </a:p>
        </p:txBody>
      </p:sp>
      <p:sp>
        <p:nvSpPr>
          <p:cNvPr id="10" name="TextBox 9">
            <a:extLst>
              <a:ext uri="{FF2B5EF4-FFF2-40B4-BE49-F238E27FC236}">
                <a16:creationId xmlns:a16="http://schemas.microsoft.com/office/drawing/2014/main" id="{60FB67BF-3AD1-EEEF-319C-B7430E7799F8}"/>
              </a:ext>
            </a:extLst>
          </p:cNvPr>
          <p:cNvSpPr txBox="1"/>
          <p:nvPr/>
        </p:nvSpPr>
        <p:spPr>
          <a:xfrm>
            <a:off x="7693461" y="6326805"/>
            <a:ext cx="3295975" cy="371655"/>
          </a:xfrm>
          <a:prstGeom prst="rect">
            <a:avLst/>
          </a:prstGeom>
          <a:solidFill>
            <a:srgbClr val="FF0000"/>
          </a:solidFill>
        </p:spPr>
        <p:txBody>
          <a:bodyPr wrap="square" rtlCol="0">
            <a:spAutoFit/>
          </a:bodyPr>
          <a:lstStyle/>
          <a:p>
            <a:pPr algn="ctr"/>
            <a:r>
              <a:rPr lang="en-AR" dirty="0">
                <a:solidFill>
                  <a:schemeClr val="bg1"/>
                </a:solidFill>
              </a:rPr>
              <a:t>Very difficult or impossible</a:t>
            </a:r>
          </a:p>
        </p:txBody>
      </p:sp>
    </p:spTree>
    <p:extLst>
      <p:ext uri="{BB962C8B-B14F-4D97-AF65-F5344CB8AC3E}">
        <p14:creationId xmlns:p14="http://schemas.microsoft.com/office/powerpoint/2010/main" val="28808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36037" y="168925"/>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AR" altLang="es-AR" sz="3600" dirty="0">
                <a:latin typeface="Didot" panose="02000503000000020003" pitchFamily="2" charset="-79"/>
                <a:cs typeface="Didot" panose="02000503000000020003" pitchFamily="2" charset="-79"/>
              </a:rPr>
              <a:t>High </a:t>
            </a:r>
            <a:r>
              <a:rPr lang="es-AR" altLang="es-AR" sz="3600" dirty="0" err="1">
                <a:latin typeface="Didot" panose="02000503000000020003" pitchFamily="2" charset="-79"/>
                <a:cs typeface="Didot" panose="02000503000000020003" pitchFamily="2" charset="-79"/>
              </a:rPr>
              <a:t>Cost</a:t>
            </a:r>
            <a:r>
              <a:rPr lang="es-AR" altLang="es-AR" sz="3600" dirty="0">
                <a:latin typeface="Didot" panose="02000503000000020003" pitchFamily="2" charset="-79"/>
                <a:cs typeface="Didot" panose="02000503000000020003" pitchFamily="2" charset="-79"/>
              </a:rPr>
              <a:t> </a:t>
            </a:r>
            <a:r>
              <a:rPr lang="es-AR" altLang="es-AR" sz="3600" dirty="0" err="1">
                <a:latin typeface="Didot" panose="02000503000000020003" pitchFamily="2" charset="-79"/>
                <a:cs typeface="Didot" panose="02000503000000020003" pitchFamily="2" charset="-79"/>
              </a:rPr>
              <a:t>drug</a:t>
            </a:r>
            <a:r>
              <a:rPr lang="es-AR" altLang="es-AR" sz="3600" dirty="0">
                <a:latin typeface="Didot" panose="02000503000000020003" pitchFamily="2" charset="-79"/>
                <a:cs typeface="Didot" panose="02000503000000020003" pitchFamily="2" charset="-79"/>
              </a:rPr>
              <a:t> Flow</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97356"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13" y="2104221"/>
            <a:ext cx="2229266" cy="36869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3">
            <a:extLst>
              <a:ext uri="{FF2B5EF4-FFF2-40B4-BE49-F238E27FC236}">
                <a16:creationId xmlns:a16="http://schemas.microsoft.com/office/drawing/2014/main" id="{1654FA87-EEB2-0FA1-664C-AA2B3D1058A9}"/>
              </a:ext>
            </a:extLst>
          </p:cNvPr>
          <p:cNvSpPr/>
          <p:nvPr/>
        </p:nvSpPr>
        <p:spPr>
          <a:xfrm>
            <a:off x="10846318" y="4360921"/>
            <a:ext cx="850900" cy="771525"/>
          </a:xfrm>
          <a:prstGeom prst="rect">
            <a:avLst/>
          </a:prstGeom>
          <a:solidFill>
            <a:srgbClr val="0093CF">
              <a:lumMod val="20000"/>
              <a:lumOff val="80000"/>
            </a:srgbClr>
          </a:solidFill>
          <a:ln w="25400" cap="flat" cmpd="sng" algn="ctr">
            <a:noFill/>
            <a:prstDash val="solid"/>
          </a:ln>
          <a:effectLst/>
        </p:spPr>
        <p:txBody>
          <a:bodyPr anchor="b"/>
          <a:lstStyle/>
          <a:p>
            <a:pPr algn="ctr">
              <a:defRPr/>
            </a:pPr>
            <a:r>
              <a:rPr lang="es-AR" sz="1200" b="1" kern="0" dirty="0">
                <a:solidFill>
                  <a:srgbClr val="616365"/>
                </a:solidFill>
                <a:latin typeface="Arial Narrow"/>
              </a:rPr>
              <a:t>Drugstore
</a:t>
            </a:r>
          </a:p>
        </p:txBody>
      </p:sp>
      <p:sp>
        <p:nvSpPr>
          <p:cNvPr id="5" name="Rectangle 33">
            <a:extLst>
              <a:ext uri="{FF2B5EF4-FFF2-40B4-BE49-F238E27FC236}">
                <a16:creationId xmlns:a16="http://schemas.microsoft.com/office/drawing/2014/main" id="{3BAFCD13-D5AA-7B93-E657-23ABB753BAA2}"/>
              </a:ext>
            </a:extLst>
          </p:cNvPr>
          <p:cNvSpPr/>
          <p:nvPr/>
        </p:nvSpPr>
        <p:spPr>
          <a:xfrm>
            <a:off x="7180780" y="4399021"/>
            <a:ext cx="1039813" cy="771525"/>
          </a:xfrm>
          <a:prstGeom prst="rect">
            <a:avLst/>
          </a:prstGeom>
          <a:solidFill>
            <a:srgbClr val="0093CF">
              <a:lumMod val="20000"/>
              <a:lumOff val="80000"/>
            </a:srgbClr>
          </a:solidFill>
          <a:ln w="25400" cap="flat" cmpd="sng" algn="ctr">
            <a:noFill/>
            <a:prstDash val="solid"/>
          </a:ln>
          <a:effectLst/>
        </p:spPr>
        <p:txBody>
          <a:bodyPr anchor="b"/>
          <a:lstStyle/>
          <a:p>
            <a:pPr algn="ctr">
              <a:defRPr/>
            </a:pPr>
            <a:r>
              <a:rPr lang="es-AR" sz="1200" b="1" kern="0" dirty="0">
                <a:solidFill>
                  <a:srgbClr val="616365"/>
                </a:solidFill>
                <a:latin typeface="Arial Narrow"/>
              </a:rPr>
              <a:t>Access</a:t>
            </a:r>
          </a:p>
          <a:p>
            <a:pPr algn="ctr">
              <a:defRPr/>
            </a:pPr>
            <a:endParaRPr lang="es-AR" sz="1200" b="1" kern="0" dirty="0">
              <a:solidFill>
                <a:srgbClr val="616365"/>
              </a:solidFill>
              <a:latin typeface="Arial Narrow"/>
            </a:endParaRPr>
          </a:p>
          <a:p>
            <a:pPr algn="ctr">
              <a:defRPr/>
            </a:pPr>
            <a:endParaRPr lang="es-AR" sz="1200" b="1" kern="0" dirty="0">
              <a:solidFill>
                <a:srgbClr val="616365"/>
              </a:solidFill>
              <a:latin typeface="Arial Narrow"/>
            </a:endParaRPr>
          </a:p>
        </p:txBody>
      </p:sp>
      <p:sp>
        <p:nvSpPr>
          <p:cNvPr id="6" name="Rectangle 33">
            <a:extLst>
              <a:ext uri="{FF2B5EF4-FFF2-40B4-BE49-F238E27FC236}">
                <a16:creationId xmlns:a16="http://schemas.microsoft.com/office/drawing/2014/main" id="{D3455E9E-1EA7-0BEE-15B9-E9AAAF0AA0B5}"/>
              </a:ext>
            </a:extLst>
          </p:cNvPr>
          <p:cNvSpPr/>
          <p:nvPr/>
        </p:nvSpPr>
        <p:spPr>
          <a:xfrm>
            <a:off x="10873304" y="1665346"/>
            <a:ext cx="909638"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Pharmacy</a:t>
            </a:r>
            <a:r>
              <a:rPr lang="es-AR" sz="1200" b="1" kern="0" dirty="0">
                <a:solidFill>
                  <a:srgbClr val="616365"/>
                </a:solidFill>
                <a:latin typeface="Arial Narrow"/>
              </a:rPr>
              <a:t>
</a:t>
            </a:r>
          </a:p>
        </p:txBody>
      </p:sp>
      <p:sp>
        <p:nvSpPr>
          <p:cNvPr id="7" name="Rectangle 33">
            <a:extLst>
              <a:ext uri="{FF2B5EF4-FFF2-40B4-BE49-F238E27FC236}">
                <a16:creationId xmlns:a16="http://schemas.microsoft.com/office/drawing/2014/main" id="{0DF6AB1F-8B91-E6A4-E635-592424541525}"/>
              </a:ext>
            </a:extLst>
          </p:cNvPr>
          <p:cNvSpPr/>
          <p:nvPr/>
        </p:nvSpPr>
        <p:spPr>
          <a:xfrm>
            <a:off x="8979418" y="1665346"/>
            <a:ext cx="911225"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Patient</a:t>
            </a:r>
            <a:r>
              <a:rPr lang="es-AR" sz="1200" b="1" kern="0" dirty="0">
                <a:solidFill>
                  <a:srgbClr val="616365"/>
                </a:solidFill>
                <a:latin typeface="Arial Narrow"/>
              </a:rPr>
              <a:t>
</a:t>
            </a:r>
          </a:p>
        </p:txBody>
      </p:sp>
      <p:sp>
        <p:nvSpPr>
          <p:cNvPr id="9" name="Rectangle 33">
            <a:extLst>
              <a:ext uri="{FF2B5EF4-FFF2-40B4-BE49-F238E27FC236}">
                <a16:creationId xmlns:a16="http://schemas.microsoft.com/office/drawing/2014/main" id="{74A2677A-2748-0ED2-6566-7D020DB3BBB3}"/>
              </a:ext>
            </a:extLst>
          </p:cNvPr>
          <p:cNvSpPr/>
          <p:nvPr/>
        </p:nvSpPr>
        <p:spPr>
          <a:xfrm>
            <a:off x="7139505" y="1665346"/>
            <a:ext cx="949325" cy="823913"/>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Funder</a:t>
            </a:r>
            <a:r>
              <a:rPr lang="es-AR" sz="1200" b="1" kern="0" dirty="0">
                <a:solidFill>
                  <a:srgbClr val="616365"/>
                </a:solidFill>
                <a:latin typeface="Arial Narrow"/>
              </a:rPr>
              <a:t>
</a:t>
            </a:r>
          </a:p>
        </p:txBody>
      </p:sp>
      <p:sp>
        <p:nvSpPr>
          <p:cNvPr id="10" name="Rectangle 33">
            <a:extLst>
              <a:ext uri="{FF2B5EF4-FFF2-40B4-BE49-F238E27FC236}">
                <a16:creationId xmlns:a16="http://schemas.microsoft.com/office/drawing/2014/main" id="{96B5B3B6-F7B2-5573-74B4-10440D5375EA}"/>
              </a:ext>
            </a:extLst>
          </p:cNvPr>
          <p:cNvSpPr/>
          <p:nvPr/>
        </p:nvSpPr>
        <p:spPr>
          <a:xfrm>
            <a:off x="5250380" y="1665346"/>
            <a:ext cx="912813"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Patient</a:t>
            </a:r>
            <a:endParaRPr lang="es-AR" sz="1200" b="1" kern="0" dirty="0">
              <a:solidFill>
                <a:srgbClr val="616365"/>
              </a:solidFill>
              <a:latin typeface="Arial Narrow"/>
            </a:endParaRPr>
          </a:p>
        </p:txBody>
      </p:sp>
      <p:sp>
        <p:nvSpPr>
          <p:cNvPr id="11" name="Rectangle 33">
            <a:extLst>
              <a:ext uri="{FF2B5EF4-FFF2-40B4-BE49-F238E27FC236}">
                <a16:creationId xmlns:a16="http://schemas.microsoft.com/office/drawing/2014/main" id="{3CC3BC87-395B-9ABE-639B-473D74059226}"/>
              </a:ext>
            </a:extLst>
          </p:cNvPr>
          <p:cNvSpPr/>
          <p:nvPr/>
        </p:nvSpPr>
        <p:spPr>
          <a:xfrm>
            <a:off x="3481904" y="1665346"/>
            <a:ext cx="877888"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Physician</a:t>
            </a:r>
            <a:endParaRPr lang="es-AR" sz="1200" b="1" kern="0" dirty="0">
              <a:solidFill>
                <a:srgbClr val="616365"/>
              </a:solidFill>
              <a:latin typeface="Arial Narrow"/>
            </a:endParaRPr>
          </a:p>
        </p:txBody>
      </p:sp>
      <p:pic>
        <p:nvPicPr>
          <p:cNvPr id="12" name="Picture 81" descr="MCj02332190000[1]">
            <a:extLst>
              <a:ext uri="{FF2B5EF4-FFF2-40B4-BE49-F238E27FC236}">
                <a16:creationId xmlns:a16="http://schemas.microsoft.com/office/drawing/2014/main" id="{1442A1E1-8EF7-65ED-C279-793D6223F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854" y="2533709"/>
            <a:ext cx="55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112 Conector recto de flecha">
            <a:extLst>
              <a:ext uri="{FF2B5EF4-FFF2-40B4-BE49-F238E27FC236}">
                <a16:creationId xmlns:a16="http://schemas.microsoft.com/office/drawing/2014/main" id="{F32E6574-B643-CEA0-F6E1-52F16191FA0F}"/>
              </a:ext>
            </a:extLst>
          </p:cNvPr>
          <p:cNvCxnSpPr>
            <a:cxnSpLocks noChangeShapeType="1"/>
          </p:cNvCxnSpPr>
          <p:nvPr/>
        </p:nvCxnSpPr>
        <p:spPr bwMode="auto">
          <a:xfrm>
            <a:off x="4483618" y="2360671"/>
            <a:ext cx="630237" cy="3175"/>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pic>
        <p:nvPicPr>
          <p:cNvPr id="14" name="Picture 43">
            <a:extLst>
              <a:ext uri="{FF2B5EF4-FFF2-40B4-BE49-F238E27FC236}">
                <a16:creationId xmlns:a16="http://schemas.microsoft.com/office/drawing/2014/main" id="{6BCBE82D-6CDE-C4E2-2EA8-6EEDBC339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0380" y="1933634"/>
            <a:ext cx="9064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a:extLst>
              <a:ext uri="{FF2B5EF4-FFF2-40B4-BE49-F238E27FC236}">
                <a16:creationId xmlns:a16="http://schemas.microsoft.com/office/drawing/2014/main" id="{E8448C20-BA57-A8DA-13AC-AAF44C62B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904" y="195585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115 Conector recto de flecha">
            <a:extLst>
              <a:ext uri="{FF2B5EF4-FFF2-40B4-BE49-F238E27FC236}">
                <a16:creationId xmlns:a16="http://schemas.microsoft.com/office/drawing/2014/main" id="{C37B9972-41A5-72ED-4CEA-CE90183691E5}"/>
              </a:ext>
            </a:extLst>
          </p:cNvPr>
          <p:cNvCxnSpPr>
            <a:cxnSpLocks noChangeShapeType="1"/>
          </p:cNvCxnSpPr>
          <p:nvPr/>
        </p:nvCxnSpPr>
        <p:spPr bwMode="auto">
          <a:xfrm>
            <a:off x="6382268" y="2343208"/>
            <a:ext cx="606425"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17" name="117 Conector recto de flecha">
            <a:extLst>
              <a:ext uri="{FF2B5EF4-FFF2-40B4-BE49-F238E27FC236}">
                <a16:creationId xmlns:a16="http://schemas.microsoft.com/office/drawing/2014/main" id="{6B6C84FB-4C8F-AA01-5D22-51B2177EE5BA}"/>
              </a:ext>
            </a:extLst>
          </p:cNvPr>
          <p:cNvCxnSpPr>
            <a:cxnSpLocks noChangeShapeType="1"/>
          </p:cNvCxnSpPr>
          <p:nvPr/>
        </p:nvCxnSpPr>
        <p:spPr bwMode="auto">
          <a:xfrm>
            <a:off x="8855593" y="4399020"/>
            <a:ext cx="1419225"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8" name="118 Conector recto de flecha">
            <a:extLst>
              <a:ext uri="{FF2B5EF4-FFF2-40B4-BE49-F238E27FC236}">
                <a16:creationId xmlns:a16="http://schemas.microsoft.com/office/drawing/2014/main" id="{102DBB45-7986-26E6-9B38-A1C109D59677}"/>
              </a:ext>
            </a:extLst>
          </p:cNvPr>
          <p:cNvCxnSpPr>
            <a:cxnSpLocks noChangeShapeType="1"/>
          </p:cNvCxnSpPr>
          <p:nvPr/>
        </p:nvCxnSpPr>
        <p:spPr bwMode="auto">
          <a:xfrm flipV="1">
            <a:off x="11316218" y="2955984"/>
            <a:ext cx="1587" cy="573087"/>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9" name="120 Conector recto de flecha">
            <a:extLst>
              <a:ext uri="{FF2B5EF4-FFF2-40B4-BE49-F238E27FC236}">
                <a16:creationId xmlns:a16="http://schemas.microsoft.com/office/drawing/2014/main" id="{A4EF24DF-132F-1E27-6B82-9FD985AA6610}"/>
              </a:ext>
            </a:extLst>
          </p:cNvPr>
          <p:cNvCxnSpPr>
            <a:cxnSpLocks noChangeShapeType="1"/>
          </p:cNvCxnSpPr>
          <p:nvPr/>
        </p:nvCxnSpPr>
        <p:spPr bwMode="auto">
          <a:xfrm>
            <a:off x="8285680" y="2357495"/>
            <a:ext cx="688975"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0" name="121 Conector recto de flecha">
            <a:extLst>
              <a:ext uri="{FF2B5EF4-FFF2-40B4-BE49-F238E27FC236}">
                <a16:creationId xmlns:a16="http://schemas.microsoft.com/office/drawing/2014/main" id="{0F567F23-36B7-9ADE-09F3-10B27A7E8AFB}"/>
              </a:ext>
            </a:extLst>
          </p:cNvPr>
          <p:cNvCxnSpPr>
            <a:cxnSpLocks noChangeShapeType="1"/>
          </p:cNvCxnSpPr>
          <p:nvPr/>
        </p:nvCxnSpPr>
        <p:spPr bwMode="auto">
          <a:xfrm>
            <a:off x="10033518" y="2330508"/>
            <a:ext cx="769937"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1" name="122 Conector recto de flecha">
            <a:extLst>
              <a:ext uri="{FF2B5EF4-FFF2-40B4-BE49-F238E27FC236}">
                <a16:creationId xmlns:a16="http://schemas.microsoft.com/office/drawing/2014/main" id="{E43ECD14-5E4A-E44C-E01C-8D9C7DE0491C}"/>
              </a:ext>
            </a:extLst>
          </p:cNvPr>
          <p:cNvCxnSpPr>
            <a:cxnSpLocks noChangeShapeType="1"/>
          </p:cNvCxnSpPr>
          <p:nvPr/>
        </p:nvCxnSpPr>
        <p:spPr bwMode="auto">
          <a:xfrm flipH="1">
            <a:off x="9984305" y="2511483"/>
            <a:ext cx="582613"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pic>
        <p:nvPicPr>
          <p:cNvPr id="22" name="Picture 41">
            <a:extLst>
              <a:ext uri="{FF2B5EF4-FFF2-40B4-BE49-F238E27FC236}">
                <a16:creationId xmlns:a16="http://schemas.microsoft.com/office/drawing/2014/main" id="{5CE6B0E9-A7A0-D06F-CAFD-3F44D4DC7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9505" y="1955859"/>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a:extLst>
              <a:ext uri="{FF2B5EF4-FFF2-40B4-BE49-F238E27FC236}">
                <a16:creationId xmlns:a16="http://schemas.microsoft.com/office/drawing/2014/main" id="{D8ADECB0-C74C-4945-00CA-3C03357A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4180" y="1943159"/>
            <a:ext cx="9064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125 Elipse">
            <a:extLst>
              <a:ext uri="{FF2B5EF4-FFF2-40B4-BE49-F238E27FC236}">
                <a16:creationId xmlns:a16="http://schemas.microsoft.com/office/drawing/2014/main" id="{803CBDBF-43E5-5D48-AF19-96269F70486C}"/>
              </a:ext>
            </a:extLst>
          </p:cNvPr>
          <p:cNvSpPr/>
          <p:nvPr/>
        </p:nvSpPr>
        <p:spPr bwMode="ltGray">
          <a:xfrm>
            <a:off x="10873304" y="1933633"/>
            <a:ext cx="909638" cy="914400"/>
          </a:xfrm>
          <a:prstGeom prst="ellipse">
            <a:avLst/>
          </a:prstGeom>
          <a:solidFill>
            <a:srgbClr val="FFFFFF">
              <a:lumMod val="85000"/>
            </a:srgbClr>
          </a:solidFill>
          <a:ln>
            <a:noFill/>
            <a:headEnd type="none" w="med" len="med"/>
            <a:tailEnd type="none" w="med" len="med"/>
          </a:ln>
          <a:effectLst/>
        </p:spPr>
        <p:txBody>
          <a:bodyPr lIns="73321" tIns="36660" rIns="73321" bIns="36660" anchor="ctr"/>
          <a:lstStyle/>
          <a:p>
            <a:pPr algn="ctr" defTabSz="726951">
              <a:defRPr/>
            </a:pPr>
            <a:endParaRPr lang="en-US" kern="0" dirty="0">
              <a:solidFill>
                <a:srgbClr val="FFFFFF"/>
              </a:solidFill>
              <a:effectLst>
                <a:outerShdw blurRad="38100" dist="38100" dir="2700000" algn="tl">
                  <a:srgbClr val="000000">
                    <a:alpha val="43137"/>
                  </a:srgbClr>
                </a:outerShdw>
              </a:effectLst>
              <a:latin typeface="Arial Narrow"/>
              <a:cs typeface="Arial"/>
            </a:endParaRPr>
          </a:p>
        </p:txBody>
      </p:sp>
      <p:pic>
        <p:nvPicPr>
          <p:cNvPr id="25" name="Picture 9" descr="http://www.pd4pic.com/images/apothecary-cup-medicine-pharmacy-snake-symbol.png">
            <a:extLst>
              <a:ext uri="{FF2B5EF4-FFF2-40B4-BE49-F238E27FC236}">
                <a16:creationId xmlns:a16="http://schemas.microsoft.com/office/drawing/2014/main" id="{602924D1-E702-B97C-59FD-9E9843B8217B}"/>
              </a:ext>
            </a:extLst>
          </p:cNvPr>
          <p:cNvPicPr>
            <a:picLocks noChangeAspect="1" noChangeArrowheads="1"/>
          </p:cNvPicPr>
          <p:nvPr/>
        </p:nvPicPr>
        <p:blipFill>
          <a:blip r:embed="rId8" cstate="print">
            <a:duotone>
              <a:srgbClr val="00A94F">
                <a:shade val="45000"/>
                <a:satMod val="135000"/>
              </a:srgbClr>
              <a:prstClr val="white"/>
            </a:duotone>
          </a:blip>
          <a:srcRect/>
          <a:stretch>
            <a:fillRect/>
          </a:stretch>
        </p:blipFill>
        <p:spPr bwMode="auto">
          <a:xfrm>
            <a:off x="11074877" y="2133060"/>
            <a:ext cx="506353" cy="506353"/>
          </a:xfrm>
          <a:prstGeom prst="rect">
            <a:avLst/>
          </a:prstGeom>
          <a:noFill/>
        </p:spPr>
      </p:pic>
      <p:pic>
        <p:nvPicPr>
          <p:cNvPr id="26" name="Picture 7" descr="https://schneidermaninsurance.com/wp-content/uploads/2014/03/wholesale-distribution-icon-2-e1395863983950.png">
            <a:extLst>
              <a:ext uri="{FF2B5EF4-FFF2-40B4-BE49-F238E27FC236}">
                <a16:creationId xmlns:a16="http://schemas.microsoft.com/office/drawing/2014/main" id="{F6D24D9F-09C4-F9E5-F2A1-20F71EA5D7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6318" y="3654484"/>
            <a:ext cx="85248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128 Elipse">
            <a:extLst>
              <a:ext uri="{FF2B5EF4-FFF2-40B4-BE49-F238E27FC236}">
                <a16:creationId xmlns:a16="http://schemas.microsoft.com/office/drawing/2014/main" id="{36946059-AA11-0B69-C160-F6FD63DB1106}"/>
              </a:ext>
            </a:extLst>
          </p:cNvPr>
          <p:cNvSpPr/>
          <p:nvPr/>
        </p:nvSpPr>
        <p:spPr bwMode="ltGray">
          <a:xfrm>
            <a:off x="7180779" y="3063933"/>
            <a:ext cx="908050" cy="912812"/>
          </a:xfrm>
          <a:prstGeom prst="ellipse">
            <a:avLst/>
          </a:prstGeom>
          <a:solidFill>
            <a:srgbClr val="FFFFFF">
              <a:lumMod val="85000"/>
            </a:srgbClr>
          </a:solidFill>
          <a:ln>
            <a:noFill/>
            <a:headEnd type="none" w="med" len="med"/>
            <a:tailEnd type="none" w="med" len="med"/>
          </a:ln>
          <a:effectLst/>
        </p:spPr>
        <p:txBody>
          <a:bodyPr lIns="73321" tIns="36660" rIns="73321" bIns="36660" anchor="ctr"/>
          <a:lstStyle/>
          <a:p>
            <a:pPr algn="ctr" defTabSz="726951">
              <a:defRPr/>
            </a:pPr>
            <a:endParaRPr lang="en-US" kern="0" dirty="0">
              <a:solidFill>
                <a:srgbClr val="FFFFFF"/>
              </a:solidFill>
              <a:effectLst>
                <a:outerShdw blurRad="38100" dist="38100" dir="2700000" algn="tl">
                  <a:srgbClr val="000000">
                    <a:alpha val="43137"/>
                  </a:srgbClr>
                </a:outerShdw>
              </a:effectLst>
              <a:latin typeface="Arial Narrow"/>
              <a:cs typeface="Arial"/>
            </a:endParaRPr>
          </a:p>
        </p:txBody>
      </p:sp>
      <p:pic>
        <p:nvPicPr>
          <p:cNvPr id="28" name="Picture 11" descr="https://maxcdn.icons8.com/Share/icon/androidL/Business/test_partial_passed1600.png">
            <a:extLst>
              <a:ext uri="{FF2B5EF4-FFF2-40B4-BE49-F238E27FC236}">
                <a16:creationId xmlns:a16="http://schemas.microsoft.com/office/drawing/2014/main" id="{782F614F-E485-1678-9CB4-915992AA2FF6}"/>
              </a:ext>
            </a:extLst>
          </p:cNvPr>
          <p:cNvPicPr>
            <a:picLocks noChangeAspect="1" noChangeArrowheads="1"/>
          </p:cNvPicPr>
          <p:nvPr/>
        </p:nvPicPr>
        <p:blipFill>
          <a:blip r:embed="rId10" cstate="print">
            <a:duotone>
              <a:srgbClr val="0093CF">
                <a:shade val="45000"/>
                <a:satMod val="135000"/>
              </a:srgbClr>
              <a:prstClr val="white"/>
            </a:duotone>
          </a:blip>
          <a:srcRect/>
          <a:stretch>
            <a:fillRect/>
          </a:stretch>
        </p:blipFill>
        <p:spPr bwMode="auto">
          <a:xfrm>
            <a:off x="7277516" y="3166377"/>
            <a:ext cx="714541" cy="714541"/>
          </a:xfrm>
          <a:prstGeom prst="rect">
            <a:avLst/>
          </a:prstGeom>
          <a:noFill/>
          <a:ln>
            <a:noFill/>
          </a:ln>
        </p:spPr>
      </p:pic>
      <p:sp>
        <p:nvSpPr>
          <p:cNvPr id="29" name="Rectangular Callout 77">
            <a:extLst>
              <a:ext uri="{FF2B5EF4-FFF2-40B4-BE49-F238E27FC236}">
                <a16:creationId xmlns:a16="http://schemas.microsoft.com/office/drawing/2014/main" id="{B09C65A7-6571-2C9E-11B2-5D2D9676068E}"/>
              </a:ext>
            </a:extLst>
          </p:cNvPr>
          <p:cNvSpPr/>
          <p:nvPr/>
        </p:nvSpPr>
        <p:spPr>
          <a:xfrm>
            <a:off x="3323154" y="3354446"/>
            <a:ext cx="1524000" cy="1052513"/>
          </a:xfrm>
          <a:prstGeom prst="wedgeRectCallout">
            <a:avLst>
              <a:gd name="adj1" fmla="val 31467"/>
              <a:gd name="adj2" fmla="val -90735"/>
            </a:avLst>
          </a:prstGeom>
          <a:solidFill>
            <a:srgbClr val="FFFFFF"/>
          </a:solidFill>
          <a:ln w="25400" cap="flat" cmpd="sng" algn="ctr">
            <a:solidFill>
              <a:srgbClr val="0093CF"/>
            </a:solidFill>
            <a:prstDash val="solid"/>
          </a:ln>
          <a:effectLst/>
        </p:spPr>
        <p:txBody>
          <a:bodyPr anchor="ctr"/>
          <a:lstStyle/>
          <a:p>
            <a:pPr algn="ctr">
              <a:defRPr/>
            </a:pPr>
            <a:r>
              <a:rPr lang="es-AR" sz="1200" kern="0" dirty="0" err="1">
                <a:solidFill>
                  <a:srgbClr val="002060"/>
                </a:solidFill>
                <a:latin typeface="Arial Narrow"/>
              </a:rPr>
              <a:t>Treatment</a:t>
            </a:r>
            <a:r>
              <a:rPr lang="es-AR" sz="1200" kern="0" dirty="0">
                <a:solidFill>
                  <a:srgbClr val="002060"/>
                </a:solidFill>
                <a:latin typeface="Arial Narrow"/>
              </a:rPr>
              <a:t> </a:t>
            </a:r>
            <a:r>
              <a:rPr lang="es-AR" sz="1200" kern="0" dirty="0" err="1">
                <a:solidFill>
                  <a:srgbClr val="002060"/>
                </a:solidFill>
                <a:latin typeface="Arial Narrow"/>
              </a:rPr>
              <a:t>is</a:t>
            </a:r>
            <a:r>
              <a:rPr lang="es-AR" sz="1200" kern="0" dirty="0">
                <a:solidFill>
                  <a:srgbClr val="002060"/>
                </a:solidFill>
                <a:latin typeface="Arial Narrow"/>
              </a:rPr>
              <a:t> </a:t>
            </a:r>
            <a:r>
              <a:rPr lang="es-AR" sz="1200" kern="0" dirty="0" err="1">
                <a:solidFill>
                  <a:srgbClr val="002060"/>
                </a:solidFill>
                <a:latin typeface="Arial Narrow"/>
              </a:rPr>
              <a:t>defined</a:t>
            </a:r>
            <a:r>
              <a:rPr lang="es-AR" sz="1200" kern="0" dirty="0">
                <a:solidFill>
                  <a:srgbClr val="002060"/>
                </a:solidFill>
                <a:latin typeface="Arial Narrow"/>
              </a:rPr>
              <a:t> </a:t>
            </a:r>
            <a:r>
              <a:rPr lang="es-AR" sz="1200" kern="0" dirty="0" err="1">
                <a:solidFill>
                  <a:srgbClr val="002060"/>
                </a:solidFill>
                <a:latin typeface="Arial Narrow"/>
              </a:rPr>
              <a:t>by</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prescribing</a:t>
            </a:r>
            <a:r>
              <a:rPr lang="es-AR" sz="1200" kern="0" dirty="0">
                <a:solidFill>
                  <a:srgbClr val="002060"/>
                </a:solidFill>
                <a:latin typeface="Arial Narrow"/>
              </a:rPr>
              <a:t> </a:t>
            </a:r>
            <a:r>
              <a:rPr lang="es-AR" sz="1200" kern="0" dirty="0" err="1">
                <a:solidFill>
                  <a:srgbClr val="002060"/>
                </a:solidFill>
                <a:latin typeface="Arial Narrow"/>
              </a:rPr>
              <a:t>physician</a:t>
            </a:r>
            <a:r>
              <a:rPr lang="es-AR" sz="1200" kern="0" dirty="0">
                <a:solidFill>
                  <a:srgbClr val="002060"/>
                </a:solidFill>
                <a:latin typeface="Arial Narrow"/>
              </a:rPr>
              <a:t>
</a:t>
            </a:r>
          </a:p>
        </p:txBody>
      </p:sp>
      <p:sp>
        <p:nvSpPr>
          <p:cNvPr id="30" name="Rectangular Callout 90">
            <a:extLst>
              <a:ext uri="{FF2B5EF4-FFF2-40B4-BE49-F238E27FC236}">
                <a16:creationId xmlns:a16="http://schemas.microsoft.com/office/drawing/2014/main" id="{7B9F27B8-3EE9-420F-4259-55A5ABD9FC1D}"/>
              </a:ext>
            </a:extLst>
          </p:cNvPr>
          <p:cNvSpPr/>
          <p:nvPr/>
        </p:nvSpPr>
        <p:spPr>
          <a:xfrm>
            <a:off x="5345630" y="2968683"/>
            <a:ext cx="1643063" cy="1509712"/>
          </a:xfrm>
          <a:prstGeom prst="wedgeRectCallout">
            <a:avLst>
              <a:gd name="adj1" fmla="val 31124"/>
              <a:gd name="adj2" fmla="val -82679"/>
            </a:avLst>
          </a:prstGeom>
          <a:solidFill>
            <a:srgbClr val="FFFFFF"/>
          </a:solidFill>
          <a:ln w="25400" cap="flat" cmpd="sng" algn="ctr">
            <a:solidFill>
              <a:srgbClr val="0093CF"/>
            </a:solidFill>
            <a:prstDash val="solid"/>
          </a:ln>
          <a:effectLst/>
        </p:spPr>
        <p:txBody>
          <a:bodyPr anchor="ctr"/>
          <a:lstStyle/>
          <a:p>
            <a:pPr algn="ctr">
              <a:defRPr/>
            </a:pP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patient</a:t>
            </a:r>
            <a:r>
              <a:rPr lang="es-AR" sz="1200" kern="0" dirty="0">
                <a:solidFill>
                  <a:srgbClr val="002060"/>
                </a:solidFill>
                <a:latin typeface="Arial Narrow"/>
              </a:rPr>
              <a:t> </a:t>
            </a:r>
            <a:r>
              <a:rPr lang="es-AR" sz="1200" kern="0" dirty="0" err="1">
                <a:solidFill>
                  <a:srgbClr val="002060"/>
                </a:solidFill>
                <a:latin typeface="Arial Narrow"/>
              </a:rPr>
              <a:t>must</a:t>
            </a:r>
            <a:r>
              <a:rPr lang="es-AR" sz="1200" kern="0" dirty="0">
                <a:solidFill>
                  <a:srgbClr val="002060"/>
                </a:solidFill>
                <a:latin typeface="Arial Narrow"/>
              </a:rPr>
              <a:t> </a:t>
            </a:r>
            <a:r>
              <a:rPr lang="es-AR" sz="1200" kern="0" dirty="0" err="1">
                <a:solidFill>
                  <a:srgbClr val="002060"/>
                </a:solidFill>
                <a:latin typeface="Arial Narrow"/>
              </a:rPr>
              <a:t>authorize</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order</a:t>
            </a:r>
            <a:r>
              <a:rPr lang="es-AR" sz="1200" kern="0" dirty="0">
                <a:solidFill>
                  <a:srgbClr val="002060"/>
                </a:solidFill>
                <a:latin typeface="Arial Narrow"/>
              </a:rPr>
              <a:t>: </a:t>
            </a:r>
            <a:r>
              <a:rPr lang="es-AR" sz="1200" kern="0" dirty="0" err="1">
                <a:solidFill>
                  <a:srgbClr val="002060"/>
                </a:solidFill>
                <a:latin typeface="Arial Narrow"/>
              </a:rPr>
              <a:t>presents</a:t>
            </a:r>
            <a:r>
              <a:rPr lang="es-AR" sz="1200" kern="0" dirty="0">
                <a:solidFill>
                  <a:srgbClr val="002060"/>
                </a:solidFill>
                <a:latin typeface="Arial Narrow"/>
              </a:rPr>
              <a:t> </a:t>
            </a:r>
            <a:r>
              <a:rPr lang="es-AR" sz="1200" kern="0" dirty="0" err="1">
                <a:solidFill>
                  <a:srgbClr val="002060"/>
                </a:solidFill>
                <a:latin typeface="Arial Narrow"/>
              </a:rPr>
              <a:t>prescription</a:t>
            </a:r>
            <a:r>
              <a:rPr lang="es-AR" sz="1200" kern="0" dirty="0">
                <a:solidFill>
                  <a:srgbClr val="002060"/>
                </a:solidFill>
                <a:latin typeface="Arial Narrow"/>
              </a:rPr>
              <a:t>, medical </a:t>
            </a:r>
            <a:r>
              <a:rPr lang="es-AR" sz="1200" kern="0" dirty="0" err="1">
                <a:solidFill>
                  <a:srgbClr val="002060"/>
                </a:solidFill>
                <a:latin typeface="Arial Narrow"/>
              </a:rPr>
              <a:t>history</a:t>
            </a:r>
            <a:r>
              <a:rPr lang="es-AR" sz="1200" kern="0" dirty="0">
                <a:solidFill>
                  <a:srgbClr val="002060"/>
                </a:solidFill>
                <a:latin typeface="Arial Narrow"/>
              </a:rPr>
              <a:t>, </a:t>
            </a:r>
            <a:r>
              <a:rPr lang="es-AR" sz="1200" kern="0" dirty="0" err="1">
                <a:solidFill>
                  <a:srgbClr val="002060"/>
                </a:solidFill>
                <a:latin typeface="Arial Narrow"/>
              </a:rPr>
              <a:t>tests</a:t>
            </a:r>
            <a:r>
              <a:rPr lang="es-AR" sz="1200" kern="0" dirty="0">
                <a:solidFill>
                  <a:srgbClr val="002060"/>
                </a:solidFill>
                <a:latin typeface="Arial Narrow"/>
              </a:rPr>
              <a:t> </a:t>
            </a:r>
            <a:r>
              <a:rPr lang="es-AR" sz="1200" kern="0" dirty="0" err="1">
                <a:solidFill>
                  <a:srgbClr val="002060"/>
                </a:solidFill>
                <a:latin typeface="Arial Narrow"/>
              </a:rPr>
              <a:t>that</a:t>
            </a:r>
            <a:r>
              <a:rPr lang="es-AR" sz="1200" kern="0" dirty="0">
                <a:solidFill>
                  <a:srgbClr val="002060"/>
                </a:solidFill>
                <a:latin typeface="Arial Narrow"/>
              </a:rPr>
              <a:t> </a:t>
            </a:r>
            <a:r>
              <a:rPr lang="es-AR" sz="1200" kern="0" dirty="0" err="1">
                <a:solidFill>
                  <a:srgbClr val="002060"/>
                </a:solidFill>
                <a:latin typeface="Arial Narrow"/>
              </a:rPr>
              <a:t>support</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diagnosis
</a:t>
            </a:r>
          </a:p>
        </p:txBody>
      </p:sp>
      <p:sp>
        <p:nvSpPr>
          <p:cNvPr id="31" name="Rectangular Callout 89">
            <a:extLst>
              <a:ext uri="{FF2B5EF4-FFF2-40B4-BE49-F238E27FC236}">
                <a16:creationId xmlns:a16="http://schemas.microsoft.com/office/drawing/2014/main" id="{A4EDFAFC-18A7-6A5A-47E6-0B4DA8DC28D8}"/>
              </a:ext>
            </a:extLst>
          </p:cNvPr>
          <p:cNvSpPr/>
          <p:nvPr/>
        </p:nvSpPr>
        <p:spPr>
          <a:xfrm>
            <a:off x="8796853" y="2971858"/>
            <a:ext cx="1770064" cy="1250950"/>
          </a:xfrm>
          <a:prstGeom prst="wedgeRectCallout">
            <a:avLst>
              <a:gd name="adj1" fmla="val 32329"/>
              <a:gd name="adj2" fmla="val -78425"/>
            </a:avLst>
          </a:prstGeom>
          <a:solidFill>
            <a:srgbClr val="FFFFFF"/>
          </a:solidFill>
          <a:ln w="25400" cap="flat" cmpd="sng" algn="ctr">
            <a:solidFill>
              <a:srgbClr val="0093CF"/>
            </a:solidFill>
            <a:prstDash val="solid"/>
          </a:ln>
          <a:effectLst/>
        </p:spPr>
        <p:txBody>
          <a:bodyPr anchor="ctr"/>
          <a:lstStyle/>
          <a:p>
            <a:pPr algn="ctr">
              <a:defRPr/>
            </a:pPr>
            <a:r>
              <a:rPr lang="es-AR" sz="1200" kern="0" dirty="0" err="1">
                <a:solidFill>
                  <a:srgbClr val="002060"/>
                </a:solidFill>
                <a:latin typeface="Arial Narrow"/>
              </a:rPr>
              <a:t>The</a:t>
            </a:r>
            <a:r>
              <a:rPr lang="es-AR" sz="1200" kern="0" dirty="0">
                <a:solidFill>
                  <a:srgbClr val="002060"/>
                </a:solidFill>
                <a:latin typeface="Arial Narrow"/>
              </a:rPr>
              <a:t> Social </a:t>
            </a:r>
            <a:r>
              <a:rPr lang="es-AR" sz="1200" kern="0" dirty="0" err="1">
                <a:solidFill>
                  <a:srgbClr val="002060"/>
                </a:solidFill>
                <a:latin typeface="Arial Narrow"/>
              </a:rPr>
              <a:t>security</a:t>
            </a:r>
            <a:r>
              <a:rPr lang="es-AR" sz="1200" kern="0" dirty="0">
                <a:solidFill>
                  <a:srgbClr val="002060"/>
                </a:solidFill>
                <a:latin typeface="Arial Narrow"/>
              </a:rPr>
              <a:t> </a:t>
            </a:r>
            <a:r>
              <a:rPr lang="es-AR" sz="1200" kern="0" dirty="0" err="1">
                <a:solidFill>
                  <a:srgbClr val="002060"/>
                </a:solidFill>
                <a:latin typeface="Arial Narrow"/>
              </a:rPr>
              <a:t>system</a:t>
            </a:r>
            <a:r>
              <a:rPr lang="es-AR" sz="1200" kern="0" dirty="0">
                <a:solidFill>
                  <a:srgbClr val="002060"/>
                </a:solidFill>
                <a:latin typeface="Arial Narrow"/>
              </a:rPr>
              <a:t> </a:t>
            </a:r>
            <a:r>
              <a:rPr lang="es-AR" sz="1200" kern="0" dirty="0" err="1">
                <a:solidFill>
                  <a:srgbClr val="002060"/>
                </a:solidFill>
                <a:latin typeface="Arial Narrow"/>
              </a:rPr>
              <a:t>informs</a:t>
            </a:r>
            <a:r>
              <a:rPr lang="es-AR" sz="1200" kern="0" dirty="0">
                <a:solidFill>
                  <a:srgbClr val="002060"/>
                </a:solidFill>
                <a:latin typeface="Arial Narrow"/>
              </a:rPr>
              <a:t> </a:t>
            </a:r>
            <a:r>
              <a:rPr lang="es-AR" sz="1200" kern="0" dirty="0" err="1">
                <a:solidFill>
                  <a:srgbClr val="002060"/>
                </a:solidFill>
                <a:latin typeface="Arial Narrow"/>
              </a:rPr>
              <a:t>pharmacy</a:t>
            </a:r>
            <a:r>
              <a:rPr lang="es-AR" sz="1200" kern="0" dirty="0">
                <a:solidFill>
                  <a:srgbClr val="002060"/>
                </a:solidFill>
                <a:latin typeface="Arial Narrow"/>
              </a:rPr>
              <a:t> </a:t>
            </a:r>
            <a:r>
              <a:rPr lang="es-AR" sz="1200" kern="0" dirty="0" err="1">
                <a:solidFill>
                  <a:srgbClr val="002060"/>
                </a:solidFill>
                <a:latin typeface="Arial Narrow"/>
              </a:rPr>
              <a:t>that</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patient</a:t>
            </a:r>
            <a:r>
              <a:rPr lang="es-AR" sz="1200" kern="0" dirty="0">
                <a:solidFill>
                  <a:srgbClr val="002060"/>
                </a:solidFill>
                <a:latin typeface="Arial Narrow"/>
              </a:rPr>
              <a:t> </a:t>
            </a:r>
            <a:r>
              <a:rPr lang="es-AR" sz="1200" kern="0" dirty="0" err="1">
                <a:solidFill>
                  <a:srgbClr val="002060"/>
                </a:solidFill>
                <a:latin typeface="Arial Narrow"/>
              </a:rPr>
              <a:t>will</a:t>
            </a:r>
            <a:r>
              <a:rPr lang="es-AR" sz="1200" kern="0" dirty="0">
                <a:solidFill>
                  <a:srgbClr val="002060"/>
                </a:solidFill>
                <a:latin typeface="Arial Narrow"/>
              </a:rPr>
              <a:t> </a:t>
            </a:r>
            <a:r>
              <a:rPr lang="es-AR" sz="1200" kern="0" dirty="0" err="1">
                <a:solidFill>
                  <a:srgbClr val="002060"/>
                </a:solidFill>
                <a:latin typeface="Arial Narrow"/>
              </a:rPr>
              <a:t>receive</a:t>
            </a:r>
            <a:r>
              <a:rPr lang="es-AR" sz="1200" kern="0" dirty="0">
                <a:solidFill>
                  <a:srgbClr val="002060"/>
                </a:solidFill>
                <a:latin typeface="Arial Narrow"/>
              </a:rPr>
              <a:t> </a:t>
            </a:r>
            <a:r>
              <a:rPr lang="es-AR" sz="1200" kern="0" dirty="0" err="1">
                <a:solidFill>
                  <a:srgbClr val="002060"/>
                </a:solidFill>
                <a:latin typeface="Arial Narrow"/>
              </a:rPr>
              <a:t>treatment</a:t>
            </a:r>
            <a:r>
              <a:rPr lang="es-AR" sz="1200" kern="0" dirty="0">
                <a:solidFill>
                  <a:srgbClr val="002060"/>
                </a:solidFill>
                <a:latin typeface="Arial Narrow"/>
              </a:rPr>
              <a:t> and </a:t>
            </a:r>
            <a:r>
              <a:rPr lang="es-AR" sz="1200" kern="0" dirty="0" err="1">
                <a:solidFill>
                  <a:srgbClr val="002060"/>
                </a:solidFill>
                <a:latin typeface="Arial Narrow"/>
              </a:rPr>
              <a:t>details</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treatment</a:t>
            </a:r>
            <a:r>
              <a:rPr lang="es-AR" sz="1200" kern="0" dirty="0">
                <a:solidFill>
                  <a:srgbClr val="002060"/>
                </a:solidFill>
                <a:latin typeface="Arial Narrow"/>
              </a:rPr>
              <a:t> </a:t>
            </a:r>
            <a:r>
              <a:rPr lang="es-AR" sz="1200" kern="0" dirty="0" err="1">
                <a:solidFill>
                  <a:srgbClr val="002060"/>
                </a:solidFill>
                <a:latin typeface="Arial Narrow"/>
              </a:rPr>
              <a:t>scheme</a:t>
            </a:r>
            <a:r>
              <a:rPr lang="es-AR" sz="1200" kern="0" dirty="0">
                <a:solidFill>
                  <a:srgbClr val="002060"/>
                </a:solidFill>
                <a:latin typeface="Arial Narrow"/>
              </a:rPr>
              <a:t> </a:t>
            </a:r>
            <a:r>
              <a:rPr lang="es-AR" sz="1200" kern="0" dirty="0" err="1">
                <a:solidFill>
                  <a:srgbClr val="002060"/>
                </a:solidFill>
                <a:latin typeface="Arial Narrow"/>
              </a:rPr>
              <a:t>for</a:t>
            </a:r>
            <a:r>
              <a:rPr lang="es-AR" sz="1200" kern="0" dirty="0">
                <a:solidFill>
                  <a:srgbClr val="002060"/>
                </a:solidFill>
                <a:latin typeface="Arial Narrow"/>
              </a:rPr>
              <a:t> </a:t>
            </a:r>
            <a:r>
              <a:rPr lang="es-AR" sz="1200" kern="0" dirty="0" err="1">
                <a:solidFill>
                  <a:srgbClr val="002060"/>
                </a:solidFill>
                <a:latin typeface="Arial Narrow"/>
              </a:rPr>
              <a:t>its</a:t>
            </a:r>
            <a:r>
              <a:rPr lang="es-AR" sz="1200" kern="0" dirty="0">
                <a:solidFill>
                  <a:srgbClr val="002060"/>
                </a:solidFill>
                <a:latin typeface="Arial Narrow"/>
              </a:rPr>
              <a:t> </a:t>
            </a:r>
            <a:r>
              <a:rPr lang="es-AR" sz="1200" kern="0" dirty="0" err="1">
                <a:solidFill>
                  <a:srgbClr val="002060"/>
                </a:solidFill>
                <a:latin typeface="Arial Narrow"/>
              </a:rPr>
              <a:t>provision</a:t>
            </a:r>
            <a:r>
              <a:rPr lang="es-AR" sz="1200" kern="0" dirty="0">
                <a:solidFill>
                  <a:srgbClr val="002060"/>
                </a:solidFill>
                <a:latin typeface="Arial Narrow"/>
              </a:rPr>
              <a:t>
</a:t>
            </a:r>
          </a:p>
        </p:txBody>
      </p:sp>
      <p:cxnSp>
        <p:nvCxnSpPr>
          <p:cNvPr id="32" name="133 Conector recto de flecha">
            <a:extLst>
              <a:ext uri="{FF2B5EF4-FFF2-40B4-BE49-F238E27FC236}">
                <a16:creationId xmlns:a16="http://schemas.microsoft.com/office/drawing/2014/main" id="{82BDBABC-1D15-877B-FCA0-D4A5AC9A70D0}"/>
              </a:ext>
            </a:extLst>
          </p:cNvPr>
          <p:cNvCxnSpPr>
            <a:cxnSpLocks noChangeShapeType="1"/>
          </p:cNvCxnSpPr>
          <p:nvPr/>
        </p:nvCxnSpPr>
        <p:spPr bwMode="auto">
          <a:xfrm>
            <a:off x="2950727" y="5963556"/>
            <a:ext cx="620712"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33" name="134 Conector recto de flecha">
            <a:extLst>
              <a:ext uri="{FF2B5EF4-FFF2-40B4-BE49-F238E27FC236}">
                <a16:creationId xmlns:a16="http://schemas.microsoft.com/office/drawing/2014/main" id="{A808C113-539B-4618-2C19-C593688D8463}"/>
              </a:ext>
            </a:extLst>
          </p:cNvPr>
          <p:cNvCxnSpPr>
            <a:cxnSpLocks noChangeShapeType="1"/>
          </p:cNvCxnSpPr>
          <p:nvPr/>
        </p:nvCxnSpPr>
        <p:spPr bwMode="auto">
          <a:xfrm>
            <a:off x="5423417" y="5959533"/>
            <a:ext cx="620712"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34" name="135 Conector recto de flecha">
            <a:extLst>
              <a:ext uri="{FF2B5EF4-FFF2-40B4-BE49-F238E27FC236}">
                <a16:creationId xmlns:a16="http://schemas.microsoft.com/office/drawing/2014/main" id="{46451DF8-04A9-39BF-EFD5-A62CFBE20583}"/>
              </a:ext>
            </a:extLst>
          </p:cNvPr>
          <p:cNvCxnSpPr>
            <a:cxnSpLocks noChangeShapeType="1"/>
          </p:cNvCxnSpPr>
          <p:nvPr/>
        </p:nvCxnSpPr>
        <p:spPr bwMode="auto">
          <a:xfrm>
            <a:off x="7564955" y="5959533"/>
            <a:ext cx="631825" cy="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35" name="136 CuadroTexto">
            <a:extLst>
              <a:ext uri="{FF2B5EF4-FFF2-40B4-BE49-F238E27FC236}">
                <a16:creationId xmlns:a16="http://schemas.microsoft.com/office/drawing/2014/main" id="{4DD5CBBC-0027-3DCE-4E17-199E5897DD80}"/>
              </a:ext>
            </a:extLst>
          </p:cNvPr>
          <p:cNvSpPr txBox="1"/>
          <p:nvPr/>
        </p:nvSpPr>
        <p:spPr>
          <a:xfrm>
            <a:off x="3617436" y="5796607"/>
            <a:ext cx="1547218" cy="338554"/>
          </a:xfrm>
          <a:prstGeom prst="rect">
            <a:avLst/>
          </a:prstGeom>
          <a:noFill/>
        </p:spPr>
        <p:txBody>
          <a:bodyPr wrap="none">
            <a:spAutoFit/>
          </a:bodyPr>
          <a:lstStyle/>
          <a:p>
            <a:pPr>
              <a:defRPr/>
            </a:pPr>
            <a:r>
              <a:rPr lang="es-AR" sz="1600" b="1" dirty="0" err="1">
                <a:solidFill>
                  <a:srgbClr val="616365"/>
                </a:solidFill>
                <a:latin typeface="Arial Narrow"/>
              </a:rPr>
              <a:t>Prescription</a:t>
            </a:r>
            <a:r>
              <a:rPr lang="es-AR" sz="1600" b="1" dirty="0">
                <a:solidFill>
                  <a:srgbClr val="616365"/>
                </a:solidFill>
                <a:latin typeface="Arial Narrow"/>
              </a:rPr>
              <a:t> </a:t>
            </a:r>
            <a:r>
              <a:rPr lang="es-AR" sz="1600" b="1" dirty="0" err="1">
                <a:solidFill>
                  <a:srgbClr val="616365"/>
                </a:solidFill>
                <a:latin typeface="Arial Narrow"/>
              </a:rPr>
              <a:t>flow</a:t>
            </a:r>
            <a:endParaRPr lang="en-US" sz="1600" b="1" dirty="0">
              <a:solidFill>
                <a:srgbClr val="616365"/>
              </a:solidFill>
              <a:latin typeface="Arial Narrow"/>
            </a:endParaRPr>
          </a:p>
        </p:txBody>
      </p:sp>
      <p:sp>
        <p:nvSpPr>
          <p:cNvPr id="36" name="137 CuadroTexto">
            <a:extLst>
              <a:ext uri="{FF2B5EF4-FFF2-40B4-BE49-F238E27FC236}">
                <a16:creationId xmlns:a16="http://schemas.microsoft.com/office/drawing/2014/main" id="{1EB9B6DB-5C37-5DE2-A52F-49796C43C0CE}"/>
              </a:ext>
            </a:extLst>
          </p:cNvPr>
          <p:cNvSpPr txBox="1"/>
          <p:nvPr/>
        </p:nvSpPr>
        <p:spPr>
          <a:xfrm>
            <a:off x="6080642" y="5781734"/>
            <a:ext cx="1007007" cy="584775"/>
          </a:xfrm>
          <a:prstGeom prst="rect">
            <a:avLst/>
          </a:prstGeom>
          <a:noFill/>
        </p:spPr>
        <p:txBody>
          <a:bodyPr wrap="none">
            <a:spAutoFit/>
          </a:bodyPr>
          <a:lstStyle/>
          <a:p>
            <a:pPr>
              <a:defRPr/>
            </a:pPr>
            <a:r>
              <a:rPr lang="es-AR" sz="1600" b="1" dirty="0" err="1">
                <a:solidFill>
                  <a:srgbClr val="616365"/>
                </a:solidFill>
                <a:latin typeface="Arial Narrow"/>
              </a:rPr>
              <a:t>Drug</a:t>
            </a:r>
            <a:r>
              <a:rPr lang="es-AR" sz="1600" b="1" dirty="0">
                <a:solidFill>
                  <a:srgbClr val="616365"/>
                </a:solidFill>
                <a:latin typeface="Arial Narrow"/>
              </a:rPr>
              <a:t> Flow
</a:t>
            </a:r>
            <a:endParaRPr lang="en-US" sz="1600" b="1" dirty="0">
              <a:solidFill>
                <a:srgbClr val="616365"/>
              </a:solidFill>
              <a:latin typeface="Arial Narrow"/>
            </a:endParaRPr>
          </a:p>
        </p:txBody>
      </p:sp>
      <p:sp>
        <p:nvSpPr>
          <p:cNvPr id="37" name="138 CuadroTexto">
            <a:extLst>
              <a:ext uri="{FF2B5EF4-FFF2-40B4-BE49-F238E27FC236}">
                <a16:creationId xmlns:a16="http://schemas.microsoft.com/office/drawing/2014/main" id="{58F46AA4-9CC6-78D1-7D5D-2DF05DB63E8F}"/>
              </a:ext>
            </a:extLst>
          </p:cNvPr>
          <p:cNvSpPr txBox="1"/>
          <p:nvPr/>
        </p:nvSpPr>
        <p:spPr>
          <a:xfrm>
            <a:off x="8220593" y="5764271"/>
            <a:ext cx="2191626" cy="338554"/>
          </a:xfrm>
          <a:prstGeom prst="rect">
            <a:avLst/>
          </a:prstGeom>
          <a:noFill/>
        </p:spPr>
        <p:txBody>
          <a:bodyPr wrap="none">
            <a:spAutoFit/>
          </a:bodyPr>
          <a:lstStyle/>
          <a:p>
            <a:pPr>
              <a:defRPr/>
            </a:pPr>
            <a:r>
              <a:rPr lang="es-AR" sz="1600" b="1" dirty="0" err="1">
                <a:solidFill>
                  <a:srgbClr val="616365"/>
                </a:solidFill>
                <a:latin typeface="Arial Narrow"/>
              </a:rPr>
              <a:t>Authorization</a:t>
            </a:r>
            <a:r>
              <a:rPr lang="es-AR" sz="1600" b="1" dirty="0">
                <a:solidFill>
                  <a:srgbClr val="616365"/>
                </a:solidFill>
                <a:latin typeface="Arial Narrow"/>
              </a:rPr>
              <a:t> </a:t>
            </a:r>
            <a:r>
              <a:rPr lang="es-AR" sz="1600" b="1" dirty="0" err="1">
                <a:solidFill>
                  <a:srgbClr val="616365"/>
                </a:solidFill>
                <a:latin typeface="Arial Narrow"/>
              </a:rPr>
              <a:t>of</a:t>
            </a:r>
            <a:r>
              <a:rPr lang="es-AR" sz="1600" b="1" dirty="0">
                <a:solidFill>
                  <a:srgbClr val="616365"/>
                </a:solidFill>
                <a:latin typeface="Arial Narrow"/>
              </a:rPr>
              <a:t> </a:t>
            </a:r>
            <a:r>
              <a:rPr lang="es-AR" sz="1600" b="1" dirty="0" err="1">
                <a:solidFill>
                  <a:srgbClr val="616365"/>
                </a:solidFill>
                <a:latin typeface="Arial Narrow"/>
              </a:rPr>
              <a:t>the</a:t>
            </a:r>
            <a:r>
              <a:rPr lang="es-AR" sz="1600" b="1" dirty="0">
                <a:solidFill>
                  <a:srgbClr val="616365"/>
                </a:solidFill>
                <a:latin typeface="Arial Narrow"/>
              </a:rPr>
              <a:t> </a:t>
            </a:r>
            <a:r>
              <a:rPr lang="es-AR" sz="1600" b="1" dirty="0" err="1">
                <a:solidFill>
                  <a:srgbClr val="616365"/>
                </a:solidFill>
                <a:latin typeface="Arial Narrow"/>
              </a:rPr>
              <a:t>drug</a:t>
            </a:r>
            <a:endParaRPr lang="es-AR" sz="1600" b="1" dirty="0">
              <a:solidFill>
                <a:srgbClr val="616365"/>
              </a:solidFill>
              <a:latin typeface="Arial Narrow"/>
            </a:endParaRPr>
          </a:p>
        </p:txBody>
      </p:sp>
      <p:cxnSp>
        <p:nvCxnSpPr>
          <p:cNvPr id="38" name="139 Conector recto de flecha">
            <a:extLst>
              <a:ext uri="{FF2B5EF4-FFF2-40B4-BE49-F238E27FC236}">
                <a16:creationId xmlns:a16="http://schemas.microsoft.com/office/drawing/2014/main" id="{C9F79033-191E-0550-5635-E039D4FAA825}"/>
              </a:ext>
            </a:extLst>
          </p:cNvPr>
          <p:cNvCxnSpPr>
            <a:cxnSpLocks noChangeShapeType="1"/>
          </p:cNvCxnSpPr>
          <p:nvPr/>
        </p:nvCxnSpPr>
        <p:spPr bwMode="auto">
          <a:xfrm flipV="1">
            <a:off x="7277617" y="2905184"/>
            <a:ext cx="0" cy="1177925"/>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39" name="38 Conector recto de flecha">
            <a:extLst>
              <a:ext uri="{FF2B5EF4-FFF2-40B4-BE49-F238E27FC236}">
                <a16:creationId xmlns:a16="http://schemas.microsoft.com/office/drawing/2014/main" id="{902DB01F-51CC-6D58-2177-25F77C761C47}"/>
              </a:ext>
            </a:extLst>
          </p:cNvPr>
          <p:cNvCxnSpPr>
            <a:cxnSpLocks noChangeShapeType="1"/>
          </p:cNvCxnSpPr>
          <p:nvPr/>
        </p:nvCxnSpPr>
        <p:spPr bwMode="auto">
          <a:xfrm>
            <a:off x="7985642" y="2943283"/>
            <a:ext cx="0" cy="1173162"/>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40" name="Imagen 1">
            <a:extLst>
              <a:ext uri="{FF2B5EF4-FFF2-40B4-BE49-F238E27FC236}">
                <a16:creationId xmlns:a16="http://schemas.microsoft.com/office/drawing/2014/main" id="{0A8969F8-0AFE-6843-3570-EA853D0C4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6200776"/>
            <a:ext cx="73914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36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36036" y="168925"/>
            <a:ext cx="10890627"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AR" altLang="es-AR" sz="3600" dirty="0" err="1">
                <a:latin typeface="Didot" panose="02000503000000020003" pitchFamily="2" charset="-79"/>
                <a:cs typeface="Didot" panose="02000503000000020003" pitchFamily="2" charset="-79"/>
              </a:rPr>
              <a:t>Public</a:t>
            </a:r>
            <a:r>
              <a:rPr lang="es-AR" altLang="es-AR" sz="3600" dirty="0">
                <a:latin typeface="Didot" panose="02000503000000020003" pitchFamily="2" charset="-79"/>
                <a:cs typeface="Didot" panose="02000503000000020003" pitchFamily="2" charset="-79"/>
              </a:rPr>
              <a:t> High </a:t>
            </a:r>
            <a:r>
              <a:rPr lang="es-AR" altLang="es-AR" sz="3600" dirty="0" err="1">
                <a:latin typeface="Didot" panose="02000503000000020003" pitchFamily="2" charset="-79"/>
                <a:cs typeface="Didot" panose="02000503000000020003" pitchFamily="2" charset="-79"/>
              </a:rPr>
              <a:t>Cost</a:t>
            </a:r>
            <a:r>
              <a:rPr lang="es-AR" altLang="es-AR" sz="3600" dirty="0">
                <a:latin typeface="Didot" panose="02000503000000020003" pitchFamily="2" charset="-79"/>
                <a:cs typeface="Didot" panose="02000503000000020003" pitchFamily="2" charset="-79"/>
              </a:rPr>
              <a:t> </a:t>
            </a:r>
            <a:r>
              <a:rPr lang="es-AR" altLang="es-AR" sz="3600" dirty="0" err="1">
                <a:latin typeface="Didot" panose="02000503000000020003" pitchFamily="2" charset="-79"/>
                <a:cs typeface="Didot" panose="02000503000000020003" pitchFamily="2" charset="-79"/>
              </a:rPr>
              <a:t>drug</a:t>
            </a:r>
            <a:r>
              <a:rPr lang="es-AR" altLang="es-AR" sz="3600" dirty="0">
                <a:latin typeface="Didot" panose="02000503000000020003" pitchFamily="2" charset="-79"/>
                <a:cs typeface="Didot" panose="02000503000000020003" pitchFamily="2" charset="-79"/>
              </a:rPr>
              <a:t> Flow</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990151"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13" y="2104221"/>
            <a:ext cx="2229266" cy="3686995"/>
          </a:xfrm>
          <a:prstGeom prst="rect">
            <a:avLst/>
          </a:prstGeom>
          <a:noFill/>
          <a:extLst>
            <a:ext uri="{909E8E84-426E-40DD-AFC4-6F175D3DCCD1}">
              <a14:hiddenFill xmlns:a14="http://schemas.microsoft.com/office/drawing/2010/main">
                <a:solidFill>
                  <a:srgbClr val="FFFFFF"/>
                </a:solidFill>
              </a14:hiddenFill>
            </a:ext>
          </a:extLst>
        </p:spPr>
      </p:pic>
      <p:sp>
        <p:nvSpPr>
          <p:cNvPr id="4115" name="Rectangle 33">
            <a:extLst>
              <a:ext uri="{FF2B5EF4-FFF2-40B4-BE49-F238E27FC236}">
                <a16:creationId xmlns:a16="http://schemas.microsoft.com/office/drawing/2014/main" id="{0261D616-A438-3E7E-E0DC-1ED7E6AC9A4D}"/>
              </a:ext>
            </a:extLst>
          </p:cNvPr>
          <p:cNvSpPr/>
          <p:nvPr/>
        </p:nvSpPr>
        <p:spPr>
          <a:xfrm>
            <a:off x="8313627" y="2809163"/>
            <a:ext cx="2111375" cy="692150"/>
          </a:xfrm>
          <a:prstGeom prst="rect">
            <a:avLst/>
          </a:prstGeom>
          <a:solidFill>
            <a:srgbClr val="0093CF">
              <a:lumMod val="20000"/>
              <a:lumOff val="80000"/>
            </a:srgbClr>
          </a:solidFill>
          <a:ln w="25400" cap="flat" cmpd="sng" algn="ctr">
            <a:noFill/>
            <a:prstDash val="solid"/>
          </a:ln>
          <a:effectLst/>
        </p:spPr>
        <p:txBody>
          <a:bodyPr anchor="ctr"/>
          <a:lstStyle/>
          <a:p>
            <a:pPr algn="ctr">
              <a:defRPr/>
            </a:pPr>
            <a:r>
              <a:rPr lang="es-AR" sz="1200" b="1" kern="0" dirty="0">
                <a:solidFill>
                  <a:srgbClr val="616365"/>
                </a:solidFill>
                <a:latin typeface="Arial Narrow"/>
              </a:rPr>
              <a:t>Federal </a:t>
            </a:r>
            <a:r>
              <a:rPr lang="es-AR" sz="1200" b="1" kern="0" dirty="0" err="1">
                <a:solidFill>
                  <a:srgbClr val="616365"/>
                </a:solidFill>
                <a:latin typeface="Arial Narrow"/>
              </a:rPr>
              <a:t>Plans</a:t>
            </a:r>
            <a:r>
              <a:rPr lang="es-AR" sz="1200" b="1" kern="0" dirty="0">
                <a:solidFill>
                  <a:srgbClr val="616365"/>
                </a:solidFill>
                <a:latin typeface="Arial Narrow"/>
              </a:rPr>
              <a:t>/</a:t>
            </a:r>
            <a:r>
              <a:rPr lang="es-AR" sz="1200" b="1" kern="0" dirty="0" err="1">
                <a:solidFill>
                  <a:srgbClr val="616365"/>
                </a:solidFill>
                <a:latin typeface="Arial Narrow"/>
              </a:rPr>
              <a:t>Programs</a:t>
            </a:r>
            <a:r>
              <a:rPr lang="es-AR" sz="1200" b="1" kern="0" dirty="0">
                <a:solidFill>
                  <a:srgbClr val="616365"/>
                </a:solidFill>
                <a:latin typeface="Arial Narrow"/>
              </a:rPr>
              <a:t> (</a:t>
            </a:r>
            <a:r>
              <a:rPr lang="es-AR" sz="1200" b="1" kern="0" dirty="0" err="1">
                <a:solidFill>
                  <a:srgbClr val="616365"/>
                </a:solidFill>
                <a:latin typeface="Arial Narrow"/>
              </a:rPr>
              <a:t>e.g</a:t>
            </a:r>
            <a:r>
              <a:rPr lang="es-AR" sz="1200" b="1" kern="0" dirty="0">
                <a:solidFill>
                  <a:srgbClr val="616365"/>
                </a:solidFill>
                <a:latin typeface="Arial Narrow"/>
              </a:rPr>
              <a:t>. </a:t>
            </a:r>
            <a:r>
              <a:rPr lang="es-AR" sz="1200" b="1" kern="0" dirty="0" err="1">
                <a:solidFill>
                  <a:srgbClr val="616365"/>
                </a:solidFill>
                <a:latin typeface="Arial Narrow"/>
              </a:rPr>
              <a:t>include</a:t>
            </a:r>
            <a:r>
              <a:rPr lang="es-AR" sz="1200" b="1" kern="0" dirty="0">
                <a:solidFill>
                  <a:srgbClr val="616365"/>
                </a:solidFill>
                <a:latin typeface="Arial Narrow"/>
              </a:rPr>
              <a:t> </a:t>
            </a:r>
            <a:r>
              <a:rPr lang="es-AR" sz="1200" b="1" kern="0" dirty="0" err="1">
                <a:solidFill>
                  <a:srgbClr val="616365"/>
                </a:solidFill>
                <a:latin typeface="Arial Narrow"/>
              </a:rPr>
              <a:t>Health</a:t>
            </a:r>
            <a:r>
              <a:rPr lang="es-AR" sz="1200" b="1" kern="0" dirty="0">
                <a:solidFill>
                  <a:srgbClr val="616365"/>
                </a:solidFill>
                <a:latin typeface="Arial Narrow"/>
              </a:rPr>
              <a:t>, </a:t>
            </a:r>
            <a:r>
              <a:rPr lang="es-AR" sz="1200" b="1" kern="0" dirty="0" err="1">
                <a:solidFill>
                  <a:srgbClr val="616365"/>
                </a:solidFill>
                <a:latin typeface="Arial Narrow"/>
              </a:rPr>
              <a:t>Immunization</a:t>
            </a:r>
            <a:r>
              <a:rPr lang="es-AR" sz="1200" b="1" kern="0" dirty="0">
                <a:solidFill>
                  <a:srgbClr val="616365"/>
                </a:solidFill>
                <a:latin typeface="Arial Narrow"/>
              </a:rPr>
              <a:t>, HIV, Maternal and Child)</a:t>
            </a:r>
          </a:p>
        </p:txBody>
      </p:sp>
      <p:sp>
        <p:nvSpPr>
          <p:cNvPr id="4116" name="Rectangle 33">
            <a:extLst>
              <a:ext uri="{FF2B5EF4-FFF2-40B4-BE49-F238E27FC236}">
                <a16:creationId xmlns:a16="http://schemas.microsoft.com/office/drawing/2014/main" id="{5E2D0933-70BD-427C-7012-79287F3DCBFA}"/>
              </a:ext>
            </a:extLst>
          </p:cNvPr>
          <p:cNvSpPr/>
          <p:nvPr/>
        </p:nvSpPr>
        <p:spPr>
          <a:xfrm>
            <a:off x="8266001" y="2264652"/>
            <a:ext cx="2159000" cy="352425"/>
          </a:xfrm>
          <a:prstGeom prst="rect">
            <a:avLst/>
          </a:prstGeom>
          <a:solidFill>
            <a:srgbClr val="0093CF">
              <a:lumMod val="20000"/>
              <a:lumOff val="80000"/>
            </a:srgbClr>
          </a:solidFill>
          <a:ln w="25400" cap="flat" cmpd="sng" algn="ctr">
            <a:noFill/>
            <a:prstDash val="solid"/>
          </a:ln>
          <a:effectLst/>
        </p:spPr>
        <p:txBody>
          <a:bodyPr anchor="ctr"/>
          <a:lstStyle/>
          <a:p>
            <a:pPr algn="ctr">
              <a:defRPr/>
            </a:pPr>
            <a:r>
              <a:rPr lang="es-AR" sz="1200" b="1" kern="0" dirty="0" err="1">
                <a:solidFill>
                  <a:srgbClr val="616365"/>
                </a:solidFill>
                <a:latin typeface="Arial Narrow"/>
              </a:rPr>
              <a:t>Drug</a:t>
            </a:r>
            <a:r>
              <a:rPr lang="es-AR" sz="1200" b="1" kern="0" dirty="0">
                <a:solidFill>
                  <a:srgbClr val="616365"/>
                </a:solidFill>
                <a:latin typeface="Arial Narrow"/>
              </a:rPr>
              <a:t> Bank </a:t>
            </a:r>
            <a:r>
              <a:rPr lang="es-AR" sz="1200" b="1" kern="0" dirty="0" err="1">
                <a:solidFill>
                  <a:srgbClr val="616365"/>
                </a:solidFill>
                <a:latin typeface="Arial Narrow"/>
              </a:rPr>
              <a:t>Province</a:t>
            </a:r>
            <a:r>
              <a:rPr lang="es-AR" sz="1200" b="1" kern="0" dirty="0">
                <a:solidFill>
                  <a:srgbClr val="616365"/>
                </a:solidFill>
                <a:latin typeface="Arial Narrow"/>
              </a:rPr>
              <a:t>
</a:t>
            </a:r>
          </a:p>
        </p:txBody>
      </p:sp>
      <p:sp>
        <p:nvSpPr>
          <p:cNvPr id="4117" name="31 Elipse">
            <a:extLst>
              <a:ext uri="{FF2B5EF4-FFF2-40B4-BE49-F238E27FC236}">
                <a16:creationId xmlns:a16="http://schemas.microsoft.com/office/drawing/2014/main" id="{A25AB2D9-4A58-C331-3EBA-EC0548CB1694}"/>
              </a:ext>
            </a:extLst>
          </p:cNvPr>
          <p:cNvSpPr/>
          <p:nvPr/>
        </p:nvSpPr>
        <p:spPr bwMode="ltGray">
          <a:xfrm>
            <a:off x="7577027" y="2701214"/>
            <a:ext cx="911225" cy="892175"/>
          </a:xfrm>
          <a:prstGeom prst="ellipse">
            <a:avLst/>
          </a:prstGeom>
          <a:solidFill>
            <a:srgbClr val="FFFFFF">
              <a:lumMod val="85000"/>
            </a:srgbClr>
          </a:solidFill>
          <a:ln>
            <a:noFill/>
            <a:headEnd type="none" w="med" len="med"/>
            <a:tailEnd type="none" w="med" len="med"/>
          </a:ln>
          <a:effectLst/>
        </p:spPr>
        <p:txBody>
          <a:bodyPr lIns="73321" tIns="36660" rIns="73321" bIns="36660" anchor="ctr"/>
          <a:lstStyle/>
          <a:p>
            <a:pPr algn="ctr" defTabSz="726951">
              <a:defRPr/>
            </a:pPr>
            <a:endParaRPr lang="en-US" kern="0" dirty="0">
              <a:solidFill>
                <a:srgbClr val="FFFFFF"/>
              </a:solidFill>
              <a:effectLst>
                <a:outerShdw blurRad="38100" dist="38100" dir="2700000" algn="tl">
                  <a:srgbClr val="000000">
                    <a:alpha val="43137"/>
                  </a:srgbClr>
                </a:outerShdw>
              </a:effectLst>
              <a:latin typeface="Arial Narrow"/>
              <a:cs typeface="Arial"/>
            </a:endParaRPr>
          </a:p>
        </p:txBody>
      </p:sp>
      <p:sp>
        <p:nvSpPr>
          <p:cNvPr id="4118" name="Rectangle 33">
            <a:extLst>
              <a:ext uri="{FF2B5EF4-FFF2-40B4-BE49-F238E27FC236}">
                <a16:creationId xmlns:a16="http://schemas.microsoft.com/office/drawing/2014/main" id="{62BB9C59-8885-80C4-3460-6183C3F295C4}"/>
              </a:ext>
            </a:extLst>
          </p:cNvPr>
          <p:cNvSpPr/>
          <p:nvPr/>
        </p:nvSpPr>
        <p:spPr>
          <a:xfrm>
            <a:off x="5529152" y="1799514"/>
            <a:ext cx="912813"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Patient</a:t>
            </a:r>
            <a:endParaRPr lang="es-AR" sz="1200" b="1" kern="0" dirty="0">
              <a:solidFill>
                <a:srgbClr val="616365"/>
              </a:solidFill>
              <a:latin typeface="Arial Narrow"/>
            </a:endParaRPr>
          </a:p>
        </p:txBody>
      </p:sp>
      <p:sp>
        <p:nvSpPr>
          <p:cNvPr id="4119" name="Rectangle 33">
            <a:extLst>
              <a:ext uri="{FF2B5EF4-FFF2-40B4-BE49-F238E27FC236}">
                <a16:creationId xmlns:a16="http://schemas.microsoft.com/office/drawing/2014/main" id="{A0ECB31C-54C2-3816-1FAD-567222EF47E7}"/>
              </a:ext>
            </a:extLst>
          </p:cNvPr>
          <p:cNvSpPr/>
          <p:nvPr/>
        </p:nvSpPr>
        <p:spPr>
          <a:xfrm>
            <a:off x="3728926" y="1328821"/>
            <a:ext cx="877887" cy="771525"/>
          </a:xfrm>
          <a:prstGeom prst="rect">
            <a:avLst/>
          </a:prstGeom>
          <a:solidFill>
            <a:srgbClr val="0093CF">
              <a:lumMod val="20000"/>
              <a:lumOff val="80000"/>
            </a:srgbClr>
          </a:solidFill>
          <a:ln w="25400" cap="flat" cmpd="sng" algn="ctr">
            <a:noFill/>
            <a:prstDash val="solid"/>
          </a:ln>
          <a:effectLst/>
        </p:spPr>
        <p:txBody>
          <a:bodyPr/>
          <a:lstStyle/>
          <a:p>
            <a:pPr algn="ctr">
              <a:defRPr/>
            </a:pPr>
            <a:r>
              <a:rPr lang="es-AR" sz="1200" b="1" kern="0" dirty="0" err="1">
                <a:solidFill>
                  <a:srgbClr val="616365"/>
                </a:solidFill>
                <a:latin typeface="Arial Narrow"/>
              </a:rPr>
              <a:t>Public</a:t>
            </a:r>
            <a:r>
              <a:rPr lang="es-AR" sz="1200" b="1" kern="0" dirty="0">
                <a:solidFill>
                  <a:srgbClr val="616365"/>
                </a:solidFill>
                <a:latin typeface="Arial Narrow"/>
              </a:rPr>
              <a:t> Hospital </a:t>
            </a:r>
            <a:r>
              <a:rPr lang="es-AR" sz="1200" b="1" kern="0" dirty="0" err="1">
                <a:solidFill>
                  <a:srgbClr val="616365"/>
                </a:solidFill>
                <a:latin typeface="Arial Narrow"/>
              </a:rPr>
              <a:t>physician</a:t>
            </a:r>
            <a:endParaRPr lang="es-AR" sz="1200" b="1" kern="0" dirty="0">
              <a:solidFill>
                <a:srgbClr val="616365"/>
              </a:solidFill>
              <a:latin typeface="Arial Narrow"/>
            </a:endParaRPr>
          </a:p>
        </p:txBody>
      </p:sp>
      <p:sp>
        <p:nvSpPr>
          <p:cNvPr id="4120" name="Rectangle 33">
            <a:extLst>
              <a:ext uri="{FF2B5EF4-FFF2-40B4-BE49-F238E27FC236}">
                <a16:creationId xmlns:a16="http://schemas.microsoft.com/office/drawing/2014/main" id="{EEFFA959-1D77-5B57-ED24-D4FD2A32EAE3}"/>
              </a:ext>
            </a:extLst>
          </p:cNvPr>
          <p:cNvSpPr/>
          <p:nvPr/>
        </p:nvSpPr>
        <p:spPr>
          <a:xfrm>
            <a:off x="11122025" y="2515476"/>
            <a:ext cx="1069975" cy="771525"/>
          </a:xfrm>
          <a:prstGeom prst="rect">
            <a:avLst/>
          </a:prstGeom>
          <a:solidFill>
            <a:srgbClr val="0093CF">
              <a:lumMod val="20000"/>
              <a:lumOff val="80000"/>
            </a:srgbClr>
          </a:solidFill>
          <a:ln w="25400" cap="flat" cmpd="sng" algn="ctr">
            <a:noFill/>
            <a:prstDash val="solid"/>
          </a:ln>
          <a:effectLst/>
        </p:spPr>
        <p:txBody>
          <a:bodyPr anchor="b"/>
          <a:lstStyle/>
          <a:p>
            <a:pPr algn="ctr">
              <a:defRPr/>
            </a:pPr>
            <a:r>
              <a:rPr lang="es-AR" sz="1200" b="1" kern="0" dirty="0">
                <a:solidFill>
                  <a:srgbClr val="616365"/>
                </a:solidFill>
                <a:latin typeface="Arial Narrow"/>
              </a:rPr>
              <a:t>Access
</a:t>
            </a:r>
          </a:p>
        </p:txBody>
      </p:sp>
      <p:sp>
        <p:nvSpPr>
          <p:cNvPr id="4121" name="Rectangle 33">
            <a:extLst>
              <a:ext uri="{FF2B5EF4-FFF2-40B4-BE49-F238E27FC236}">
                <a16:creationId xmlns:a16="http://schemas.microsoft.com/office/drawing/2014/main" id="{A2ADE824-D5DF-63B0-8262-E487B80355B6}"/>
              </a:ext>
            </a:extLst>
          </p:cNvPr>
          <p:cNvSpPr/>
          <p:nvPr/>
        </p:nvSpPr>
        <p:spPr>
          <a:xfrm>
            <a:off x="8275526" y="1805864"/>
            <a:ext cx="2159000" cy="352425"/>
          </a:xfrm>
          <a:prstGeom prst="rect">
            <a:avLst/>
          </a:prstGeom>
          <a:solidFill>
            <a:srgbClr val="0093CF">
              <a:lumMod val="20000"/>
              <a:lumOff val="80000"/>
            </a:srgbClr>
          </a:solidFill>
          <a:ln w="25400" cap="flat" cmpd="sng" algn="ctr">
            <a:noFill/>
            <a:prstDash val="solid"/>
          </a:ln>
          <a:effectLst/>
        </p:spPr>
        <p:txBody>
          <a:bodyPr anchor="ctr"/>
          <a:lstStyle/>
          <a:p>
            <a:pPr algn="ctr">
              <a:defRPr/>
            </a:pPr>
            <a:r>
              <a:rPr lang="es-AR" sz="1200" b="1" kern="0" dirty="0" err="1">
                <a:solidFill>
                  <a:srgbClr val="616365"/>
                </a:solidFill>
                <a:latin typeface="Arial Narrow"/>
              </a:rPr>
              <a:t>National</a:t>
            </a:r>
            <a:r>
              <a:rPr lang="es-AR" sz="1200" b="1" kern="0" dirty="0">
                <a:solidFill>
                  <a:srgbClr val="616365"/>
                </a:solidFill>
                <a:latin typeface="Arial Narrow"/>
              </a:rPr>
              <a:t> </a:t>
            </a:r>
            <a:r>
              <a:rPr lang="es-AR" sz="1200" b="1" kern="0" dirty="0" err="1">
                <a:solidFill>
                  <a:srgbClr val="616365"/>
                </a:solidFill>
                <a:latin typeface="Arial Narrow"/>
              </a:rPr>
              <a:t>Drug</a:t>
            </a:r>
            <a:r>
              <a:rPr lang="es-AR" sz="1200" b="1" kern="0" dirty="0">
                <a:solidFill>
                  <a:srgbClr val="616365"/>
                </a:solidFill>
                <a:latin typeface="Arial Narrow"/>
              </a:rPr>
              <a:t> Bank
</a:t>
            </a:r>
          </a:p>
        </p:txBody>
      </p:sp>
      <p:sp>
        <p:nvSpPr>
          <p:cNvPr id="4122" name="Rectangle 21">
            <a:extLst>
              <a:ext uri="{FF2B5EF4-FFF2-40B4-BE49-F238E27FC236}">
                <a16:creationId xmlns:a16="http://schemas.microsoft.com/office/drawing/2014/main" id="{A9A0F683-D54B-A5C4-9519-13DCD53A9DBA}"/>
              </a:ext>
            </a:extLst>
          </p:cNvPr>
          <p:cNvSpPr/>
          <p:nvPr/>
        </p:nvSpPr>
        <p:spPr>
          <a:xfrm>
            <a:off x="8353315" y="3817226"/>
            <a:ext cx="2071687" cy="635000"/>
          </a:xfrm>
          <a:prstGeom prst="rect">
            <a:avLst/>
          </a:prstGeom>
          <a:solidFill>
            <a:srgbClr val="0093CF">
              <a:lumMod val="20000"/>
              <a:lumOff val="80000"/>
            </a:srgbClr>
          </a:solidFill>
          <a:ln w="25400" cap="flat" cmpd="sng" algn="ctr">
            <a:noFill/>
            <a:prstDash val="solid"/>
          </a:ln>
          <a:effectLst/>
        </p:spPr>
        <p:txBody>
          <a:bodyPr anchor="ctr"/>
          <a:lstStyle/>
          <a:p>
            <a:pPr algn="ctr">
              <a:defRPr/>
            </a:pPr>
            <a:r>
              <a:rPr lang="es-AR" sz="1200" b="1" kern="0" dirty="0" err="1">
                <a:solidFill>
                  <a:srgbClr val="616365"/>
                </a:solidFill>
                <a:latin typeface="Arial Narrow"/>
              </a:rPr>
              <a:t>Ministery</a:t>
            </a:r>
            <a:r>
              <a:rPr lang="es-AR" sz="1200" b="1" kern="0" dirty="0">
                <a:solidFill>
                  <a:srgbClr val="616365"/>
                </a:solidFill>
                <a:latin typeface="Arial Narrow"/>
              </a:rPr>
              <a:t> </a:t>
            </a:r>
            <a:r>
              <a:rPr lang="es-AR" sz="1200" b="1" kern="0" dirty="0" err="1">
                <a:solidFill>
                  <a:srgbClr val="616365"/>
                </a:solidFill>
                <a:latin typeface="Arial Narrow"/>
              </a:rPr>
              <a:t>of</a:t>
            </a:r>
            <a:r>
              <a:rPr lang="es-AR" sz="1200" b="1" kern="0" dirty="0">
                <a:solidFill>
                  <a:srgbClr val="616365"/>
                </a:solidFill>
                <a:latin typeface="Arial Narrow"/>
              </a:rPr>
              <a:t> Social </a:t>
            </a:r>
            <a:r>
              <a:rPr lang="es-AR" sz="1200" b="1" kern="0" dirty="0" err="1">
                <a:solidFill>
                  <a:srgbClr val="616365"/>
                </a:solidFill>
                <a:latin typeface="Arial Narrow"/>
              </a:rPr>
              <a:t>Actions</a:t>
            </a:r>
            <a:r>
              <a:rPr lang="es-AR" sz="1200" b="1" kern="0" dirty="0">
                <a:solidFill>
                  <a:srgbClr val="616365"/>
                </a:solidFill>
                <a:latin typeface="Arial Narrow"/>
              </a:rPr>
              <a:t>
</a:t>
            </a:r>
          </a:p>
        </p:txBody>
      </p:sp>
      <p:pic>
        <p:nvPicPr>
          <p:cNvPr id="4123" name="Picture 42">
            <a:extLst>
              <a:ext uri="{FF2B5EF4-FFF2-40B4-BE49-F238E27FC236}">
                <a16:creationId xmlns:a16="http://schemas.microsoft.com/office/drawing/2014/main" id="{3A2183D4-F1CA-26AB-6B4C-58235DB26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027" y="1916989"/>
            <a:ext cx="8794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42">
            <a:extLst>
              <a:ext uri="{FF2B5EF4-FFF2-40B4-BE49-F238E27FC236}">
                <a16:creationId xmlns:a16="http://schemas.microsoft.com/office/drawing/2014/main" id="{234289CE-E3F7-E4B8-F3BE-21CF51871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7027" y="1710614"/>
            <a:ext cx="95726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81" descr="MCj02332190000[1]">
            <a:extLst>
              <a:ext uri="{FF2B5EF4-FFF2-40B4-BE49-F238E27FC236}">
                <a16:creationId xmlns:a16="http://schemas.microsoft.com/office/drawing/2014/main" id="{506BDFEB-8312-5428-CFD8-C9CA38A06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626" y="2667877"/>
            <a:ext cx="55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26" name="40 Conector recto de flecha">
            <a:extLst>
              <a:ext uri="{FF2B5EF4-FFF2-40B4-BE49-F238E27FC236}">
                <a16:creationId xmlns:a16="http://schemas.microsoft.com/office/drawing/2014/main" id="{E6078099-38DA-1AC4-FE94-4C4F8BE636F4}"/>
              </a:ext>
            </a:extLst>
          </p:cNvPr>
          <p:cNvCxnSpPr>
            <a:cxnSpLocks noChangeShapeType="1"/>
          </p:cNvCxnSpPr>
          <p:nvPr/>
        </p:nvCxnSpPr>
        <p:spPr bwMode="auto">
          <a:xfrm>
            <a:off x="4762390" y="2285289"/>
            <a:ext cx="630237" cy="4763"/>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pic>
        <p:nvPicPr>
          <p:cNvPr id="4127" name="Picture 43">
            <a:extLst>
              <a:ext uri="{FF2B5EF4-FFF2-40B4-BE49-F238E27FC236}">
                <a16:creationId xmlns:a16="http://schemas.microsoft.com/office/drawing/2014/main" id="{69720254-D1D7-6397-BC95-C83C96A6D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152" y="2067802"/>
            <a:ext cx="9064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40">
            <a:extLst>
              <a:ext uri="{FF2B5EF4-FFF2-40B4-BE49-F238E27FC236}">
                <a16:creationId xmlns:a16="http://schemas.microsoft.com/office/drawing/2014/main" id="{DF1A83A8-5340-4C0E-2A1C-7637B356E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765" y="2390064"/>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29" name="43 Conector recto de flecha">
            <a:extLst>
              <a:ext uri="{FF2B5EF4-FFF2-40B4-BE49-F238E27FC236}">
                <a16:creationId xmlns:a16="http://schemas.microsoft.com/office/drawing/2014/main" id="{B1F306A8-02B3-C45B-E644-546F40114793}"/>
              </a:ext>
            </a:extLst>
          </p:cNvPr>
          <p:cNvCxnSpPr>
            <a:cxnSpLocks noChangeShapeType="1"/>
          </p:cNvCxnSpPr>
          <p:nvPr/>
        </p:nvCxnSpPr>
        <p:spPr bwMode="auto">
          <a:xfrm>
            <a:off x="6661040" y="2267826"/>
            <a:ext cx="606425"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130" name="45 Conector recto de flecha">
            <a:extLst>
              <a:ext uri="{FF2B5EF4-FFF2-40B4-BE49-F238E27FC236}">
                <a16:creationId xmlns:a16="http://schemas.microsoft.com/office/drawing/2014/main" id="{26CFF827-5058-27FA-3B49-65623D771D03}"/>
              </a:ext>
            </a:extLst>
          </p:cNvPr>
          <p:cNvCxnSpPr>
            <a:cxnSpLocks noChangeShapeType="1"/>
          </p:cNvCxnSpPr>
          <p:nvPr/>
        </p:nvCxnSpPr>
        <p:spPr bwMode="auto">
          <a:xfrm flipH="1">
            <a:off x="9256601" y="2728201"/>
            <a:ext cx="1296988"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4131" name="46 Conector recto de flecha">
            <a:extLst>
              <a:ext uri="{FF2B5EF4-FFF2-40B4-BE49-F238E27FC236}">
                <a16:creationId xmlns:a16="http://schemas.microsoft.com/office/drawing/2014/main" id="{9CBB5484-2F1C-29D7-4EC1-A4012A5D647D}"/>
              </a:ext>
            </a:extLst>
          </p:cNvPr>
          <p:cNvCxnSpPr>
            <a:cxnSpLocks noChangeShapeType="1"/>
          </p:cNvCxnSpPr>
          <p:nvPr/>
        </p:nvCxnSpPr>
        <p:spPr bwMode="auto">
          <a:xfrm flipH="1" flipV="1">
            <a:off x="6662627" y="2972677"/>
            <a:ext cx="633413" cy="407987"/>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4132" name="Rectangular Callout 77">
            <a:extLst>
              <a:ext uri="{FF2B5EF4-FFF2-40B4-BE49-F238E27FC236}">
                <a16:creationId xmlns:a16="http://schemas.microsoft.com/office/drawing/2014/main" id="{B11C8C6F-1803-2BA7-D2C2-E7F7714CC75C}"/>
              </a:ext>
            </a:extLst>
          </p:cNvPr>
          <p:cNvSpPr/>
          <p:nvPr/>
        </p:nvSpPr>
        <p:spPr>
          <a:xfrm>
            <a:off x="3728926" y="3380664"/>
            <a:ext cx="1524000" cy="1052513"/>
          </a:xfrm>
          <a:prstGeom prst="wedgeRectCallout">
            <a:avLst>
              <a:gd name="adj1" fmla="val 31467"/>
              <a:gd name="adj2" fmla="val -90735"/>
            </a:avLst>
          </a:prstGeom>
          <a:solidFill>
            <a:srgbClr val="FFFFFF"/>
          </a:solidFill>
          <a:ln w="25400" cap="flat" cmpd="sng" algn="ctr">
            <a:solidFill>
              <a:srgbClr val="0093CF"/>
            </a:solidFill>
            <a:prstDash val="solid"/>
          </a:ln>
          <a:effectLst/>
        </p:spPr>
        <p:txBody>
          <a:bodyPr anchor="ctr"/>
          <a:lstStyle/>
          <a:p>
            <a:pPr algn="ctr">
              <a:defRPr/>
            </a:pPr>
            <a:r>
              <a:rPr lang="es-AR" sz="1200" kern="0" dirty="0" err="1">
                <a:solidFill>
                  <a:srgbClr val="002060"/>
                </a:solidFill>
                <a:latin typeface="Arial Narrow"/>
              </a:rPr>
              <a:t>Treatment</a:t>
            </a:r>
            <a:r>
              <a:rPr lang="es-AR" sz="1200" kern="0" dirty="0">
                <a:solidFill>
                  <a:srgbClr val="002060"/>
                </a:solidFill>
                <a:latin typeface="Arial Narrow"/>
              </a:rPr>
              <a:t> </a:t>
            </a:r>
            <a:r>
              <a:rPr lang="es-AR" sz="1200" kern="0" dirty="0" err="1">
                <a:solidFill>
                  <a:srgbClr val="002060"/>
                </a:solidFill>
                <a:latin typeface="Arial Narrow"/>
              </a:rPr>
              <a:t>is</a:t>
            </a:r>
            <a:r>
              <a:rPr lang="es-AR" sz="1200" kern="0" dirty="0">
                <a:solidFill>
                  <a:srgbClr val="002060"/>
                </a:solidFill>
                <a:latin typeface="Arial Narrow"/>
              </a:rPr>
              <a:t> </a:t>
            </a:r>
            <a:r>
              <a:rPr lang="es-AR" sz="1200" kern="0" dirty="0" err="1">
                <a:solidFill>
                  <a:srgbClr val="002060"/>
                </a:solidFill>
                <a:latin typeface="Arial Narrow"/>
              </a:rPr>
              <a:t>defined</a:t>
            </a:r>
            <a:r>
              <a:rPr lang="es-AR" sz="1200" kern="0" dirty="0">
                <a:solidFill>
                  <a:srgbClr val="002060"/>
                </a:solidFill>
                <a:latin typeface="Arial Narrow"/>
              </a:rPr>
              <a:t> </a:t>
            </a:r>
            <a:r>
              <a:rPr lang="es-AR" sz="1200" kern="0" dirty="0" err="1">
                <a:solidFill>
                  <a:srgbClr val="002060"/>
                </a:solidFill>
                <a:latin typeface="Arial Narrow"/>
              </a:rPr>
              <a:t>by</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prescribing</a:t>
            </a:r>
            <a:r>
              <a:rPr lang="es-AR" sz="1200" kern="0" dirty="0">
                <a:solidFill>
                  <a:srgbClr val="002060"/>
                </a:solidFill>
                <a:latin typeface="Arial Narrow"/>
              </a:rPr>
              <a:t> </a:t>
            </a:r>
            <a:r>
              <a:rPr lang="es-AR" sz="1200" kern="0" dirty="0" err="1">
                <a:solidFill>
                  <a:srgbClr val="002060"/>
                </a:solidFill>
                <a:latin typeface="Arial Narrow"/>
              </a:rPr>
              <a:t>physician</a:t>
            </a:r>
            <a:r>
              <a:rPr lang="es-AR" sz="1200" kern="0" dirty="0">
                <a:solidFill>
                  <a:srgbClr val="002060"/>
                </a:solidFill>
                <a:latin typeface="Arial Narrow"/>
              </a:rPr>
              <a:t>
</a:t>
            </a:r>
          </a:p>
        </p:txBody>
      </p:sp>
      <p:pic>
        <p:nvPicPr>
          <p:cNvPr id="4133" name="Picture 42">
            <a:extLst>
              <a:ext uri="{FF2B5EF4-FFF2-40B4-BE49-F238E27FC236}">
                <a16:creationId xmlns:a16="http://schemas.microsoft.com/office/drawing/2014/main" id="{48FDB752-7CA4-8401-3AA5-3F6E86349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027" y="3656889"/>
            <a:ext cx="95726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4" name="Rectangular Callout 23">
            <a:extLst>
              <a:ext uri="{FF2B5EF4-FFF2-40B4-BE49-F238E27FC236}">
                <a16:creationId xmlns:a16="http://schemas.microsoft.com/office/drawing/2014/main" id="{8BFD6939-3A8D-3601-55F0-CC80E3A0B884}"/>
              </a:ext>
            </a:extLst>
          </p:cNvPr>
          <p:cNvSpPr/>
          <p:nvPr/>
        </p:nvSpPr>
        <p:spPr>
          <a:xfrm>
            <a:off x="3149720" y="4779378"/>
            <a:ext cx="6873998" cy="1200329"/>
          </a:xfrm>
          <a:prstGeom prst="wedgeRectCallout">
            <a:avLst>
              <a:gd name="adj1" fmla="val -28384"/>
              <a:gd name="adj2" fmla="val -49385"/>
            </a:avLst>
          </a:prstGeom>
          <a:noFill/>
          <a:ln>
            <a:solidFill>
              <a:srgbClr val="FFC000"/>
            </a:solidFill>
          </a:ln>
        </p:spPr>
        <p:txBody>
          <a:bodyPr wrap="none">
            <a:spAutoFit/>
          </a:bodyPr>
          <a:lstStyle/>
          <a:p>
            <a:pPr>
              <a:defRPr/>
            </a:pPr>
            <a:r>
              <a:rPr lang="es-AR" sz="1200" b="1" dirty="0">
                <a:solidFill>
                  <a:srgbClr val="002060"/>
                </a:solidFill>
                <a:latin typeface="Arial Narrow"/>
              </a:rPr>
              <a:t>In </a:t>
            </a:r>
            <a:r>
              <a:rPr lang="es-AR" sz="1200" b="1" dirty="0" err="1">
                <a:solidFill>
                  <a:srgbClr val="002060"/>
                </a:solidFill>
                <a:latin typeface="Arial Narrow"/>
              </a:rPr>
              <a:t>order</a:t>
            </a:r>
            <a:r>
              <a:rPr lang="es-AR" sz="1200" b="1" dirty="0">
                <a:solidFill>
                  <a:srgbClr val="002060"/>
                </a:solidFill>
                <a:latin typeface="Arial Narrow"/>
              </a:rPr>
              <a:t> </a:t>
            </a:r>
            <a:r>
              <a:rPr lang="es-AR" sz="1200" b="1" dirty="0" err="1">
                <a:solidFill>
                  <a:srgbClr val="002060"/>
                </a:solidFill>
                <a:latin typeface="Arial Narrow"/>
              </a:rPr>
              <a:t>for</a:t>
            </a:r>
            <a:r>
              <a:rPr lang="es-AR" sz="1200" b="1" dirty="0">
                <a:solidFill>
                  <a:srgbClr val="002060"/>
                </a:solidFill>
                <a:latin typeface="Arial Narrow"/>
              </a:rPr>
              <a:t> </a:t>
            </a:r>
            <a:r>
              <a:rPr lang="es-AR" sz="1200" b="1" dirty="0" err="1">
                <a:solidFill>
                  <a:srgbClr val="002060"/>
                </a:solidFill>
                <a:latin typeface="Arial Narrow"/>
              </a:rPr>
              <a:t>the</a:t>
            </a:r>
            <a:r>
              <a:rPr lang="es-AR" sz="1200" b="1" dirty="0">
                <a:solidFill>
                  <a:srgbClr val="002060"/>
                </a:solidFill>
                <a:latin typeface="Arial Narrow"/>
              </a:rPr>
              <a:t> </a:t>
            </a:r>
            <a:r>
              <a:rPr lang="es-AR" sz="1200" b="1" dirty="0" err="1">
                <a:solidFill>
                  <a:srgbClr val="002060"/>
                </a:solidFill>
                <a:latin typeface="Arial Narrow"/>
              </a:rPr>
              <a:t>patient</a:t>
            </a:r>
            <a:r>
              <a:rPr lang="es-AR" sz="1200" b="1" dirty="0">
                <a:solidFill>
                  <a:srgbClr val="002060"/>
                </a:solidFill>
                <a:latin typeface="Arial Narrow"/>
              </a:rPr>
              <a:t> </a:t>
            </a:r>
            <a:r>
              <a:rPr lang="es-AR" sz="1200" b="1" dirty="0" err="1">
                <a:solidFill>
                  <a:srgbClr val="002060"/>
                </a:solidFill>
                <a:latin typeface="Arial Narrow"/>
              </a:rPr>
              <a:t>to</a:t>
            </a:r>
            <a:r>
              <a:rPr lang="es-AR" sz="1200" b="1" dirty="0">
                <a:solidFill>
                  <a:srgbClr val="002060"/>
                </a:solidFill>
                <a:latin typeface="Arial Narrow"/>
              </a:rPr>
              <a:t> </a:t>
            </a:r>
            <a:r>
              <a:rPr lang="es-AR" sz="1200" b="1" dirty="0" err="1">
                <a:solidFill>
                  <a:srgbClr val="002060"/>
                </a:solidFill>
                <a:latin typeface="Arial Narrow"/>
              </a:rPr>
              <a:t>receive</a:t>
            </a:r>
            <a:r>
              <a:rPr lang="es-AR" sz="1200" b="1" dirty="0">
                <a:solidFill>
                  <a:srgbClr val="002060"/>
                </a:solidFill>
                <a:latin typeface="Arial Narrow"/>
              </a:rPr>
              <a:t> </a:t>
            </a:r>
            <a:r>
              <a:rPr lang="es-AR" sz="1200" b="1" dirty="0" err="1">
                <a:solidFill>
                  <a:srgbClr val="002060"/>
                </a:solidFill>
                <a:latin typeface="Arial Narrow"/>
              </a:rPr>
              <a:t>public</a:t>
            </a:r>
            <a:r>
              <a:rPr lang="es-AR" sz="1200" b="1" dirty="0">
                <a:solidFill>
                  <a:srgbClr val="002060"/>
                </a:solidFill>
                <a:latin typeface="Arial Narrow"/>
              </a:rPr>
              <a:t> </a:t>
            </a:r>
            <a:r>
              <a:rPr lang="es-AR" sz="1200" b="1" dirty="0" err="1">
                <a:solidFill>
                  <a:srgbClr val="002060"/>
                </a:solidFill>
                <a:latin typeface="Arial Narrow"/>
              </a:rPr>
              <a:t>coverage</a:t>
            </a:r>
            <a:r>
              <a:rPr lang="es-AR" sz="1200" b="1" dirty="0">
                <a:solidFill>
                  <a:srgbClr val="002060"/>
                </a:solidFill>
                <a:latin typeface="Arial Narrow"/>
              </a:rPr>
              <a:t>, he/</a:t>
            </a:r>
            <a:r>
              <a:rPr lang="es-AR" sz="1200" b="1" dirty="0" err="1">
                <a:solidFill>
                  <a:srgbClr val="002060"/>
                </a:solidFill>
                <a:latin typeface="Arial Narrow"/>
              </a:rPr>
              <a:t>she</a:t>
            </a:r>
            <a:r>
              <a:rPr lang="es-AR" sz="1200" b="1" dirty="0">
                <a:solidFill>
                  <a:srgbClr val="002060"/>
                </a:solidFill>
                <a:latin typeface="Arial Narrow"/>
              </a:rPr>
              <a:t> </a:t>
            </a:r>
            <a:r>
              <a:rPr lang="es-AR" sz="1200" b="1" dirty="0" err="1">
                <a:solidFill>
                  <a:srgbClr val="002060"/>
                </a:solidFill>
                <a:latin typeface="Arial Narrow"/>
              </a:rPr>
              <a:t>must</a:t>
            </a:r>
            <a:r>
              <a:rPr lang="es-AR" sz="1200" b="1" dirty="0">
                <a:solidFill>
                  <a:srgbClr val="002060"/>
                </a:solidFill>
                <a:latin typeface="Arial Narrow"/>
              </a:rPr>
              <a:t>: 
</a:t>
            </a:r>
            <a:r>
              <a:rPr lang="es-AR" sz="1200" b="1" dirty="0" err="1">
                <a:solidFill>
                  <a:srgbClr val="002060"/>
                </a:solidFill>
                <a:latin typeface="Arial Narrow"/>
              </a:rPr>
              <a:t>Being</a:t>
            </a:r>
            <a:r>
              <a:rPr lang="es-AR" sz="1200" b="1" dirty="0">
                <a:solidFill>
                  <a:srgbClr val="002060"/>
                </a:solidFill>
                <a:latin typeface="Arial Narrow"/>
              </a:rPr>
              <a:t> </a:t>
            </a:r>
            <a:r>
              <a:rPr lang="es-AR" sz="1200" b="1" dirty="0" err="1">
                <a:solidFill>
                  <a:srgbClr val="002060"/>
                </a:solidFill>
                <a:latin typeface="Arial Narrow"/>
              </a:rPr>
              <a:t>treated</a:t>
            </a:r>
            <a:r>
              <a:rPr lang="es-AR" sz="1200" b="1" dirty="0">
                <a:solidFill>
                  <a:srgbClr val="002060"/>
                </a:solidFill>
                <a:latin typeface="Arial Narrow"/>
              </a:rPr>
              <a:t> in a </a:t>
            </a:r>
            <a:r>
              <a:rPr lang="es-AR" sz="1200" b="1" dirty="0" err="1">
                <a:solidFill>
                  <a:srgbClr val="002060"/>
                </a:solidFill>
                <a:latin typeface="Arial Narrow"/>
              </a:rPr>
              <a:t>public</a:t>
            </a:r>
            <a:r>
              <a:rPr lang="es-AR" sz="1200" b="1" dirty="0">
                <a:solidFill>
                  <a:srgbClr val="002060"/>
                </a:solidFill>
                <a:latin typeface="Arial Narrow"/>
              </a:rPr>
              <a:t> hospital
</a:t>
            </a:r>
            <a:r>
              <a:rPr lang="es-AR" sz="1200" b="1" dirty="0" err="1">
                <a:solidFill>
                  <a:srgbClr val="002060"/>
                </a:solidFill>
                <a:latin typeface="Arial Narrow"/>
              </a:rPr>
              <a:t>Prove</a:t>
            </a:r>
            <a:r>
              <a:rPr lang="es-AR" sz="1200" b="1" dirty="0">
                <a:solidFill>
                  <a:srgbClr val="002060"/>
                </a:solidFill>
                <a:latin typeface="Arial Narrow"/>
              </a:rPr>
              <a:t> </a:t>
            </a:r>
            <a:r>
              <a:rPr lang="es-AR" sz="1200" b="1" dirty="0" err="1">
                <a:solidFill>
                  <a:srgbClr val="002060"/>
                </a:solidFill>
                <a:latin typeface="Arial Narrow"/>
              </a:rPr>
              <a:t>that</a:t>
            </a:r>
            <a:r>
              <a:rPr lang="es-AR" sz="1200" b="1" dirty="0">
                <a:solidFill>
                  <a:srgbClr val="002060"/>
                </a:solidFill>
                <a:latin typeface="Arial Narrow"/>
              </a:rPr>
              <a:t> </a:t>
            </a:r>
            <a:r>
              <a:rPr lang="es-AR" sz="1200" b="1" dirty="0" err="1">
                <a:solidFill>
                  <a:srgbClr val="002060"/>
                </a:solidFill>
                <a:latin typeface="Arial Narrow"/>
              </a:rPr>
              <a:t>you</a:t>
            </a:r>
            <a:r>
              <a:rPr lang="es-AR" sz="1200" b="1" dirty="0">
                <a:solidFill>
                  <a:srgbClr val="002060"/>
                </a:solidFill>
                <a:latin typeface="Arial Narrow"/>
              </a:rPr>
              <a:t> do </a:t>
            </a:r>
            <a:r>
              <a:rPr lang="es-AR" sz="1200" b="1" dirty="0" err="1">
                <a:solidFill>
                  <a:srgbClr val="002060"/>
                </a:solidFill>
                <a:latin typeface="Arial Narrow"/>
              </a:rPr>
              <a:t>not</a:t>
            </a:r>
            <a:r>
              <a:rPr lang="es-AR" sz="1200" b="1" dirty="0">
                <a:solidFill>
                  <a:srgbClr val="002060"/>
                </a:solidFill>
                <a:latin typeface="Arial Narrow"/>
              </a:rPr>
              <a:t> </a:t>
            </a:r>
            <a:r>
              <a:rPr lang="es-AR" sz="1200" b="1" dirty="0" err="1">
                <a:solidFill>
                  <a:srgbClr val="002060"/>
                </a:solidFill>
                <a:latin typeface="Arial Narrow"/>
              </a:rPr>
              <a:t>have</a:t>
            </a:r>
            <a:r>
              <a:rPr lang="es-AR" sz="1200" b="1" dirty="0">
                <a:solidFill>
                  <a:srgbClr val="002060"/>
                </a:solidFill>
                <a:latin typeface="Arial Narrow"/>
              </a:rPr>
              <a:t> </a:t>
            </a:r>
            <a:r>
              <a:rPr lang="es-AR" sz="1200" b="1" dirty="0" err="1">
                <a:solidFill>
                  <a:srgbClr val="002060"/>
                </a:solidFill>
                <a:latin typeface="Arial Narrow"/>
              </a:rPr>
              <a:t>private</a:t>
            </a:r>
            <a:r>
              <a:rPr lang="es-AR" sz="1200" b="1" dirty="0">
                <a:solidFill>
                  <a:srgbClr val="002060"/>
                </a:solidFill>
                <a:latin typeface="Arial Narrow"/>
              </a:rPr>
              <a:t> </a:t>
            </a:r>
            <a:r>
              <a:rPr lang="es-AR" sz="1200" b="1" dirty="0" err="1">
                <a:solidFill>
                  <a:srgbClr val="002060"/>
                </a:solidFill>
                <a:latin typeface="Arial Narrow"/>
              </a:rPr>
              <a:t>coverage</a:t>
            </a:r>
            <a:r>
              <a:rPr lang="es-AR" sz="1200" b="1" dirty="0">
                <a:solidFill>
                  <a:srgbClr val="002060"/>
                </a:solidFill>
                <a:latin typeface="Arial Narrow"/>
              </a:rPr>
              <a:t> 
</a:t>
            </a:r>
            <a:r>
              <a:rPr lang="es-AR" sz="1200" b="1" dirty="0" err="1">
                <a:solidFill>
                  <a:srgbClr val="002060"/>
                </a:solidFill>
                <a:latin typeface="Arial Narrow"/>
              </a:rPr>
              <a:t>Prove</a:t>
            </a:r>
            <a:r>
              <a:rPr lang="es-AR" sz="1200" b="1" dirty="0">
                <a:solidFill>
                  <a:srgbClr val="002060"/>
                </a:solidFill>
                <a:latin typeface="Arial Narrow"/>
              </a:rPr>
              <a:t> </a:t>
            </a:r>
            <a:r>
              <a:rPr lang="es-AR" sz="1200" b="1" dirty="0" err="1">
                <a:solidFill>
                  <a:srgbClr val="002060"/>
                </a:solidFill>
                <a:latin typeface="Arial Narrow"/>
              </a:rPr>
              <a:t>that</a:t>
            </a:r>
            <a:r>
              <a:rPr lang="es-AR" sz="1200" b="1" dirty="0">
                <a:solidFill>
                  <a:srgbClr val="002060"/>
                </a:solidFill>
                <a:latin typeface="Arial Narrow"/>
              </a:rPr>
              <a:t> </a:t>
            </a:r>
            <a:r>
              <a:rPr lang="es-AR" sz="1200" b="1" dirty="0" err="1">
                <a:solidFill>
                  <a:srgbClr val="002060"/>
                </a:solidFill>
                <a:latin typeface="Arial Narrow"/>
              </a:rPr>
              <a:t>you</a:t>
            </a:r>
            <a:r>
              <a:rPr lang="es-AR" sz="1200" b="1" dirty="0">
                <a:solidFill>
                  <a:srgbClr val="002060"/>
                </a:solidFill>
                <a:latin typeface="Arial Narrow"/>
              </a:rPr>
              <a:t> do </a:t>
            </a:r>
            <a:r>
              <a:rPr lang="es-AR" sz="1200" b="1" dirty="0" err="1">
                <a:solidFill>
                  <a:srgbClr val="002060"/>
                </a:solidFill>
                <a:latin typeface="Arial Narrow"/>
              </a:rPr>
              <a:t>not</a:t>
            </a:r>
            <a:r>
              <a:rPr lang="es-AR" sz="1200" b="1" dirty="0">
                <a:solidFill>
                  <a:srgbClr val="002060"/>
                </a:solidFill>
                <a:latin typeface="Arial Narrow"/>
              </a:rPr>
              <a:t> </a:t>
            </a:r>
            <a:r>
              <a:rPr lang="es-AR" sz="1200" b="1" dirty="0" err="1">
                <a:solidFill>
                  <a:srgbClr val="002060"/>
                </a:solidFill>
                <a:latin typeface="Arial Narrow"/>
              </a:rPr>
              <a:t>have</a:t>
            </a:r>
            <a:r>
              <a:rPr lang="es-AR" sz="1200" b="1" dirty="0">
                <a:solidFill>
                  <a:srgbClr val="002060"/>
                </a:solidFill>
                <a:latin typeface="Arial Narrow"/>
              </a:rPr>
              <a:t> </a:t>
            </a:r>
            <a:r>
              <a:rPr lang="es-AR" sz="1200" b="1" dirty="0" err="1">
                <a:solidFill>
                  <a:srgbClr val="002060"/>
                </a:solidFill>
                <a:latin typeface="Arial Narrow"/>
              </a:rPr>
              <a:t>the</a:t>
            </a:r>
            <a:r>
              <a:rPr lang="es-AR" sz="1200" b="1" dirty="0">
                <a:solidFill>
                  <a:srgbClr val="002060"/>
                </a:solidFill>
                <a:latin typeface="Arial Narrow"/>
              </a:rPr>
              <a:t> </a:t>
            </a:r>
            <a:r>
              <a:rPr lang="es-AR" sz="1200" b="1" dirty="0" err="1">
                <a:solidFill>
                  <a:srgbClr val="002060"/>
                </a:solidFill>
                <a:latin typeface="Arial Narrow"/>
              </a:rPr>
              <a:t>financial</a:t>
            </a:r>
            <a:r>
              <a:rPr lang="es-AR" sz="1200" b="1" dirty="0">
                <a:solidFill>
                  <a:srgbClr val="002060"/>
                </a:solidFill>
                <a:latin typeface="Arial Narrow"/>
              </a:rPr>
              <a:t> </a:t>
            </a:r>
            <a:r>
              <a:rPr lang="es-AR" sz="1200" b="1" dirty="0" err="1">
                <a:solidFill>
                  <a:srgbClr val="002060"/>
                </a:solidFill>
                <a:latin typeface="Arial Narrow"/>
              </a:rPr>
              <a:t>resources</a:t>
            </a:r>
            <a:r>
              <a:rPr lang="es-AR" sz="1200" b="1" dirty="0">
                <a:solidFill>
                  <a:srgbClr val="002060"/>
                </a:solidFill>
                <a:latin typeface="Arial Narrow"/>
              </a:rPr>
              <a:t> </a:t>
            </a:r>
            <a:r>
              <a:rPr lang="es-AR" sz="1200" b="1" dirty="0" err="1">
                <a:solidFill>
                  <a:srgbClr val="002060"/>
                </a:solidFill>
                <a:latin typeface="Arial Narrow"/>
              </a:rPr>
              <a:t>to</a:t>
            </a:r>
            <a:r>
              <a:rPr lang="es-AR" sz="1200" b="1" dirty="0">
                <a:solidFill>
                  <a:srgbClr val="002060"/>
                </a:solidFill>
                <a:latin typeface="Arial Narrow"/>
              </a:rPr>
              <a:t> </a:t>
            </a:r>
            <a:r>
              <a:rPr lang="es-AR" sz="1200" b="1" dirty="0" err="1">
                <a:solidFill>
                  <a:srgbClr val="002060"/>
                </a:solidFill>
                <a:latin typeface="Arial Narrow"/>
              </a:rPr>
              <a:t>pay</a:t>
            </a:r>
            <a:r>
              <a:rPr lang="es-AR" sz="1200" b="1" dirty="0">
                <a:solidFill>
                  <a:srgbClr val="002060"/>
                </a:solidFill>
                <a:latin typeface="Arial Narrow"/>
              </a:rPr>
              <a:t> </a:t>
            </a:r>
            <a:r>
              <a:rPr lang="es-AR" sz="1200" b="1" dirty="0" err="1">
                <a:solidFill>
                  <a:srgbClr val="002060"/>
                </a:solidFill>
                <a:latin typeface="Arial Narrow"/>
              </a:rPr>
              <a:t>for</a:t>
            </a:r>
            <a:r>
              <a:rPr lang="es-AR" sz="1200" b="1" dirty="0">
                <a:solidFill>
                  <a:srgbClr val="002060"/>
                </a:solidFill>
                <a:latin typeface="Arial Narrow"/>
              </a:rPr>
              <a:t> </a:t>
            </a:r>
            <a:r>
              <a:rPr lang="es-AR" sz="1200" b="1" dirty="0" err="1">
                <a:solidFill>
                  <a:srgbClr val="002060"/>
                </a:solidFill>
                <a:latin typeface="Arial Narrow"/>
              </a:rPr>
              <a:t>treatment</a:t>
            </a:r>
            <a:r>
              <a:rPr lang="es-AR" sz="1200" b="1" dirty="0">
                <a:solidFill>
                  <a:srgbClr val="002060"/>
                </a:solidFill>
                <a:latin typeface="Arial Narrow"/>
              </a:rPr>
              <a:t>
Once </a:t>
            </a:r>
            <a:r>
              <a:rPr lang="es-AR" sz="1200" b="1" dirty="0" err="1">
                <a:solidFill>
                  <a:srgbClr val="002060"/>
                </a:solidFill>
                <a:latin typeface="Arial Narrow"/>
              </a:rPr>
              <a:t>this</a:t>
            </a:r>
            <a:r>
              <a:rPr lang="es-AR" sz="1200" b="1" dirty="0">
                <a:solidFill>
                  <a:srgbClr val="002060"/>
                </a:solidFill>
                <a:latin typeface="Arial Narrow"/>
              </a:rPr>
              <a:t> </a:t>
            </a:r>
            <a:r>
              <a:rPr lang="es-AR" sz="1200" b="1" dirty="0" err="1">
                <a:solidFill>
                  <a:srgbClr val="002060"/>
                </a:solidFill>
                <a:latin typeface="Arial Narrow"/>
              </a:rPr>
              <a:t>is</a:t>
            </a:r>
            <a:r>
              <a:rPr lang="es-AR" sz="1200" b="1" dirty="0">
                <a:solidFill>
                  <a:srgbClr val="002060"/>
                </a:solidFill>
                <a:latin typeface="Arial Narrow"/>
              </a:rPr>
              <a:t> </a:t>
            </a:r>
            <a:r>
              <a:rPr lang="es-AR" sz="1200" b="1" dirty="0" err="1">
                <a:solidFill>
                  <a:srgbClr val="002060"/>
                </a:solidFill>
                <a:latin typeface="Arial Narrow"/>
              </a:rPr>
              <a:t>proven</a:t>
            </a:r>
            <a:r>
              <a:rPr lang="es-AR" sz="1200" b="1" dirty="0">
                <a:solidFill>
                  <a:srgbClr val="002060"/>
                </a:solidFill>
                <a:latin typeface="Arial Narrow"/>
              </a:rPr>
              <a:t>, </a:t>
            </a:r>
            <a:r>
              <a:rPr lang="es-AR" sz="1200" b="1" dirty="0" err="1">
                <a:solidFill>
                  <a:srgbClr val="002060"/>
                </a:solidFill>
                <a:latin typeface="Arial Narrow"/>
              </a:rPr>
              <a:t>the</a:t>
            </a:r>
            <a:r>
              <a:rPr lang="es-AR" sz="1200" b="1" dirty="0">
                <a:solidFill>
                  <a:srgbClr val="002060"/>
                </a:solidFill>
                <a:latin typeface="Arial Narrow"/>
              </a:rPr>
              <a:t> </a:t>
            </a:r>
            <a:r>
              <a:rPr lang="es-AR" sz="1200" b="1" dirty="0" err="1">
                <a:solidFill>
                  <a:srgbClr val="002060"/>
                </a:solidFill>
                <a:latin typeface="Arial Narrow"/>
              </a:rPr>
              <a:t>patient</a:t>
            </a:r>
            <a:r>
              <a:rPr lang="es-AR" sz="1200" b="1" dirty="0">
                <a:solidFill>
                  <a:srgbClr val="002060"/>
                </a:solidFill>
                <a:latin typeface="Arial Narrow"/>
              </a:rPr>
              <a:t> can </a:t>
            </a:r>
            <a:r>
              <a:rPr lang="es-AR" sz="1200" b="1" dirty="0" err="1">
                <a:solidFill>
                  <a:srgbClr val="002060"/>
                </a:solidFill>
                <a:latin typeface="Arial Narrow"/>
              </a:rPr>
              <a:t>receive</a:t>
            </a:r>
            <a:r>
              <a:rPr lang="es-AR" sz="1200" b="1" dirty="0">
                <a:solidFill>
                  <a:srgbClr val="002060"/>
                </a:solidFill>
                <a:latin typeface="Arial Narrow"/>
              </a:rPr>
              <a:t> </a:t>
            </a:r>
            <a:r>
              <a:rPr lang="es-AR" sz="1200" b="1" dirty="0" err="1">
                <a:solidFill>
                  <a:srgbClr val="002060"/>
                </a:solidFill>
                <a:latin typeface="Arial Narrow"/>
              </a:rPr>
              <a:t>the</a:t>
            </a:r>
            <a:r>
              <a:rPr lang="es-AR" sz="1200" b="1" dirty="0">
                <a:solidFill>
                  <a:srgbClr val="002060"/>
                </a:solidFill>
                <a:latin typeface="Arial Narrow"/>
              </a:rPr>
              <a:t> </a:t>
            </a:r>
            <a:r>
              <a:rPr lang="es-AR" sz="1200" b="1" dirty="0" err="1">
                <a:solidFill>
                  <a:srgbClr val="002060"/>
                </a:solidFill>
                <a:latin typeface="Arial Narrow"/>
              </a:rPr>
              <a:t>drug</a:t>
            </a:r>
            <a:r>
              <a:rPr lang="es-AR" sz="1200" b="1" dirty="0">
                <a:solidFill>
                  <a:srgbClr val="002060"/>
                </a:solidFill>
                <a:latin typeface="Arial Narrow"/>
              </a:rPr>
              <a:t> </a:t>
            </a:r>
            <a:r>
              <a:rPr lang="es-AR" sz="1200" b="1" dirty="0" err="1">
                <a:solidFill>
                  <a:srgbClr val="002060"/>
                </a:solidFill>
                <a:latin typeface="Arial Narrow"/>
              </a:rPr>
              <a:t>from</a:t>
            </a:r>
            <a:r>
              <a:rPr lang="es-AR" sz="1200" b="1" dirty="0">
                <a:solidFill>
                  <a:srgbClr val="002060"/>
                </a:solidFill>
                <a:latin typeface="Arial Narrow"/>
              </a:rPr>
              <a:t> </a:t>
            </a:r>
            <a:r>
              <a:rPr lang="es-AR" sz="1200" b="1" dirty="0" err="1">
                <a:solidFill>
                  <a:srgbClr val="002060"/>
                </a:solidFill>
                <a:latin typeface="Arial Narrow"/>
              </a:rPr>
              <a:t>the</a:t>
            </a:r>
            <a:r>
              <a:rPr lang="es-AR" sz="1200" b="1" dirty="0">
                <a:solidFill>
                  <a:srgbClr val="002060"/>
                </a:solidFill>
                <a:latin typeface="Arial Narrow"/>
              </a:rPr>
              <a:t> </a:t>
            </a:r>
            <a:r>
              <a:rPr lang="es-AR" sz="1200" b="1" dirty="0" err="1">
                <a:solidFill>
                  <a:srgbClr val="002060"/>
                </a:solidFill>
                <a:latin typeface="Arial Narrow"/>
              </a:rPr>
              <a:t>Drug</a:t>
            </a:r>
            <a:r>
              <a:rPr lang="es-AR" sz="1200" b="1" dirty="0">
                <a:solidFill>
                  <a:srgbClr val="002060"/>
                </a:solidFill>
                <a:latin typeface="Arial Narrow"/>
              </a:rPr>
              <a:t> Bank, </a:t>
            </a:r>
            <a:r>
              <a:rPr lang="es-AR" sz="1200" b="1" dirty="0" err="1">
                <a:solidFill>
                  <a:srgbClr val="002060"/>
                </a:solidFill>
                <a:latin typeface="Arial Narrow"/>
              </a:rPr>
              <a:t>Including</a:t>
            </a:r>
            <a:r>
              <a:rPr lang="es-AR" sz="1200" b="1" dirty="0">
                <a:solidFill>
                  <a:srgbClr val="002060"/>
                </a:solidFill>
                <a:latin typeface="Arial Narrow"/>
              </a:rPr>
              <a:t> </a:t>
            </a:r>
            <a:r>
              <a:rPr lang="es-AR" sz="1200" b="1" dirty="0" err="1">
                <a:solidFill>
                  <a:srgbClr val="002060"/>
                </a:solidFill>
                <a:latin typeface="Arial Narrow"/>
              </a:rPr>
              <a:t>Health</a:t>
            </a:r>
            <a:r>
              <a:rPr lang="es-AR" sz="1200" b="1" dirty="0">
                <a:solidFill>
                  <a:srgbClr val="002060"/>
                </a:solidFill>
                <a:latin typeface="Arial Narrow"/>
              </a:rPr>
              <a:t>, Social </a:t>
            </a:r>
            <a:r>
              <a:rPr lang="es-AR" sz="1200" b="1" dirty="0" err="1">
                <a:solidFill>
                  <a:srgbClr val="002060"/>
                </a:solidFill>
                <a:latin typeface="Arial Narrow"/>
              </a:rPr>
              <a:t>Development</a:t>
            </a:r>
            <a:r>
              <a:rPr lang="es-AR" sz="1200" b="1" dirty="0">
                <a:solidFill>
                  <a:srgbClr val="002060"/>
                </a:solidFill>
                <a:latin typeface="Arial Narrow"/>
              </a:rPr>
              <a:t>
</a:t>
            </a:r>
          </a:p>
        </p:txBody>
      </p:sp>
      <p:sp>
        <p:nvSpPr>
          <p:cNvPr id="4135" name="Rectangular Callout 28">
            <a:extLst>
              <a:ext uri="{FF2B5EF4-FFF2-40B4-BE49-F238E27FC236}">
                <a16:creationId xmlns:a16="http://schemas.microsoft.com/office/drawing/2014/main" id="{7A8C4188-128B-E84B-C514-EF5E91174838}"/>
              </a:ext>
            </a:extLst>
          </p:cNvPr>
          <p:cNvSpPr/>
          <p:nvPr/>
        </p:nvSpPr>
        <p:spPr>
          <a:xfrm>
            <a:off x="5410883" y="3489883"/>
            <a:ext cx="1873250" cy="1020763"/>
          </a:xfrm>
          <a:prstGeom prst="wedgeRectCallout">
            <a:avLst>
              <a:gd name="adj1" fmla="val 63997"/>
              <a:gd name="adj2" fmla="val -9134"/>
            </a:avLst>
          </a:prstGeom>
          <a:solidFill>
            <a:srgbClr val="FFFFFF"/>
          </a:solidFill>
          <a:ln w="25400" cap="flat" cmpd="sng" algn="ctr">
            <a:solidFill>
              <a:srgbClr val="0093CF"/>
            </a:solidFill>
            <a:prstDash val="solid"/>
          </a:ln>
          <a:effectLst/>
        </p:spPr>
        <p:txBody>
          <a:bodyPr anchor="ctr"/>
          <a:lstStyle/>
          <a:p>
            <a:pPr algn="ctr">
              <a:defRPr/>
            </a:pPr>
            <a:endParaRPr lang="es-AR" sz="1200" kern="0" dirty="0">
              <a:solidFill>
                <a:srgbClr val="002060"/>
              </a:solidFill>
              <a:latin typeface="Arial Narrow"/>
            </a:endParaRPr>
          </a:p>
          <a:p>
            <a:pPr algn="ctr">
              <a:defRPr/>
            </a:pPr>
            <a:r>
              <a:rPr lang="es-AR" sz="1200" kern="0" dirty="0" err="1">
                <a:solidFill>
                  <a:srgbClr val="002060"/>
                </a:solidFill>
                <a:latin typeface="Arial Narrow"/>
              </a:rPr>
              <a:t>When</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Federal </a:t>
            </a:r>
            <a:r>
              <a:rPr lang="es-AR" sz="1200" kern="0" dirty="0" err="1">
                <a:solidFill>
                  <a:srgbClr val="002060"/>
                </a:solidFill>
                <a:latin typeface="Arial Narrow"/>
              </a:rPr>
              <a:t>Program</a:t>
            </a:r>
            <a:r>
              <a:rPr lang="es-AR" sz="1200" kern="0" dirty="0">
                <a:solidFill>
                  <a:srgbClr val="002060"/>
                </a:solidFill>
                <a:latin typeface="Arial Narrow"/>
              </a:rPr>
              <a:t> </a:t>
            </a:r>
            <a:r>
              <a:rPr lang="es-AR" sz="1200" kern="0" dirty="0" err="1">
                <a:solidFill>
                  <a:srgbClr val="002060"/>
                </a:solidFill>
                <a:latin typeface="Arial Narrow"/>
              </a:rPr>
              <a:t>does</a:t>
            </a:r>
            <a:r>
              <a:rPr lang="es-AR" sz="1200" kern="0" dirty="0">
                <a:solidFill>
                  <a:srgbClr val="002060"/>
                </a:solidFill>
                <a:latin typeface="Arial Narrow"/>
              </a:rPr>
              <a:t> </a:t>
            </a:r>
            <a:r>
              <a:rPr lang="es-AR" sz="1200" kern="0" dirty="0" err="1">
                <a:solidFill>
                  <a:srgbClr val="002060"/>
                </a:solidFill>
                <a:latin typeface="Arial Narrow"/>
              </a:rPr>
              <a:t>not</a:t>
            </a:r>
            <a:r>
              <a:rPr lang="es-AR" sz="1200" kern="0" dirty="0">
                <a:solidFill>
                  <a:srgbClr val="002060"/>
                </a:solidFill>
                <a:latin typeface="Arial Narrow"/>
              </a:rPr>
              <a:t> </a:t>
            </a:r>
            <a:r>
              <a:rPr lang="es-AR" sz="1200" kern="0" dirty="0" err="1">
                <a:solidFill>
                  <a:srgbClr val="002060"/>
                </a:solidFill>
                <a:latin typeface="Arial Narrow"/>
              </a:rPr>
              <a:t>have</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drug</a:t>
            </a:r>
            <a:r>
              <a:rPr lang="es-AR" sz="1200" kern="0" dirty="0">
                <a:solidFill>
                  <a:srgbClr val="002060"/>
                </a:solidFill>
                <a:latin typeface="Arial Narrow"/>
              </a:rPr>
              <a:t> </a:t>
            </a:r>
            <a:r>
              <a:rPr lang="es-AR" sz="1200" kern="0" dirty="0" err="1">
                <a:solidFill>
                  <a:srgbClr val="002060"/>
                </a:solidFill>
                <a:latin typeface="Arial Narrow"/>
              </a:rPr>
              <a:t>available</a:t>
            </a:r>
            <a:r>
              <a:rPr lang="es-AR" sz="1200" kern="0" dirty="0">
                <a:solidFill>
                  <a:srgbClr val="002060"/>
                </a:solidFill>
                <a:latin typeface="Arial Narrow"/>
              </a:rPr>
              <a:t>,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patient</a:t>
            </a:r>
            <a:r>
              <a:rPr lang="es-AR" sz="1200" kern="0" dirty="0">
                <a:solidFill>
                  <a:srgbClr val="002060"/>
                </a:solidFill>
                <a:latin typeface="Arial Narrow"/>
              </a:rPr>
              <a:t> can </a:t>
            </a:r>
            <a:r>
              <a:rPr lang="es-AR" sz="1200" kern="0" dirty="0" err="1">
                <a:solidFill>
                  <a:srgbClr val="002060"/>
                </a:solidFill>
                <a:latin typeface="Arial Narrow"/>
              </a:rPr>
              <a:t>claim</a:t>
            </a:r>
            <a:r>
              <a:rPr lang="es-AR" sz="1200" kern="0" dirty="0">
                <a:solidFill>
                  <a:srgbClr val="002060"/>
                </a:solidFill>
                <a:latin typeface="Arial Narrow"/>
              </a:rPr>
              <a:t> </a:t>
            </a:r>
            <a:r>
              <a:rPr lang="es-AR" sz="1200" kern="0" dirty="0" err="1">
                <a:solidFill>
                  <a:srgbClr val="002060"/>
                </a:solidFill>
                <a:latin typeface="Arial Narrow"/>
              </a:rPr>
              <a:t>it</a:t>
            </a:r>
            <a:r>
              <a:rPr lang="es-AR" sz="1200" kern="0" dirty="0">
                <a:solidFill>
                  <a:srgbClr val="002060"/>
                </a:solidFill>
                <a:latin typeface="Arial Narrow"/>
              </a:rPr>
              <a:t> in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last</a:t>
            </a:r>
            <a:r>
              <a:rPr lang="es-AR" sz="1200" kern="0" dirty="0">
                <a:solidFill>
                  <a:srgbClr val="002060"/>
                </a:solidFill>
                <a:latin typeface="Arial Narrow"/>
              </a:rPr>
              <a:t> </a:t>
            </a:r>
            <a:r>
              <a:rPr lang="es-AR" sz="1200" kern="0" dirty="0" err="1">
                <a:solidFill>
                  <a:srgbClr val="002060"/>
                </a:solidFill>
                <a:latin typeface="Arial Narrow"/>
              </a:rPr>
              <a:t>instance</a:t>
            </a:r>
            <a:r>
              <a:rPr lang="es-AR" sz="1200" kern="0" dirty="0">
                <a:solidFill>
                  <a:srgbClr val="002060"/>
                </a:solidFill>
                <a:latin typeface="Arial Narrow"/>
              </a:rPr>
              <a:t>, in </a:t>
            </a:r>
            <a:r>
              <a:rPr lang="es-AR" sz="1200" kern="0" dirty="0" err="1">
                <a:solidFill>
                  <a:srgbClr val="002060"/>
                </a:solidFill>
                <a:latin typeface="Arial Narrow"/>
              </a:rPr>
              <a:t>the</a:t>
            </a:r>
            <a:r>
              <a:rPr lang="es-AR" sz="1200" kern="0" dirty="0">
                <a:solidFill>
                  <a:srgbClr val="002060"/>
                </a:solidFill>
                <a:latin typeface="Arial Narrow"/>
              </a:rPr>
              <a:t> </a:t>
            </a:r>
            <a:r>
              <a:rPr lang="es-AR" sz="1200" kern="0" dirty="0" err="1">
                <a:solidFill>
                  <a:srgbClr val="002060"/>
                </a:solidFill>
                <a:latin typeface="Arial Narrow"/>
              </a:rPr>
              <a:t>Ministery</a:t>
            </a:r>
            <a:r>
              <a:rPr lang="es-AR" sz="1200" kern="0" dirty="0">
                <a:solidFill>
                  <a:srgbClr val="002060"/>
                </a:solidFill>
                <a:latin typeface="Arial Narrow"/>
              </a:rPr>
              <a:t> </a:t>
            </a:r>
            <a:r>
              <a:rPr lang="es-AR" sz="1200" kern="0" dirty="0" err="1">
                <a:solidFill>
                  <a:srgbClr val="002060"/>
                </a:solidFill>
                <a:latin typeface="Arial Narrow"/>
              </a:rPr>
              <a:t>of</a:t>
            </a:r>
            <a:r>
              <a:rPr lang="es-AR" sz="1200" kern="0" dirty="0">
                <a:solidFill>
                  <a:srgbClr val="002060"/>
                </a:solidFill>
                <a:latin typeface="Arial Narrow"/>
              </a:rPr>
              <a:t> Social </a:t>
            </a:r>
            <a:r>
              <a:rPr lang="es-AR" sz="1200" kern="0" dirty="0" err="1">
                <a:solidFill>
                  <a:srgbClr val="002060"/>
                </a:solidFill>
                <a:latin typeface="Arial Narrow"/>
              </a:rPr>
              <a:t>Action</a:t>
            </a:r>
            <a:r>
              <a:rPr lang="es-AR" sz="1200" kern="0" dirty="0">
                <a:solidFill>
                  <a:srgbClr val="002060"/>
                </a:solidFill>
                <a:latin typeface="Arial Narrow"/>
              </a:rPr>
              <a:t>
</a:t>
            </a:r>
          </a:p>
        </p:txBody>
      </p:sp>
      <p:cxnSp>
        <p:nvCxnSpPr>
          <p:cNvPr id="4136" name="38 Conector recto de flecha">
            <a:extLst>
              <a:ext uri="{FF2B5EF4-FFF2-40B4-BE49-F238E27FC236}">
                <a16:creationId xmlns:a16="http://schemas.microsoft.com/office/drawing/2014/main" id="{B74B10BE-3BEC-11E1-C1CF-81FE78FA5A55}"/>
              </a:ext>
            </a:extLst>
          </p:cNvPr>
          <p:cNvCxnSpPr>
            <a:cxnSpLocks noChangeShapeType="1"/>
          </p:cNvCxnSpPr>
          <p:nvPr/>
        </p:nvCxnSpPr>
        <p:spPr bwMode="auto">
          <a:xfrm>
            <a:off x="10494852" y="2356727"/>
            <a:ext cx="531813" cy="3175"/>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4137" name="Picture 2" descr="Resultado de imagen de ministerio salud">
            <a:extLst>
              <a:ext uri="{FF2B5EF4-FFF2-40B4-BE49-F238E27FC236}">
                <a16:creationId xmlns:a16="http://schemas.microsoft.com/office/drawing/2014/main" id="{32EF047E-3508-C73A-7C48-FFCBB8AAEA94}"/>
              </a:ext>
            </a:extLst>
          </p:cNvPr>
          <p:cNvPicPr>
            <a:picLocks noChangeAspect="1" noChangeArrowheads="1"/>
          </p:cNvPicPr>
          <p:nvPr/>
        </p:nvPicPr>
        <p:blipFill rotWithShape="1">
          <a:blip r:embed="rId9" cstate="print">
            <a:duotone>
              <a:prstClr val="black"/>
              <a:srgbClr val="4A245E">
                <a:tint val="45000"/>
                <a:satMod val="400000"/>
              </a:srgbClr>
            </a:duotone>
          </a:blip>
          <a:srcRect r="80276"/>
          <a:stretch/>
        </p:blipFill>
        <p:spPr bwMode="auto">
          <a:xfrm>
            <a:off x="7806057" y="2829376"/>
            <a:ext cx="453846" cy="634808"/>
          </a:xfrm>
          <a:prstGeom prst="rect">
            <a:avLst/>
          </a:prstGeom>
          <a:noFill/>
        </p:spPr>
      </p:pic>
      <p:cxnSp>
        <p:nvCxnSpPr>
          <p:cNvPr id="4138" name="59 Conector recto de flecha">
            <a:extLst>
              <a:ext uri="{FF2B5EF4-FFF2-40B4-BE49-F238E27FC236}">
                <a16:creationId xmlns:a16="http://schemas.microsoft.com/office/drawing/2014/main" id="{5784D9EF-1C1A-C72D-1396-DE705024C88B}"/>
              </a:ext>
            </a:extLst>
          </p:cNvPr>
          <p:cNvCxnSpPr>
            <a:cxnSpLocks noChangeShapeType="1"/>
          </p:cNvCxnSpPr>
          <p:nvPr/>
        </p:nvCxnSpPr>
        <p:spPr bwMode="auto">
          <a:xfrm flipH="1">
            <a:off x="9256601" y="3609263"/>
            <a:ext cx="1296988"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4139" name="38 Conector recto de flecha">
            <a:extLst>
              <a:ext uri="{FF2B5EF4-FFF2-40B4-BE49-F238E27FC236}">
                <a16:creationId xmlns:a16="http://schemas.microsoft.com/office/drawing/2014/main" id="{645CDED6-0D1F-3D52-33B0-C3888FB72BA7}"/>
              </a:ext>
            </a:extLst>
          </p:cNvPr>
          <p:cNvCxnSpPr>
            <a:cxnSpLocks noChangeShapeType="1"/>
          </p:cNvCxnSpPr>
          <p:nvPr/>
        </p:nvCxnSpPr>
        <p:spPr bwMode="auto">
          <a:xfrm>
            <a:off x="10494852" y="3017127"/>
            <a:ext cx="531813" cy="3175"/>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140" name="38 Conector recto de flecha">
            <a:extLst>
              <a:ext uri="{FF2B5EF4-FFF2-40B4-BE49-F238E27FC236}">
                <a16:creationId xmlns:a16="http://schemas.microsoft.com/office/drawing/2014/main" id="{D9D022DB-3AC3-FEC9-6439-ADBCB5FEB911}"/>
              </a:ext>
            </a:extLst>
          </p:cNvPr>
          <p:cNvCxnSpPr>
            <a:cxnSpLocks noChangeShapeType="1"/>
          </p:cNvCxnSpPr>
          <p:nvPr/>
        </p:nvCxnSpPr>
        <p:spPr bwMode="auto">
          <a:xfrm flipH="1">
            <a:off x="10471040" y="4249026"/>
            <a:ext cx="479425" cy="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141" name="38 Conector recto de flecha">
            <a:extLst>
              <a:ext uri="{FF2B5EF4-FFF2-40B4-BE49-F238E27FC236}">
                <a16:creationId xmlns:a16="http://schemas.microsoft.com/office/drawing/2014/main" id="{787E9415-C03C-D984-736F-78F42CE6B717}"/>
              </a:ext>
            </a:extLst>
          </p:cNvPr>
          <p:cNvCxnSpPr>
            <a:cxnSpLocks noChangeShapeType="1"/>
          </p:cNvCxnSpPr>
          <p:nvPr/>
        </p:nvCxnSpPr>
        <p:spPr bwMode="auto">
          <a:xfrm>
            <a:off x="10456751" y="3980739"/>
            <a:ext cx="533400" cy="3175"/>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142" name="38 Conector recto de flecha">
            <a:extLst>
              <a:ext uri="{FF2B5EF4-FFF2-40B4-BE49-F238E27FC236}">
                <a16:creationId xmlns:a16="http://schemas.microsoft.com/office/drawing/2014/main" id="{90C48DEA-9CFE-CA4A-B730-915A18AA73D2}"/>
              </a:ext>
            </a:extLst>
          </p:cNvPr>
          <p:cNvCxnSpPr>
            <a:cxnSpLocks noChangeShapeType="1"/>
          </p:cNvCxnSpPr>
          <p:nvPr/>
        </p:nvCxnSpPr>
        <p:spPr bwMode="auto">
          <a:xfrm flipH="1">
            <a:off x="10471040" y="3315576"/>
            <a:ext cx="479425" cy="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143" name="38 Conector recto de flecha">
            <a:extLst>
              <a:ext uri="{FF2B5EF4-FFF2-40B4-BE49-F238E27FC236}">
                <a16:creationId xmlns:a16="http://schemas.microsoft.com/office/drawing/2014/main" id="{4DF88BC9-C161-021A-B356-FECCC7E588AA}"/>
              </a:ext>
            </a:extLst>
          </p:cNvPr>
          <p:cNvCxnSpPr>
            <a:cxnSpLocks noChangeShapeType="1"/>
          </p:cNvCxnSpPr>
          <p:nvPr/>
        </p:nvCxnSpPr>
        <p:spPr bwMode="auto">
          <a:xfrm flipH="1">
            <a:off x="10471040" y="2580563"/>
            <a:ext cx="479425" cy="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144" name="65 Conector recto de flecha">
            <a:extLst>
              <a:ext uri="{FF2B5EF4-FFF2-40B4-BE49-F238E27FC236}">
                <a16:creationId xmlns:a16="http://schemas.microsoft.com/office/drawing/2014/main" id="{0EFB95B5-8BDA-D428-11F6-F3FB440129BC}"/>
              </a:ext>
            </a:extLst>
          </p:cNvPr>
          <p:cNvCxnSpPr>
            <a:cxnSpLocks noChangeShapeType="1"/>
          </p:cNvCxnSpPr>
          <p:nvPr/>
        </p:nvCxnSpPr>
        <p:spPr bwMode="auto">
          <a:xfrm flipH="1">
            <a:off x="6630877" y="2559926"/>
            <a:ext cx="612775"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4145" name="66 Conector recto de flecha">
            <a:extLst>
              <a:ext uri="{FF2B5EF4-FFF2-40B4-BE49-F238E27FC236}">
                <a16:creationId xmlns:a16="http://schemas.microsoft.com/office/drawing/2014/main" id="{934E98CA-166F-5FBD-AA0C-9E11E1B0AAFA}"/>
              </a:ext>
            </a:extLst>
          </p:cNvPr>
          <p:cNvCxnSpPr>
            <a:cxnSpLocks noChangeShapeType="1"/>
          </p:cNvCxnSpPr>
          <p:nvPr/>
        </p:nvCxnSpPr>
        <p:spPr bwMode="auto">
          <a:xfrm flipH="1" flipV="1">
            <a:off x="6662626" y="2802814"/>
            <a:ext cx="604838" cy="98425"/>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4146" name="67 Conector recto de flecha">
            <a:extLst>
              <a:ext uri="{FF2B5EF4-FFF2-40B4-BE49-F238E27FC236}">
                <a16:creationId xmlns:a16="http://schemas.microsoft.com/office/drawing/2014/main" id="{14101275-C9A3-92A3-9B53-EE3DA02485FB}"/>
              </a:ext>
            </a:extLst>
          </p:cNvPr>
          <p:cNvCxnSpPr>
            <a:cxnSpLocks noChangeShapeType="1"/>
          </p:cNvCxnSpPr>
          <p:nvPr/>
        </p:nvCxnSpPr>
        <p:spPr bwMode="auto">
          <a:xfrm>
            <a:off x="7502414" y="2485314"/>
            <a:ext cx="0" cy="1235075"/>
          </a:xfrm>
          <a:prstGeom prst="straightConnector1">
            <a:avLst/>
          </a:prstGeom>
          <a:noFill/>
          <a:ln w="3810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cxnSp>
        <p:nvCxnSpPr>
          <p:cNvPr id="4148" name="133 Conector recto de flecha">
            <a:extLst>
              <a:ext uri="{FF2B5EF4-FFF2-40B4-BE49-F238E27FC236}">
                <a16:creationId xmlns:a16="http://schemas.microsoft.com/office/drawing/2014/main" id="{18C7933E-B1B4-2DBE-B5D3-A09FA5DDF762}"/>
              </a:ext>
            </a:extLst>
          </p:cNvPr>
          <p:cNvCxnSpPr>
            <a:cxnSpLocks noChangeShapeType="1"/>
          </p:cNvCxnSpPr>
          <p:nvPr/>
        </p:nvCxnSpPr>
        <p:spPr bwMode="auto">
          <a:xfrm>
            <a:off x="3218386" y="6485290"/>
            <a:ext cx="620712"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149" name="134 Conector recto de flecha">
            <a:extLst>
              <a:ext uri="{FF2B5EF4-FFF2-40B4-BE49-F238E27FC236}">
                <a16:creationId xmlns:a16="http://schemas.microsoft.com/office/drawing/2014/main" id="{AAAD5625-0102-98A1-8FC9-D46CC7A1A8B7}"/>
              </a:ext>
            </a:extLst>
          </p:cNvPr>
          <p:cNvCxnSpPr>
            <a:cxnSpLocks noChangeShapeType="1"/>
          </p:cNvCxnSpPr>
          <p:nvPr/>
        </p:nvCxnSpPr>
        <p:spPr bwMode="auto">
          <a:xfrm>
            <a:off x="5691076" y="6481267"/>
            <a:ext cx="620712" cy="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4150" name="135 Conector recto de flecha">
            <a:extLst>
              <a:ext uri="{FF2B5EF4-FFF2-40B4-BE49-F238E27FC236}">
                <a16:creationId xmlns:a16="http://schemas.microsoft.com/office/drawing/2014/main" id="{1A8AD2D9-C112-77D8-907B-785EE347DB13}"/>
              </a:ext>
            </a:extLst>
          </p:cNvPr>
          <p:cNvCxnSpPr>
            <a:cxnSpLocks noChangeShapeType="1"/>
          </p:cNvCxnSpPr>
          <p:nvPr/>
        </p:nvCxnSpPr>
        <p:spPr bwMode="auto">
          <a:xfrm>
            <a:off x="7832614" y="6481267"/>
            <a:ext cx="631825" cy="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4151" name="136 CuadroTexto">
            <a:extLst>
              <a:ext uri="{FF2B5EF4-FFF2-40B4-BE49-F238E27FC236}">
                <a16:creationId xmlns:a16="http://schemas.microsoft.com/office/drawing/2014/main" id="{49D8B9AF-FCC7-5755-3AA7-FCDAFC77AFFB}"/>
              </a:ext>
            </a:extLst>
          </p:cNvPr>
          <p:cNvSpPr txBox="1"/>
          <p:nvPr/>
        </p:nvSpPr>
        <p:spPr>
          <a:xfrm>
            <a:off x="3885095" y="6318341"/>
            <a:ext cx="1547218" cy="338554"/>
          </a:xfrm>
          <a:prstGeom prst="rect">
            <a:avLst/>
          </a:prstGeom>
          <a:noFill/>
        </p:spPr>
        <p:txBody>
          <a:bodyPr wrap="none">
            <a:spAutoFit/>
          </a:bodyPr>
          <a:lstStyle/>
          <a:p>
            <a:pPr>
              <a:defRPr/>
            </a:pPr>
            <a:r>
              <a:rPr lang="es-AR" sz="1600" b="1" dirty="0" err="1">
                <a:solidFill>
                  <a:srgbClr val="616365"/>
                </a:solidFill>
                <a:latin typeface="Arial Narrow"/>
              </a:rPr>
              <a:t>Prescription</a:t>
            </a:r>
            <a:r>
              <a:rPr lang="es-AR" sz="1600" b="1" dirty="0">
                <a:solidFill>
                  <a:srgbClr val="616365"/>
                </a:solidFill>
                <a:latin typeface="Arial Narrow"/>
              </a:rPr>
              <a:t> </a:t>
            </a:r>
            <a:r>
              <a:rPr lang="es-AR" sz="1600" b="1" dirty="0" err="1">
                <a:solidFill>
                  <a:srgbClr val="616365"/>
                </a:solidFill>
                <a:latin typeface="Arial Narrow"/>
              </a:rPr>
              <a:t>flow</a:t>
            </a:r>
            <a:endParaRPr lang="en-US" sz="1600" b="1" dirty="0">
              <a:solidFill>
                <a:srgbClr val="616365"/>
              </a:solidFill>
              <a:latin typeface="Arial Narrow"/>
            </a:endParaRPr>
          </a:p>
        </p:txBody>
      </p:sp>
      <p:sp>
        <p:nvSpPr>
          <p:cNvPr id="4152" name="137 CuadroTexto">
            <a:extLst>
              <a:ext uri="{FF2B5EF4-FFF2-40B4-BE49-F238E27FC236}">
                <a16:creationId xmlns:a16="http://schemas.microsoft.com/office/drawing/2014/main" id="{55C86DDD-6B6D-4E04-5928-01CD2E5B0F7C}"/>
              </a:ext>
            </a:extLst>
          </p:cNvPr>
          <p:cNvSpPr txBox="1"/>
          <p:nvPr/>
        </p:nvSpPr>
        <p:spPr>
          <a:xfrm>
            <a:off x="6348301" y="6303468"/>
            <a:ext cx="1007007" cy="584775"/>
          </a:xfrm>
          <a:prstGeom prst="rect">
            <a:avLst/>
          </a:prstGeom>
          <a:noFill/>
        </p:spPr>
        <p:txBody>
          <a:bodyPr wrap="none">
            <a:spAutoFit/>
          </a:bodyPr>
          <a:lstStyle/>
          <a:p>
            <a:pPr>
              <a:defRPr/>
            </a:pPr>
            <a:r>
              <a:rPr lang="es-AR" sz="1600" b="1" dirty="0" err="1">
                <a:solidFill>
                  <a:srgbClr val="616365"/>
                </a:solidFill>
                <a:latin typeface="Arial Narrow"/>
              </a:rPr>
              <a:t>Drug</a:t>
            </a:r>
            <a:r>
              <a:rPr lang="es-AR" sz="1600" b="1" dirty="0">
                <a:solidFill>
                  <a:srgbClr val="616365"/>
                </a:solidFill>
                <a:latin typeface="Arial Narrow"/>
              </a:rPr>
              <a:t> Flow
</a:t>
            </a:r>
            <a:endParaRPr lang="en-US" sz="1600" b="1" dirty="0">
              <a:solidFill>
                <a:srgbClr val="616365"/>
              </a:solidFill>
              <a:latin typeface="Arial Narrow"/>
            </a:endParaRPr>
          </a:p>
        </p:txBody>
      </p:sp>
      <p:sp>
        <p:nvSpPr>
          <p:cNvPr id="4153" name="138 CuadroTexto">
            <a:extLst>
              <a:ext uri="{FF2B5EF4-FFF2-40B4-BE49-F238E27FC236}">
                <a16:creationId xmlns:a16="http://schemas.microsoft.com/office/drawing/2014/main" id="{2CC58746-6541-027F-353F-D390BDEE57A6}"/>
              </a:ext>
            </a:extLst>
          </p:cNvPr>
          <p:cNvSpPr txBox="1"/>
          <p:nvPr/>
        </p:nvSpPr>
        <p:spPr>
          <a:xfrm>
            <a:off x="8488252" y="6286005"/>
            <a:ext cx="2191626" cy="338554"/>
          </a:xfrm>
          <a:prstGeom prst="rect">
            <a:avLst/>
          </a:prstGeom>
          <a:noFill/>
        </p:spPr>
        <p:txBody>
          <a:bodyPr wrap="none">
            <a:spAutoFit/>
          </a:bodyPr>
          <a:lstStyle/>
          <a:p>
            <a:pPr>
              <a:defRPr/>
            </a:pPr>
            <a:r>
              <a:rPr lang="es-AR" sz="1600" b="1" dirty="0" err="1">
                <a:solidFill>
                  <a:srgbClr val="616365"/>
                </a:solidFill>
                <a:latin typeface="Arial Narrow"/>
              </a:rPr>
              <a:t>Authorization</a:t>
            </a:r>
            <a:r>
              <a:rPr lang="es-AR" sz="1600" b="1" dirty="0">
                <a:solidFill>
                  <a:srgbClr val="616365"/>
                </a:solidFill>
                <a:latin typeface="Arial Narrow"/>
              </a:rPr>
              <a:t> </a:t>
            </a:r>
            <a:r>
              <a:rPr lang="es-AR" sz="1600" b="1" dirty="0" err="1">
                <a:solidFill>
                  <a:srgbClr val="616365"/>
                </a:solidFill>
                <a:latin typeface="Arial Narrow"/>
              </a:rPr>
              <a:t>of</a:t>
            </a:r>
            <a:r>
              <a:rPr lang="es-AR" sz="1600" b="1" dirty="0">
                <a:solidFill>
                  <a:srgbClr val="616365"/>
                </a:solidFill>
                <a:latin typeface="Arial Narrow"/>
              </a:rPr>
              <a:t> </a:t>
            </a:r>
            <a:r>
              <a:rPr lang="es-AR" sz="1600" b="1" dirty="0" err="1">
                <a:solidFill>
                  <a:srgbClr val="616365"/>
                </a:solidFill>
                <a:latin typeface="Arial Narrow"/>
              </a:rPr>
              <a:t>the</a:t>
            </a:r>
            <a:r>
              <a:rPr lang="es-AR" sz="1600" b="1" dirty="0">
                <a:solidFill>
                  <a:srgbClr val="616365"/>
                </a:solidFill>
                <a:latin typeface="Arial Narrow"/>
              </a:rPr>
              <a:t> </a:t>
            </a:r>
            <a:r>
              <a:rPr lang="es-AR" sz="1600" b="1" dirty="0" err="1">
                <a:solidFill>
                  <a:srgbClr val="616365"/>
                </a:solidFill>
                <a:latin typeface="Arial Narrow"/>
              </a:rPr>
              <a:t>drug</a:t>
            </a:r>
            <a:endParaRPr lang="es-AR" sz="1600" b="1" dirty="0">
              <a:solidFill>
                <a:srgbClr val="616365"/>
              </a:solidFill>
              <a:latin typeface="Arial Narrow"/>
            </a:endParaRPr>
          </a:p>
        </p:txBody>
      </p:sp>
    </p:spTree>
    <p:extLst>
      <p:ext uri="{BB962C8B-B14F-4D97-AF65-F5344CB8AC3E}">
        <p14:creationId xmlns:p14="http://schemas.microsoft.com/office/powerpoint/2010/main" val="13007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cretan feriado en Argentina para celebrar el triunfo de la selección en  el Mundial de Qatar">
            <a:extLst>
              <a:ext uri="{FF2B5EF4-FFF2-40B4-BE49-F238E27FC236}">
                <a16:creationId xmlns:a16="http://schemas.microsoft.com/office/drawing/2014/main" id="{281B0828-5726-E24F-8B19-A732A25F987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855" r="11895" b="-1"/>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rgbClr val="FFFFFF"/>
                </a:solidFill>
                <a:latin typeface="+mj-lt"/>
                <a:ea typeface="+mj-ea"/>
                <a:cs typeface="+mj-cs"/>
              </a:rPr>
              <a:t>Argentina</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rotWithShape="1">
          <a:blip r:embed="rId3"/>
          <a:srcRect l="657" r="12397"/>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98782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a:latin typeface="Didot" panose="02000503000000020003" pitchFamily="2" charset="-79"/>
                <a:cs typeface="Didot" panose="02000503000000020003" pitchFamily="2" charset="-79"/>
              </a:rPr>
              <a:t>Argentina</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pic>
        <p:nvPicPr>
          <p:cNvPr id="1026" name="Picture 2" descr="Decretan feriado en Argentina para celebrar el triunfo de la selección en  el Mundial de Qatar">
            <a:extLst>
              <a:ext uri="{FF2B5EF4-FFF2-40B4-BE49-F238E27FC236}">
                <a16:creationId xmlns:a16="http://schemas.microsoft.com/office/drawing/2014/main" id="{281B0828-5726-E24F-8B19-A732A25F9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08" y="2126826"/>
            <a:ext cx="6493704" cy="4055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éxtasis argentino: Messi y la selección, obligados a sobrevolar Buenos  Aires en helicóptero | Mundial Qatar 2022 | EL PAÍS">
            <a:extLst>
              <a:ext uri="{FF2B5EF4-FFF2-40B4-BE49-F238E27FC236}">
                <a16:creationId xmlns:a16="http://schemas.microsoft.com/office/drawing/2014/main" id="{B147A856-0521-F260-4D0A-BDDA91F6F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467" y="4048714"/>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C4D29B3-6250-EF9F-896E-22797AC8F8E1}"/>
              </a:ext>
            </a:extLst>
          </p:cNvPr>
          <p:cNvPicPr>
            <a:picLocks noChangeAspect="1"/>
          </p:cNvPicPr>
          <p:nvPr/>
        </p:nvPicPr>
        <p:blipFill rotWithShape="1">
          <a:blip r:embed="rId5"/>
          <a:srcRect l="39390" t="25873" r="52069" b="42934"/>
          <a:stretch/>
        </p:blipFill>
        <p:spPr>
          <a:xfrm>
            <a:off x="7908252" y="1881495"/>
            <a:ext cx="1025776" cy="2107459"/>
          </a:xfrm>
          <a:prstGeom prst="rect">
            <a:avLst/>
          </a:prstGeom>
        </p:spPr>
      </p:pic>
      <p:pic>
        <p:nvPicPr>
          <p:cNvPr id="1030" name="Picture 6">
            <a:extLst>
              <a:ext uri="{FF2B5EF4-FFF2-40B4-BE49-F238E27FC236}">
                <a16:creationId xmlns:a16="http://schemas.microsoft.com/office/drawing/2014/main" id="{4C5C638A-FA1E-CE95-E1A1-B8270408C2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09" t="4648" r="37253"/>
          <a:stretch/>
        </p:blipFill>
        <p:spPr bwMode="auto">
          <a:xfrm>
            <a:off x="9143309" y="2011332"/>
            <a:ext cx="873524" cy="190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19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2" name="Imagen 1">
            <a:extLst>
              <a:ext uri="{FF2B5EF4-FFF2-40B4-BE49-F238E27FC236}">
                <a16:creationId xmlns:a16="http://schemas.microsoft.com/office/drawing/2014/main" id="{7B046F27-E265-7F1D-32E2-60B31F2B4AA6}"/>
              </a:ext>
            </a:extLst>
          </p:cNvPr>
          <p:cNvPicPr>
            <a:picLocks noChangeAspect="1"/>
          </p:cNvPicPr>
          <p:nvPr/>
        </p:nvPicPr>
        <p:blipFill rotWithShape="1">
          <a:blip r:embed="rId3"/>
          <a:srcRect l="45600" t="19532" r="8605" b="10808"/>
          <a:stretch/>
        </p:blipFill>
        <p:spPr>
          <a:xfrm>
            <a:off x="1891338" y="1353091"/>
            <a:ext cx="7632593" cy="5438037"/>
          </a:xfrm>
          <a:prstGeom prst="rect">
            <a:avLst/>
          </a:prstGeom>
          <a:ln>
            <a:solidFill>
              <a:schemeClr val="tx1"/>
            </a:solidFill>
          </a:ln>
        </p:spPr>
      </p:pic>
      <p:sp>
        <p:nvSpPr>
          <p:cNvPr id="3" name="CuadroTexto 2">
            <a:extLst>
              <a:ext uri="{FF2B5EF4-FFF2-40B4-BE49-F238E27FC236}">
                <a16:creationId xmlns:a16="http://schemas.microsoft.com/office/drawing/2014/main" id="{08B96A0D-C3F2-B13A-36F4-99BCFE19184B}"/>
              </a:ext>
            </a:extLst>
          </p:cNvPr>
          <p:cNvSpPr txBox="1"/>
          <p:nvPr/>
        </p:nvSpPr>
        <p:spPr>
          <a:xfrm>
            <a:off x="9766193" y="6426152"/>
            <a:ext cx="2425807" cy="461665"/>
          </a:xfrm>
          <a:prstGeom prst="rect">
            <a:avLst/>
          </a:prstGeom>
          <a:noFill/>
        </p:spPr>
        <p:txBody>
          <a:bodyPr wrap="square" rtlCol="0">
            <a:spAutoFit/>
          </a:bodyPr>
          <a:lstStyle/>
          <a:p>
            <a:r>
              <a:rPr lang="es-AR" sz="2400" dirty="0" err="1"/>
              <a:t>Febraury</a:t>
            </a:r>
            <a:r>
              <a:rPr lang="es-AR" sz="2400" dirty="0"/>
              <a:t> 2, 2023</a:t>
            </a:r>
          </a:p>
        </p:txBody>
      </p:sp>
      <p:sp>
        <p:nvSpPr>
          <p:cNvPr id="4" name="Título 3">
            <a:extLst>
              <a:ext uri="{FF2B5EF4-FFF2-40B4-BE49-F238E27FC236}">
                <a16:creationId xmlns:a16="http://schemas.microsoft.com/office/drawing/2014/main" id="{180823C3-1FDC-8683-368F-7C98BE9DC0A4}"/>
              </a:ext>
            </a:extLst>
          </p:cNvPr>
          <p:cNvSpPr txBox="1">
            <a:spLocks/>
          </p:cNvSpPr>
          <p:nvPr/>
        </p:nvSpPr>
        <p:spPr>
          <a:xfrm>
            <a:off x="0" y="0"/>
            <a:ext cx="10890627" cy="121213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S" sz="3500" dirty="0">
              <a:latin typeface="Didot" panose="02000503000000020003" pitchFamily="2" charset="-79"/>
              <a:cs typeface="Didot" panose="02000503000000020003" pitchFamily="2" charset="-79"/>
            </a:endParaRPr>
          </a:p>
        </p:txBody>
      </p:sp>
      <p:sp>
        <p:nvSpPr>
          <p:cNvPr id="7" name="TextBox 6">
            <a:extLst>
              <a:ext uri="{FF2B5EF4-FFF2-40B4-BE49-F238E27FC236}">
                <a16:creationId xmlns:a16="http://schemas.microsoft.com/office/drawing/2014/main" id="{A5783A33-6913-48AC-3AEC-6DBECA288AD3}"/>
              </a:ext>
            </a:extLst>
          </p:cNvPr>
          <p:cNvSpPr txBox="1"/>
          <p:nvPr/>
        </p:nvSpPr>
        <p:spPr>
          <a:xfrm>
            <a:off x="-2" y="344458"/>
            <a:ext cx="8812697" cy="523220"/>
          </a:xfrm>
          <a:prstGeom prst="rect">
            <a:avLst/>
          </a:prstGeom>
          <a:noFill/>
        </p:spPr>
        <p:txBody>
          <a:bodyPr wrap="square">
            <a:spAutoFit/>
          </a:bodyPr>
          <a:lstStyle/>
          <a:p>
            <a:pPr algn="ctr"/>
            <a:r>
              <a:rPr lang="es-AR" sz="2800" dirty="0">
                <a:latin typeface="Roboto" panose="02000000000000000000" pitchFamily="2" charset="0"/>
                <a:ea typeface="Roboto" panose="02000000000000000000" pitchFamily="2" charset="0"/>
                <a:cs typeface="Roboto" panose="02000000000000000000" pitchFamily="2" charset="0"/>
              </a:rPr>
              <a:t>Access </a:t>
            </a:r>
            <a:r>
              <a:rPr lang="es-AR" sz="2800" dirty="0" err="1">
                <a:latin typeface="Roboto" panose="02000000000000000000" pitchFamily="2" charset="0"/>
                <a:ea typeface="Roboto" panose="02000000000000000000" pitchFamily="2" charset="0"/>
                <a:cs typeface="Roboto" panose="02000000000000000000" pitchFamily="2" charset="0"/>
              </a:rPr>
              <a:t>to</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Clinical</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trials</a:t>
            </a:r>
            <a:r>
              <a:rPr lang="es-AR" sz="2800" dirty="0">
                <a:latin typeface="Roboto" panose="02000000000000000000" pitchFamily="2" charset="0"/>
                <a:ea typeface="Roboto" panose="02000000000000000000" pitchFamily="2" charset="0"/>
                <a:cs typeface="Roboto" panose="02000000000000000000" pitchFamily="2" charset="0"/>
              </a:rPr>
              <a:t> in </a:t>
            </a:r>
            <a:r>
              <a:rPr lang="es-AR" sz="2800" dirty="0" err="1">
                <a:latin typeface="Roboto" panose="02000000000000000000" pitchFamily="2" charset="0"/>
                <a:ea typeface="Roboto" panose="02000000000000000000" pitchFamily="2" charset="0"/>
                <a:cs typeface="Roboto" panose="02000000000000000000" pitchFamily="2" charset="0"/>
              </a:rPr>
              <a:t>cancer</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is</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the</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solution</a:t>
            </a:r>
            <a:r>
              <a:rPr lang="es-AR" sz="2800" dirty="0">
                <a:latin typeface="Roboto" panose="02000000000000000000" pitchFamily="2" charset="0"/>
                <a:ea typeface="Roboto" panose="02000000000000000000" pitchFamily="2" charset="0"/>
                <a:cs typeface="Roboto" panose="02000000000000000000" pitchFamily="2" charset="0"/>
              </a:rPr>
              <a:t>?</a:t>
            </a:r>
          </a:p>
        </p:txBody>
      </p:sp>
      <p:pic>
        <p:nvPicPr>
          <p:cNvPr id="8" name="Imagen 7" descr="Imagen que contiene firmar, tabla, cuarto&#10;&#10;Descripción generada automáticamente">
            <a:extLst>
              <a:ext uri="{FF2B5EF4-FFF2-40B4-BE49-F238E27FC236}">
                <a16:creationId xmlns:a16="http://schemas.microsoft.com/office/drawing/2014/main" id="{51A0873C-589B-0403-BBD6-BF6A584C9385}"/>
              </a:ext>
            </a:extLst>
          </p:cNvPr>
          <p:cNvPicPr>
            <a:picLocks noChangeAspect="1"/>
          </p:cNvPicPr>
          <p:nvPr/>
        </p:nvPicPr>
        <p:blipFill>
          <a:blip r:embed="rId4"/>
          <a:stretch>
            <a:fillRect/>
          </a:stretch>
        </p:blipFill>
        <p:spPr>
          <a:xfrm>
            <a:off x="10990151" y="266199"/>
            <a:ext cx="1017588" cy="1017588"/>
          </a:xfrm>
          <a:prstGeom prst="rect">
            <a:avLst/>
          </a:prstGeom>
        </p:spPr>
      </p:pic>
    </p:spTree>
    <p:extLst>
      <p:ext uri="{BB962C8B-B14F-4D97-AF65-F5344CB8AC3E}">
        <p14:creationId xmlns:p14="http://schemas.microsoft.com/office/powerpoint/2010/main" val="4141518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 name="CuadroTexto 2">
            <a:extLst>
              <a:ext uri="{FF2B5EF4-FFF2-40B4-BE49-F238E27FC236}">
                <a16:creationId xmlns:a16="http://schemas.microsoft.com/office/drawing/2014/main" id="{08B96A0D-C3F2-B13A-36F4-99BCFE19184B}"/>
              </a:ext>
            </a:extLst>
          </p:cNvPr>
          <p:cNvSpPr txBox="1"/>
          <p:nvPr/>
        </p:nvSpPr>
        <p:spPr>
          <a:xfrm>
            <a:off x="384049" y="6299146"/>
            <a:ext cx="3122410" cy="461665"/>
          </a:xfrm>
          <a:prstGeom prst="rect">
            <a:avLst/>
          </a:prstGeom>
          <a:noFill/>
        </p:spPr>
        <p:txBody>
          <a:bodyPr wrap="square" rtlCol="0">
            <a:spAutoFit/>
          </a:bodyPr>
          <a:lstStyle/>
          <a:p>
            <a:r>
              <a:rPr lang="es-AR" sz="2400" dirty="0" err="1"/>
              <a:t>Febraury</a:t>
            </a:r>
            <a:r>
              <a:rPr lang="es-AR" sz="2400" dirty="0"/>
              <a:t> 2, 2023</a:t>
            </a:r>
          </a:p>
        </p:txBody>
      </p:sp>
      <p:pic>
        <p:nvPicPr>
          <p:cNvPr id="6" name="Imagen 5">
            <a:extLst>
              <a:ext uri="{FF2B5EF4-FFF2-40B4-BE49-F238E27FC236}">
                <a16:creationId xmlns:a16="http://schemas.microsoft.com/office/drawing/2014/main" id="{6721E7E3-19AD-6FDE-0707-0704C0943594}"/>
              </a:ext>
            </a:extLst>
          </p:cNvPr>
          <p:cNvPicPr>
            <a:picLocks noChangeAspect="1"/>
          </p:cNvPicPr>
          <p:nvPr/>
        </p:nvPicPr>
        <p:blipFill rotWithShape="1">
          <a:blip r:embed="rId3"/>
          <a:srcRect l="19041" t="24409" r="61794" b="25143"/>
          <a:stretch/>
        </p:blipFill>
        <p:spPr>
          <a:xfrm>
            <a:off x="6435956" y="1187998"/>
            <a:ext cx="4454671" cy="5646040"/>
          </a:xfrm>
          <a:prstGeom prst="rect">
            <a:avLst/>
          </a:prstGeom>
          <a:ln>
            <a:solidFill>
              <a:schemeClr val="tx1"/>
            </a:solidFill>
          </a:ln>
        </p:spPr>
      </p:pic>
      <p:pic>
        <p:nvPicPr>
          <p:cNvPr id="7" name="Imagen 6">
            <a:extLst>
              <a:ext uri="{FF2B5EF4-FFF2-40B4-BE49-F238E27FC236}">
                <a16:creationId xmlns:a16="http://schemas.microsoft.com/office/drawing/2014/main" id="{0492CC53-B0B4-8449-B3ED-4E120AF2E176}"/>
              </a:ext>
            </a:extLst>
          </p:cNvPr>
          <p:cNvPicPr>
            <a:picLocks noChangeAspect="1"/>
          </p:cNvPicPr>
          <p:nvPr/>
        </p:nvPicPr>
        <p:blipFill rotWithShape="1">
          <a:blip r:embed="rId4"/>
          <a:srcRect l="27321" t="39410" r="57219" b="24291"/>
          <a:stretch/>
        </p:blipFill>
        <p:spPr>
          <a:xfrm>
            <a:off x="1743152" y="1556594"/>
            <a:ext cx="3526613" cy="4657791"/>
          </a:xfrm>
          <a:prstGeom prst="rect">
            <a:avLst/>
          </a:prstGeom>
          <a:ln>
            <a:solidFill>
              <a:schemeClr val="tx1"/>
            </a:solidFill>
          </a:ln>
        </p:spPr>
      </p:pic>
      <p:sp>
        <p:nvSpPr>
          <p:cNvPr id="2" name="Título 3">
            <a:extLst>
              <a:ext uri="{FF2B5EF4-FFF2-40B4-BE49-F238E27FC236}">
                <a16:creationId xmlns:a16="http://schemas.microsoft.com/office/drawing/2014/main" id="{69A30FB6-A0D6-BADD-F18E-8E0037F07AD0}"/>
              </a:ext>
            </a:extLst>
          </p:cNvPr>
          <p:cNvSpPr txBox="1">
            <a:spLocks/>
          </p:cNvSpPr>
          <p:nvPr/>
        </p:nvSpPr>
        <p:spPr>
          <a:xfrm>
            <a:off x="0" y="0"/>
            <a:ext cx="10890627" cy="121213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S" sz="3500" dirty="0">
              <a:latin typeface="Didot" panose="02000503000000020003" pitchFamily="2" charset="-79"/>
              <a:cs typeface="Didot" panose="02000503000000020003" pitchFamily="2" charset="-79"/>
            </a:endParaRPr>
          </a:p>
        </p:txBody>
      </p:sp>
      <p:sp>
        <p:nvSpPr>
          <p:cNvPr id="4" name="TextBox 3">
            <a:extLst>
              <a:ext uri="{FF2B5EF4-FFF2-40B4-BE49-F238E27FC236}">
                <a16:creationId xmlns:a16="http://schemas.microsoft.com/office/drawing/2014/main" id="{B4DE7C4B-639F-F64F-0E9A-9DF42D2C7518}"/>
              </a:ext>
            </a:extLst>
          </p:cNvPr>
          <p:cNvSpPr txBox="1"/>
          <p:nvPr/>
        </p:nvSpPr>
        <p:spPr>
          <a:xfrm>
            <a:off x="-1" y="344458"/>
            <a:ext cx="8441636" cy="523220"/>
          </a:xfrm>
          <a:prstGeom prst="rect">
            <a:avLst/>
          </a:prstGeom>
          <a:noFill/>
        </p:spPr>
        <p:txBody>
          <a:bodyPr wrap="square">
            <a:spAutoFit/>
          </a:bodyPr>
          <a:lstStyle/>
          <a:p>
            <a:pPr algn="ctr"/>
            <a:r>
              <a:rPr lang="es-AR" sz="2800" dirty="0">
                <a:latin typeface="Roboto" panose="02000000000000000000" pitchFamily="2" charset="0"/>
                <a:ea typeface="Roboto" panose="02000000000000000000" pitchFamily="2" charset="0"/>
                <a:cs typeface="Roboto" panose="02000000000000000000" pitchFamily="2" charset="0"/>
              </a:rPr>
              <a:t>Access </a:t>
            </a:r>
            <a:r>
              <a:rPr lang="es-AR" sz="2800" dirty="0" err="1">
                <a:latin typeface="Roboto" panose="02000000000000000000" pitchFamily="2" charset="0"/>
                <a:ea typeface="Roboto" panose="02000000000000000000" pitchFamily="2" charset="0"/>
                <a:cs typeface="Roboto" panose="02000000000000000000" pitchFamily="2" charset="0"/>
              </a:rPr>
              <a:t>to</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Clinical</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trials</a:t>
            </a:r>
            <a:r>
              <a:rPr lang="es-AR" sz="2800" dirty="0">
                <a:latin typeface="Roboto" panose="02000000000000000000" pitchFamily="2" charset="0"/>
                <a:ea typeface="Roboto" panose="02000000000000000000" pitchFamily="2" charset="0"/>
                <a:cs typeface="Roboto" panose="02000000000000000000" pitchFamily="2" charset="0"/>
              </a:rPr>
              <a:t> in </a:t>
            </a:r>
            <a:r>
              <a:rPr lang="es-AR" sz="2800" dirty="0" err="1">
                <a:latin typeface="Roboto" panose="02000000000000000000" pitchFamily="2" charset="0"/>
                <a:ea typeface="Roboto" panose="02000000000000000000" pitchFamily="2" charset="0"/>
                <a:cs typeface="Roboto" panose="02000000000000000000" pitchFamily="2" charset="0"/>
              </a:rPr>
              <a:t>cancer</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is</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the</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solution</a:t>
            </a:r>
            <a:r>
              <a:rPr lang="es-AR" sz="2800" dirty="0">
                <a:latin typeface="Roboto" panose="02000000000000000000" pitchFamily="2" charset="0"/>
                <a:ea typeface="Roboto" panose="02000000000000000000" pitchFamily="2" charset="0"/>
                <a:cs typeface="Roboto" panose="02000000000000000000" pitchFamily="2" charset="0"/>
              </a:rPr>
              <a:t>?</a:t>
            </a:r>
          </a:p>
        </p:txBody>
      </p:sp>
      <p:pic>
        <p:nvPicPr>
          <p:cNvPr id="5" name="Imagen 7" descr="Imagen que contiene firmar, tabla, cuarto&#10;&#10;Descripción generada automáticamente">
            <a:extLst>
              <a:ext uri="{FF2B5EF4-FFF2-40B4-BE49-F238E27FC236}">
                <a16:creationId xmlns:a16="http://schemas.microsoft.com/office/drawing/2014/main" id="{06A0AA18-571B-57E1-1FEE-8BCCA01D21F2}"/>
              </a:ext>
            </a:extLst>
          </p:cNvPr>
          <p:cNvPicPr>
            <a:picLocks noChangeAspect="1"/>
          </p:cNvPicPr>
          <p:nvPr/>
        </p:nvPicPr>
        <p:blipFill>
          <a:blip r:embed="rId5"/>
          <a:stretch>
            <a:fillRect/>
          </a:stretch>
        </p:blipFill>
        <p:spPr>
          <a:xfrm>
            <a:off x="10990151" y="266199"/>
            <a:ext cx="1017588" cy="1017588"/>
          </a:xfrm>
          <a:prstGeom prst="rect">
            <a:avLst/>
          </a:prstGeom>
        </p:spPr>
      </p:pic>
    </p:spTree>
    <p:extLst>
      <p:ext uri="{BB962C8B-B14F-4D97-AF65-F5344CB8AC3E}">
        <p14:creationId xmlns:p14="http://schemas.microsoft.com/office/powerpoint/2010/main" val="54592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885250-C6AB-0892-154C-B097A5C82D50}"/>
              </a:ext>
            </a:extLst>
          </p:cNvPr>
          <p:cNvSpPr txBox="1"/>
          <p:nvPr/>
        </p:nvSpPr>
        <p:spPr>
          <a:xfrm>
            <a:off x="2481471" y="463587"/>
            <a:ext cx="7430571"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err="1">
                <a:ln>
                  <a:noFill/>
                </a:ln>
                <a:solidFill>
                  <a:prstClr val="black"/>
                </a:solidFill>
                <a:effectLst/>
                <a:uLnTx/>
                <a:uFillTx/>
                <a:latin typeface="Calibri" panose="020F0502020204030204"/>
                <a:ea typeface="+mn-ea"/>
                <a:cs typeface="+mn-cs"/>
              </a:rPr>
              <a:t>Approvals</a:t>
            </a:r>
            <a:r>
              <a:rPr kumimoji="0" lang="es-AR"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2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AR"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2800" b="1" i="0" u="none" strike="noStrike" kern="1200" cap="none" spc="0" normalizeH="0" baseline="0" noProof="0" dirty="0" err="1">
                <a:ln>
                  <a:noFill/>
                </a:ln>
                <a:solidFill>
                  <a:prstClr val="black"/>
                </a:solidFill>
                <a:effectLst/>
                <a:uLnTx/>
                <a:uFillTx/>
                <a:latin typeface="Calibri" panose="020F0502020204030204"/>
                <a:ea typeface="+mn-ea"/>
                <a:cs typeface="+mn-cs"/>
              </a:rPr>
              <a:t>drugs</a:t>
            </a:r>
            <a:r>
              <a:rPr kumimoji="0" lang="es-AR" sz="2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AR" sz="2800" b="1" i="0" u="none" strike="noStrike" kern="1200" cap="none" spc="0" normalizeH="0" baseline="0" noProof="0" dirty="0" err="1">
                <a:ln>
                  <a:noFill/>
                </a:ln>
                <a:solidFill>
                  <a:prstClr val="black"/>
                </a:solidFill>
                <a:effectLst/>
                <a:uLnTx/>
                <a:uFillTx/>
                <a:latin typeface="Calibri" panose="020F0502020204030204"/>
                <a:ea typeface="+mn-ea"/>
                <a:cs typeface="+mn-cs"/>
              </a:rPr>
              <a:t>cancer</a:t>
            </a:r>
            <a:endParaRPr kumimoji="0" lang="es-A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8289BEA1-ACAA-DDD0-5326-E02FABAEE478}"/>
              </a:ext>
            </a:extLst>
          </p:cNvPr>
          <p:cNvPicPr>
            <a:picLocks noChangeAspect="1"/>
          </p:cNvPicPr>
          <p:nvPr/>
        </p:nvPicPr>
        <p:blipFill rotWithShape="1">
          <a:blip r:embed="rId2"/>
          <a:srcRect l="22565" t="11967" r="35216" b="18318"/>
          <a:stretch/>
        </p:blipFill>
        <p:spPr>
          <a:xfrm>
            <a:off x="3246783" y="1014933"/>
            <a:ext cx="6290689" cy="5843067"/>
          </a:xfrm>
          <a:prstGeom prst="rect">
            <a:avLst/>
          </a:prstGeom>
        </p:spPr>
      </p:pic>
      <p:sp>
        <p:nvSpPr>
          <p:cNvPr id="17" name="CuadroTexto 16">
            <a:extLst>
              <a:ext uri="{FF2B5EF4-FFF2-40B4-BE49-F238E27FC236}">
                <a16:creationId xmlns:a16="http://schemas.microsoft.com/office/drawing/2014/main" id="{F14BA5BE-7B9C-0664-D189-C37FC4746336}"/>
              </a:ext>
            </a:extLst>
          </p:cNvPr>
          <p:cNvSpPr txBox="1"/>
          <p:nvPr/>
        </p:nvSpPr>
        <p:spPr>
          <a:xfrm>
            <a:off x="5085523" y="4761479"/>
            <a:ext cx="377687" cy="369332"/>
          </a:xfrm>
          <a:prstGeom prst="rect">
            <a:avLst/>
          </a:prstGeom>
          <a:solidFill>
            <a:schemeClr val="accent4">
              <a:lumMod val="60000"/>
              <a:lumOff val="40000"/>
            </a:schemeClr>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AR" dirty="0">
                <a:solidFill>
                  <a:prstClr val="black"/>
                </a:solidFill>
                <a:latin typeface="Calibri" panose="020F0502020204030204"/>
              </a:rPr>
              <a:t>7</a:t>
            </a: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E6A793EE-48D7-8B3F-D0D5-1E313C95FC48}"/>
              </a:ext>
            </a:extLst>
          </p:cNvPr>
          <p:cNvSpPr txBox="1"/>
          <p:nvPr/>
        </p:nvSpPr>
        <p:spPr>
          <a:xfrm>
            <a:off x="6392127" y="2574278"/>
            <a:ext cx="377687"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r="100000" b="100000"/>
            </a:path>
            <a:tileRect l="-100000" t="-100000"/>
          </a:gra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9" name="CuadroTexto 18">
            <a:extLst>
              <a:ext uri="{FF2B5EF4-FFF2-40B4-BE49-F238E27FC236}">
                <a16:creationId xmlns:a16="http://schemas.microsoft.com/office/drawing/2014/main" id="{BBDED4CC-1820-8621-F29B-B5A5E3A582E7}"/>
              </a:ext>
            </a:extLst>
          </p:cNvPr>
          <p:cNvSpPr txBox="1"/>
          <p:nvPr/>
        </p:nvSpPr>
        <p:spPr>
          <a:xfrm>
            <a:off x="4807615" y="3567133"/>
            <a:ext cx="453239"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16</a:t>
            </a:r>
          </a:p>
        </p:txBody>
      </p:sp>
      <p:sp>
        <p:nvSpPr>
          <p:cNvPr id="20" name="CuadroTexto 19">
            <a:extLst>
              <a:ext uri="{FF2B5EF4-FFF2-40B4-BE49-F238E27FC236}">
                <a16:creationId xmlns:a16="http://schemas.microsoft.com/office/drawing/2014/main" id="{9A4B539B-08C8-FE3E-06DE-DBE9BFB9CFE6}"/>
              </a:ext>
            </a:extLst>
          </p:cNvPr>
          <p:cNvSpPr txBox="1"/>
          <p:nvPr/>
        </p:nvSpPr>
        <p:spPr>
          <a:xfrm>
            <a:off x="7311951" y="3567133"/>
            <a:ext cx="453239" cy="369332"/>
          </a:xfrm>
          <a:prstGeom prst="rect">
            <a:avLst/>
          </a:prstGeom>
          <a:solidFill>
            <a:schemeClr val="accent2">
              <a:lumMod val="40000"/>
              <a:lumOff val="60000"/>
            </a:schemeClr>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16</a:t>
            </a:r>
          </a:p>
        </p:txBody>
      </p:sp>
      <p:sp>
        <p:nvSpPr>
          <p:cNvPr id="21" name="CuadroTexto 20">
            <a:extLst>
              <a:ext uri="{FF2B5EF4-FFF2-40B4-BE49-F238E27FC236}">
                <a16:creationId xmlns:a16="http://schemas.microsoft.com/office/drawing/2014/main" id="{3C6A6A3D-E072-9E89-8720-7EE61BEAC792}"/>
              </a:ext>
            </a:extLst>
          </p:cNvPr>
          <p:cNvSpPr txBox="1"/>
          <p:nvPr/>
        </p:nvSpPr>
        <p:spPr>
          <a:xfrm>
            <a:off x="4685291" y="4035987"/>
            <a:ext cx="453239" cy="369332"/>
          </a:xfrm>
          <a:prstGeom prst="rect">
            <a:avLst/>
          </a:prstGeom>
          <a:solidFill>
            <a:schemeClr val="accent1">
              <a:lumMod val="20000"/>
              <a:lumOff val="80000"/>
            </a:schemeClr>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sp>
        <p:nvSpPr>
          <p:cNvPr id="22" name="CuadroTexto 21">
            <a:extLst>
              <a:ext uri="{FF2B5EF4-FFF2-40B4-BE49-F238E27FC236}">
                <a16:creationId xmlns:a16="http://schemas.microsoft.com/office/drawing/2014/main" id="{4F39E413-CBF0-1112-7209-66E6D8D17156}"/>
              </a:ext>
            </a:extLst>
          </p:cNvPr>
          <p:cNvSpPr txBox="1"/>
          <p:nvPr/>
        </p:nvSpPr>
        <p:spPr>
          <a:xfrm>
            <a:off x="6858712" y="2758944"/>
            <a:ext cx="453239" cy="369332"/>
          </a:xfrm>
          <a:prstGeom prst="rect">
            <a:avLst/>
          </a:prstGeom>
          <a:solidFill>
            <a:srgbClr val="FF0000"/>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sp>
        <p:nvSpPr>
          <p:cNvPr id="32" name="CuadroTexto 31">
            <a:extLst>
              <a:ext uri="{FF2B5EF4-FFF2-40B4-BE49-F238E27FC236}">
                <a16:creationId xmlns:a16="http://schemas.microsoft.com/office/drawing/2014/main" id="{370081D2-A06C-E4AE-6364-8851BE72BCBF}"/>
              </a:ext>
            </a:extLst>
          </p:cNvPr>
          <p:cNvSpPr txBox="1"/>
          <p:nvPr/>
        </p:nvSpPr>
        <p:spPr>
          <a:xfrm>
            <a:off x="7290935" y="3227797"/>
            <a:ext cx="300743" cy="276999"/>
          </a:xfrm>
          <a:prstGeom prst="rect">
            <a:avLst/>
          </a:prstGeom>
          <a:solidFill>
            <a:schemeClr val="accent4">
              <a:lumMod val="75000"/>
            </a:schemeClr>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4" name="CuadroTexto 33">
            <a:extLst>
              <a:ext uri="{FF2B5EF4-FFF2-40B4-BE49-F238E27FC236}">
                <a16:creationId xmlns:a16="http://schemas.microsoft.com/office/drawing/2014/main" id="{F9CB7A73-2276-E113-A4D5-212E70C26B39}"/>
              </a:ext>
            </a:extLst>
          </p:cNvPr>
          <p:cNvSpPr txBox="1"/>
          <p:nvPr/>
        </p:nvSpPr>
        <p:spPr>
          <a:xfrm>
            <a:off x="7252463" y="4687622"/>
            <a:ext cx="377687" cy="369332"/>
          </a:xfrm>
          <a:prstGeom prst="rect">
            <a:avLst/>
          </a:prstGeom>
          <a:solidFill>
            <a:schemeClr val="accent6">
              <a:lumMod val="75000"/>
            </a:schemeClr>
          </a:solidFill>
          <a:ln w="571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 name="Título 3">
            <a:extLst>
              <a:ext uri="{FF2B5EF4-FFF2-40B4-BE49-F238E27FC236}">
                <a16:creationId xmlns:a16="http://schemas.microsoft.com/office/drawing/2014/main" id="{E0B85F0C-0CFE-D110-9A2C-D66072EF6751}"/>
              </a:ext>
            </a:extLst>
          </p:cNvPr>
          <p:cNvSpPr txBox="1">
            <a:spLocks/>
          </p:cNvSpPr>
          <p:nvPr/>
        </p:nvSpPr>
        <p:spPr>
          <a:xfrm>
            <a:off x="17896" y="36281"/>
            <a:ext cx="10890627" cy="87913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S" sz="3500" dirty="0">
              <a:latin typeface="Didot" panose="02000503000000020003" pitchFamily="2" charset="-79"/>
              <a:cs typeface="Didot" panose="02000503000000020003" pitchFamily="2" charset="-79"/>
            </a:endParaRPr>
          </a:p>
        </p:txBody>
      </p:sp>
      <p:sp>
        <p:nvSpPr>
          <p:cNvPr id="3" name="TextBox 2">
            <a:extLst>
              <a:ext uri="{FF2B5EF4-FFF2-40B4-BE49-F238E27FC236}">
                <a16:creationId xmlns:a16="http://schemas.microsoft.com/office/drawing/2014/main" id="{BAD8B269-1CFD-E5CC-F6C8-B0FE60462BF6}"/>
              </a:ext>
            </a:extLst>
          </p:cNvPr>
          <p:cNvSpPr txBox="1"/>
          <p:nvPr/>
        </p:nvSpPr>
        <p:spPr>
          <a:xfrm>
            <a:off x="-2" y="344458"/>
            <a:ext cx="10908525" cy="523220"/>
          </a:xfrm>
          <a:prstGeom prst="rect">
            <a:avLst/>
          </a:prstGeom>
          <a:noFill/>
        </p:spPr>
        <p:txBody>
          <a:bodyPr wrap="square">
            <a:spAutoFit/>
          </a:bodyPr>
          <a:lstStyle/>
          <a:p>
            <a:pPr algn="ctr"/>
            <a:r>
              <a:rPr lang="es-AR" sz="2800" dirty="0" err="1">
                <a:latin typeface="Roboto" panose="02000000000000000000" pitchFamily="2" charset="0"/>
                <a:ea typeface="Roboto" panose="02000000000000000000" pitchFamily="2" charset="0"/>
                <a:cs typeface="Roboto" panose="02000000000000000000" pitchFamily="2" charset="0"/>
              </a:rPr>
              <a:t>Approvals</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of</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drugs</a:t>
            </a:r>
            <a:r>
              <a:rPr lang="es-AR" sz="2800" dirty="0">
                <a:latin typeface="Roboto" panose="02000000000000000000" pitchFamily="2" charset="0"/>
                <a:ea typeface="Roboto" panose="02000000000000000000" pitchFamily="2" charset="0"/>
                <a:cs typeface="Roboto" panose="02000000000000000000" pitchFamily="2" charset="0"/>
              </a:rPr>
              <a:t> in </a:t>
            </a:r>
            <a:r>
              <a:rPr lang="es-AR" sz="2800" dirty="0" err="1">
                <a:latin typeface="Roboto" panose="02000000000000000000" pitchFamily="2" charset="0"/>
                <a:ea typeface="Roboto" panose="02000000000000000000" pitchFamily="2" charset="0"/>
                <a:cs typeface="Roboto" panose="02000000000000000000" pitchFamily="2" charset="0"/>
              </a:rPr>
              <a:t>cancer</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how</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far</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is</a:t>
            </a:r>
            <a:r>
              <a:rPr lang="es-AR" sz="2800" dirty="0">
                <a:latin typeface="Roboto" panose="02000000000000000000" pitchFamily="2" charset="0"/>
                <a:ea typeface="Roboto" panose="02000000000000000000" pitchFamily="2" charset="0"/>
                <a:cs typeface="Roboto" panose="02000000000000000000" pitchFamily="2" charset="0"/>
              </a:rPr>
              <a:t> sarcoma </a:t>
            </a:r>
            <a:r>
              <a:rPr lang="es-AR" sz="2800" dirty="0" err="1">
                <a:latin typeface="Roboto" panose="02000000000000000000" pitchFamily="2" charset="0"/>
                <a:ea typeface="Roboto" panose="02000000000000000000" pitchFamily="2" charset="0"/>
                <a:cs typeface="Roboto" panose="02000000000000000000" pitchFamily="2" charset="0"/>
              </a:rPr>
              <a:t>to</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breast</a:t>
            </a:r>
            <a:r>
              <a:rPr lang="es-AR" sz="2800" dirty="0">
                <a:latin typeface="Roboto" panose="02000000000000000000" pitchFamily="2" charset="0"/>
                <a:ea typeface="Roboto" panose="02000000000000000000" pitchFamily="2" charset="0"/>
                <a:cs typeface="Roboto" panose="02000000000000000000" pitchFamily="2" charset="0"/>
              </a:rPr>
              <a:t> </a:t>
            </a:r>
            <a:r>
              <a:rPr lang="es-AR" sz="2800" dirty="0" err="1">
                <a:latin typeface="Roboto" panose="02000000000000000000" pitchFamily="2" charset="0"/>
                <a:ea typeface="Roboto" panose="02000000000000000000" pitchFamily="2" charset="0"/>
                <a:cs typeface="Roboto" panose="02000000000000000000" pitchFamily="2" charset="0"/>
              </a:rPr>
              <a:t>cancer</a:t>
            </a:r>
            <a:r>
              <a:rPr lang="es-AR" sz="2800" dirty="0">
                <a:latin typeface="Roboto" panose="02000000000000000000" pitchFamily="2" charset="0"/>
                <a:ea typeface="Roboto" panose="02000000000000000000" pitchFamily="2" charset="0"/>
                <a:cs typeface="Roboto" panose="02000000000000000000" pitchFamily="2" charset="0"/>
              </a:rPr>
              <a:t>?</a:t>
            </a:r>
          </a:p>
        </p:txBody>
      </p:sp>
      <p:pic>
        <p:nvPicPr>
          <p:cNvPr id="5" name="Imagen 7" descr="Imagen que contiene firmar, tabla, cuarto&#10;&#10;Descripción generada automáticamente">
            <a:extLst>
              <a:ext uri="{FF2B5EF4-FFF2-40B4-BE49-F238E27FC236}">
                <a16:creationId xmlns:a16="http://schemas.microsoft.com/office/drawing/2014/main" id="{9513ED63-44DF-7340-5614-2DA1BDBC3288}"/>
              </a:ext>
            </a:extLst>
          </p:cNvPr>
          <p:cNvPicPr>
            <a:picLocks noChangeAspect="1"/>
          </p:cNvPicPr>
          <p:nvPr/>
        </p:nvPicPr>
        <p:blipFill>
          <a:blip r:embed="rId3"/>
          <a:stretch>
            <a:fillRect/>
          </a:stretch>
        </p:blipFill>
        <p:spPr>
          <a:xfrm>
            <a:off x="10990151" y="266199"/>
            <a:ext cx="1017588" cy="1017588"/>
          </a:xfrm>
          <a:prstGeom prst="rect">
            <a:avLst/>
          </a:prstGeom>
        </p:spPr>
      </p:pic>
    </p:spTree>
    <p:extLst>
      <p:ext uri="{BB962C8B-B14F-4D97-AF65-F5344CB8AC3E}">
        <p14:creationId xmlns:p14="http://schemas.microsoft.com/office/powerpoint/2010/main" val="195835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linds(horizontal)">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2"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Brief</a:t>
            </a:r>
            <a:r>
              <a:rPr lang="es-ES" sz="3500" dirty="0">
                <a:latin typeface="Didot" panose="02000503000000020003" pitchFamily="2" charset="-79"/>
                <a:cs typeface="Didot" panose="02000503000000020003" pitchFamily="2" charset="-79"/>
              </a:rPr>
              <a:t> agenda</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sp>
        <p:nvSpPr>
          <p:cNvPr id="6" name="Marcador de contenido 4">
            <a:extLst>
              <a:ext uri="{FF2B5EF4-FFF2-40B4-BE49-F238E27FC236}">
                <a16:creationId xmlns:a16="http://schemas.microsoft.com/office/drawing/2014/main" id="{9B6E151A-D505-AE07-F4D1-2366269EA586}"/>
              </a:ext>
            </a:extLst>
          </p:cNvPr>
          <p:cNvSpPr>
            <a:spLocks noGrp="1"/>
          </p:cNvSpPr>
          <p:nvPr>
            <p:ph idx="1"/>
          </p:nvPr>
        </p:nvSpPr>
        <p:spPr>
          <a:xfrm>
            <a:off x="312307" y="2840538"/>
            <a:ext cx="9792208" cy="3407862"/>
          </a:xfrm>
        </p:spPr>
        <p:txBody>
          <a:bodyPr>
            <a:normAutofit/>
          </a:bodyPr>
          <a:lstStyle/>
          <a:p>
            <a:r>
              <a:rPr lang="es-ES" dirty="0" err="1">
                <a:solidFill>
                  <a:schemeClr val="bg2"/>
                </a:solidFill>
                <a:latin typeface="Didot" panose="02000503000000020003" pitchFamily="2" charset="-79"/>
                <a:cs typeface="Didot" panose="02000503000000020003" pitchFamily="2" charset="-79"/>
              </a:rPr>
              <a:t>Number</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of</a:t>
            </a:r>
            <a:r>
              <a:rPr lang="es-ES" dirty="0">
                <a:solidFill>
                  <a:schemeClr val="bg2"/>
                </a:solidFill>
                <a:latin typeface="Didot" panose="02000503000000020003" pitchFamily="2" charset="-79"/>
                <a:cs typeface="Didot" panose="02000503000000020003" pitchFamily="2" charset="-79"/>
              </a:rPr>
              <a:t> cases in </a:t>
            </a:r>
            <a:r>
              <a:rPr lang="es-ES" dirty="0" err="1">
                <a:solidFill>
                  <a:schemeClr val="bg2"/>
                </a:solidFill>
                <a:latin typeface="Didot" panose="02000503000000020003" pitchFamily="2" charset="-79"/>
                <a:cs typeface="Didot" panose="02000503000000020003" pitchFamily="2" charset="-79"/>
              </a:rPr>
              <a:t>the</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region</a:t>
            </a:r>
            <a:endParaRPr lang="es-ES" dirty="0">
              <a:solidFill>
                <a:schemeClr val="bg2"/>
              </a:solidFill>
              <a:latin typeface="Didot" panose="02000503000000020003" pitchFamily="2" charset="-79"/>
              <a:cs typeface="Didot" panose="02000503000000020003" pitchFamily="2" charset="-79"/>
            </a:endParaRPr>
          </a:p>
          <a:p>
            <a:r>
              <a:rPr lang="es-ES" dirty="0" err="1">
                <a:solidFill>
                  <a:schemeClr val="bg2"/>
                </a:solidFill>
                <a:latin typeface="Didot" panose="02000503000000020003" pitchFamily="2" charset="-79"/>
                <a:cs typeface="Didot" panose="02000503000000020003" pitchFamily="2" charset="-79"/>
              </a:rPr>
              <a:t>Description</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of</a:t>
            </a:r>
            <a:r>
              <a:rPr lang="es-ES" dirty="0">
                <a:solidFill>
                  <a:schemeClr val="bg2"/>
                </a:solidFill>
                <a:latin typeface="Didot" panose="02000503000000020003" pitchFamily="2" charset="-79"/>
                <a:cs typeface="Didot" panose="02000503000000020003" pitchFamily="2" charset="-79"/>
              </a:rPr>
              <a:t> 7 </a:t>
            </a:r>
            <a:r>
              <a:rPr lang="es-ES" dirty="0" err="1">
                <a:solidFill>
                  <a:schemeClr val="bg2"/>
                </a:solidFill>
                <a:latin typeface="Didot" panose="02000503000000020003" pitchFamily="2" charset="-79"/>
                <a:cs typeface="Didot" panose="02000503000000020003" pitchFamily="2" charset="-79"/>
              </a:rPr>
              <a:t>countries</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National</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Health</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systems</a:t>
            </a:r>
            <a:r>
              <a:rPr lang="es-ES" dirty="0">
                <a:solidFill>
                  <a:schemeClr val="bg2"/>
                </a:solidFill>
                <a:latin typeface="Didot" panose="02000503000000020003" pitchFamily="2" charset="-79"/>
                <a:cs typeface="Didot" panose="02000503000000020003" pitchFamily="2" charset="-79"/>
              </a:rPr>
              <a:t> </a:t>
            </a:r>
          </a:p>
          <a:p>
            <a:r>
              <a:rPr lang="es-ES" dirty="0" err="1">
                <a:solidFill>
                  <a:schemeClr val="bg2"/>
                </a:solidFill>
                <a:latin typeface="Didot" panose="02000503000000020003" pitchFamily="2" charset="-79"/>
                <a:cs typeface="Didot" panose="02000503000000020003" pitchFamily="2" charset="-79"/>
              </a:rPr>
              <a:t>Barriers</a:t>
            </a:r>
            <a:endParaRPr lang="es-ES" dirty="0">
              <a:latin typeface="Didot" panose="02000503000000020003" pitchFamily="2" charset="-79"/>
              <a:cs typeface="Didot" panose="02000503000000020003" pitchFamily="2" charset="-79"/>
            </a:endParaRPr>
          </a:p>
          <a:p>
            <a:r>
              <a:rPr lang="es-ES" dirty="0">
                <a:latin typeface="Didot" panose="02000503000000020003" pitchFamily="2" charset="-79"/>
                <a:cs typeface="Didot" panose="02000503000000020003" pitchFamily="2" charset="-79"/>
              </a:rPr>
              <a:t>Tools </a:t>
            </a:r>
            <a:r>
              <a:rPr lang="es-ES" dirty="0" err="1">
                <a:latin typeface="Didot" panose="02000503000000020003" pitchFamily="2" charset="-79"/>
                <a:cs typeface="Didot" panose="02000503000000020003" pitchFamily="2" charset="-79"/>
              </a:rPr>
              <a:t>from</a:t>
            </a:r>
            <a:r>
              <a:rPr lang="es-ES" dirty="0">
                <a:latin typeface="Didot" panose="02000503000000020003" pitchFamily="2" charset="-79"/>
                <a:cs typeface="Didot" panose="02000503000000020003" pitchFamily="2" charset="-79"/>
              </a:rPr>
              <a:t> SELNET </a:t>
            </a:r>
            <a:r>
              <a:rPr lang="es-ES" dirty="0" err="1">
                <a:latin typeface="Didot" panose="02000503000000020003" pitchFamily="2" charset="-79"/>
                <a:cs typeface="Didot" panose="02000503000000020003" pitchFamily="2" charset="-79"/>
              </a:rPr>
              <a:t>to</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improve</a:t>
            </a:r>
            <a:r>
              <a:rPr lang="es-ES" dirty="0">
                <a:latin typeface="Didot" panose="02000503000000020003" pitchFamily="2" charset="-79"/>
                <a:cs typeface="Didot" panose="02000503000000020003" pitchFamily="2" charset="-79"/>
              </a:rPr>
              <a:t> care in sarcoma </a:t>
            </a:r>
            <a:r>
              <a:rPr lang="es-ES" dirty="0" err="1">
                <a:latin typeface="Didot" panose="02000503000000020003" pitchFamily="2" charset="-79"/>
                <a:cs typeface="Didot" panose="02000503000000020003" pitchFamily="2" charset="-79"/>
              </a:rPr>
              <a:t>patients</a:t>
            </a:r>
            <a:endParaRPr lang="es-ES" dirty="0">
              <a:latin typeface="Didot" panose="02000503000000020003" pitchFamily="2" charset="-79"/>
              <a:cs typeface="Didot" panose="02000503000000020003" pitchFamily="2" charset="-79"/>
            </a:endParaRPr>
          </a:p>
          <a:p>
            <a:r>
              <a:rPr lang="es-ES" dirty="0" err="1">
                <a:solidFill>
                  <a:schemeClr val="bg2"/>
                </a:solidFill>
                <a:latin typeface="Didot" panose="02000503000000020003" pitchFamily="2" charset="-79"/>
                <a:cs typeface="Didot" panose="02000503000000020003" pitchFamily="2" charset="-79"/>
              </a:rPr>
              <a:t>Discussion</a:t>
            </a:r>
            <a:endParaRPr lang="es-ES" dirty="0">
              <a:solidFill>
                <a:schemeClr val="bg2"/>
              </a:solidFill>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1295197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pPr marL="228600" marR="0" lvl="0" indent="-228600" defTabSz="914400" rtl="0" eaLnBrk="1" fontAlgn="auto" latinLnBrk="0" hangingPunct="1">
              <a:lnSpc>
                <a:spcPct val="90000"/>
              </a:lnSpc>
              <a:spcBef>
                <a:spcPts val="1000"/>
              </a:spcBef>
              <a:spcAft>
                <a:spcPts val="0"/>
              </a:spcAft>
              <a:tabLst/>
              <a:defRPr/>
            </a:pPr>
            <a:r>
              <a:rPr kumimoji="0" lang="es-ES" sz="2800" b="0" i="0" u="none" strike="noStrike" kern="1200" cap="none" spc="0" normalizeH="0" baseline="0" noProof="0" dirty="0">
                <a:ln>
                  <a:noFill/>
                </a:ln>
                <a:solidFill>
                  <a:prstClr val="black"/>
                </a:solidFill>
                <a:effectLst/>
                <a:uLnTx/>
                <a:uFillTx/>
                <a:latin typeface="Didot" panose="02000503000000020003" pitchFamily="2" charset="-79"/>
                <a:ea typeface="+mn-ea"/>
                <a:cs typeface="Didot" panose="02000503000000020003" pitchFamily="2" charset="-79"/>
              </a:rPr>
              <a:t>Tools </a:t>
            </a:r>
            <a:r>
              <a:rPr kumimoji="0" lang="es-ES" sz="2800" b="0" i="0" u="none" strike="noStrike" kern="1200" cap="none" spc="0" normalizeH="0" baseline="0" noProof="0" dirty="0" err="1">
                <a:ln>
                  <a:noFill/>
                </a:ln>
                <a:solidFill>
                  <a:prstClr val="black"/>
                </a:solidFill>
                <a:effectLst/>
                <a:uLnTx/>
                <a:uFillTx/>
                <a:latin typeface="Didot" panose="02000503000000020003" pitchFamily="2" charset="-79"/>
                <a:ea typeface="+mn-ea"/>
                <a:cs typeface="Didot" panose="02000503000000020003" pitchFamily="2" charset="-79"/>
              </a:rPr>
              <a:t>from</a:t>
            </a:r>
            <a:r>
              <a:rPr kumimoji="0" lang="es-ES" sz="2800" b="0" i="0" u="none" strike="noStrike" kern="1200" cap="none" spc="0" normalizeH="0" baseline="0" noProof="0" dirty="0">
                <a:ln>
                  <a:noFill/>
                </a:ln>
                <a:solidFill>
                  <a:prstClr val="black"/>
                </a:solidFill>
                <a:effectLst/>
                <a:uLnTx/>
                <a:uFillTx/>
                <a:latin typeface="Didot" panose="02000503000000020003" pitchFamily="2" charset="-79"/>
                <a:ea typeface="+mn-ea"/>
                <a:cs typeface="Didot" panose="02000503000000020003" pitchFamily="2" charset="-79"/>
              </a:rPr>
              <a:t> SELNET </a:t>
            </a:r>
            <a:r>
              <a:rPr kumimoji="0" lang="es-ES" sz="2800" b="0" i="0" u="none" strike="noStrike" kern="1200" cap="none" spc="0" normalizeH="0" baseline="0" noProof="0" dirty="0" err="1">
                <a:ln>
                  <a:noFill/>
                </a:ln>
                <a:solidFill>
                  <a:prstClr val="black"/>
                </a:solidFill>
                <a:effectLst/>
                <a:uLnTx/>
                <a:uFillTx/>
                <a:latin typeface="Didot" panose="02000503000000020003" pitchFamily="2" charset="-79"/>
                <a:ea typeface="+mn-ea"/>
                <a:cs typeface="Didot" panose="02000503000000020003" pitchFamily="2" charset="-79"/>
              </a:rPr>
              <a:t>to</a:t>
            </a:r>
            <a:r>
              <a:rPr kumimoji="0" lang="es-ES" sz="2800" b="0" i="0" u="none" strike="noStrike" kern="1200" cap="none" spc="0" normalizeH="0" baseline="0" noProof="0" dirty="0">
                <a:ln>
                  <a:noFill/>
                </a:ln>
                <a:solidFill>
                  <a:prstClr val="black"/>
                </a:solidFill>
                <a:effectLst/>
                <a:uLnTx/>
                <a:uFillTx/>
                <a:latin typeface="Didot" panose="02000503000000020003" pitchFamily="2" charset="-79"/>
                <a:ea typeface="+mn-ea"/>
                <a:cs typeface="Didot" panose="02000503000000020003" pitchFamily="2" charset="-79"/>
              </a:rPr>
              <a:t> </a:t>
            </a:r>
            <a:r>
              <a:rPr kumimoji="0" lang="es-ES" sz="2800" b="0" i="0" u="none" strike="noStrike" kern="1200" cap="none" spc="0" normalizeH="0" baseline="0" noProof="0" dirty="0" err="1">
                <a:ln>
                  <a:noFill/>
                </a:ln>
                <a:solidFill>
                  <a:prstClr val="black"/>
                </a:solidFill>
                <a:effectLst/>
                <a:uLnTx/>
                <a:uFillTx/>
                <a:latin typeface="Didot" panose="02000503000000020003" pitchFamily="2" charset="-79"/>
                <a:ea typeface="+mn-ea"/>
                <a:cs typeface="Didot" panose="02000503000000020003" pitchFamily="2" charset="-79"/>
              </a:rPr>
              <a:t>improve</a:t>
            </a:r>
            <a:r>
              <a:rPr kumimoji="0" lang="es-ES" sz="2800" b="0" i="0" u="none" strike="noStrike" kern="1200" cap="none" spc="0" normalizeH="0" baseline="0" noProof="0" dirty="0">
                <a:ln>
                  <a:noFill/>
                </a:ln>
                <a:solidFill>
                  <a:prstClr val="black"/>
                </a:solidFill>
                <a:effectLst/>
                <a:uLnTx/>
                <a:uFillTx/>
                <a:latin typeface="Didot" panose="02000503000000020003" pitchFamily="2" charset="-79"/>
                <a:ea typeface="+mn-ea"/>
                <a:cs typeface="Didot" panose="02000503000000020003" pitchFamily="2" charset="-79"/>
              </a:rPr>
              <a:t> care in sarcoma </a:t>
            </a:r>
            <a:r>
              <a:rPr kumimoji="0" lang="es-ES" sz="2800" b="0" i="0" u="none" strike="noStrike" kern="1200" cap="none" spc="0" normalizeH="0" baseline="0" noProof="0" dirty="0" err="1">
                <a:ln>
                  <a:noFill/>
                </a:ln>
                <a:solidFill>
                  <a:prstClr val="black"/>
                </a:solidFill>
                <a:effectLst/>
                <a:uLnTx/>
                <a:uFillTx/>
                <a:latin typeface="Didot" panose="02000503000000020003" pitchFamily="2" charset="-79"/>
                <a:ea typeface="+mn-ea"/>
                <a:cs typeface="Didot" panose="02000503000000020003" pitchFamily="2" charset="-79"/>
              </a:rPr>
              <a:t>patients</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15941" y="533792"/>
            <a:ext cx="1363752" cy="1363752"/>
          </a:xfrm>
          <a:prstGeom prst="rect">
            <a:avLst/>
          </a:prstGeom>
        </p:spPr>
      </p:pic>
      <p:sp>
        <p:nvSpPr>
          <p:cNvPr id="6" name="Marcador de contenido 4">
            <a:extLst>
              <a:ext uri="{FF2B5EF4-FFF2-40B4-BE49-F238E27FC236}">
                <a16:creationId xmlns:a16="http://schemas.microsoft.com/office/drawing/2014/main" id="{9B6E151A-D505-AE07-F4D1-2366269EA586}"/>
              </a:ext>
            </a:extLst>
          </p:cNvPr>
          <p:cNvSpPr>
            <a:spLocks noGrp="1"/>
          </p:cNvSpPr>
          <p:nvPr>
            <p:ph idx="1"/>
          </p:nvPr>
        </p:nvSpPr>
        <p:spPr>
          <a:xfrm>
            <a:off x="312306" y="2186609"/>
            <a:ext cx="5412633" cy="4061791"/>
          </a:xfrm>
          <a:ln w="57150">
            <a:solidFill>
              <a:srgbClr val="00B050"/>
            </a:solidFill>
          </a:ln>
        </p:spPr>
        <p:txBody>
          <a:bodyPr>
            <a:normAutofit fontScale="92500" lnSpcReduction="10000"/>
          </a:bodyPr>
          <a:lstStyle/>
          <a:p>
            <a:pPr marL="0" indent="0" algn="ctr">
              <a:buNone/>
            </a:pPr>
            <a:r>
              <a:rPr lang="es-ES" b="1" dirty="0" err="1">
                <a:latin typeface="Calibri" panose="020F0502020204030204" pitchFamily="34" charset="0"/>
                <a:cs typeface="Calibri" panose="020F0502020204030204" pitchFamily="34" charset="0"/>
              </a:rPr>
              <a:t>Modifiable</a:t>
            </a:r>
            <a:r>
              <a:rPr lang="es-ES" b="1" dirty="0">
                <a:latin typeface="Calibri" panose="020F0502020204030204" pitchFamily="34" charset="0"/>
                <a:cs typeface="Calibri" panose="020F0502020204030204" pitchFamily="34" charset="0"/>
              </a:rPr>
              <a:t> Variables</a:t>
            </a:r>
          </a:p>
          <a:p>
            <a:pPr marL="0" indent="0">
              <a:buNone/>
            </a:pPr>
            <a:r>
              <a:rPr lang="es-ES" dirty="0" err="1">
                <a:latin typeface="Calibri" panose="020F0502020204030204" pitchFamily="34" charset="0"/>
                <a:cs typeface="Calibri" panose="020F0502020204030204" pitchFamily="34" charset="0"/>
              </a:rPr>
              <a:t>Education</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MDT</a:t>
            </a:r>
          </a:p>
          <a:p>
            <a:pPr marL="0" indent="0">
              <a:buNone/>
            </a:pPr>
            <a:r>
              <a:rPr lang="es-ES" dirty="0" err="1">
                <a:latin typeface="Calibri" panose="020F0502020204030204" pitchFamily="34" charset="0"/>
                <a:cs typeface="Calibri" panose="020F0502020204030204" pitchFamily="34" charset="0"/>
              </a:rPr>
              <a:t>Guidelines</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Reference centers</a:t>
            </a:r>
          </a:p>
          <a:p>
            <a:pPr marL="0" indent="0">
              <a:buNone/>
            </a:pPr>
            <a:r>
              <a:rPr lang="es-ES" dirty="0">
                <a:latin typeface="Calibri" panose="020F0502020204030204" pitchFamily="34" charset="0"/>
                <a:cs typeface="Calibri" panose="020F0502020204030204" pitchFamily="34" charset="0"/>
              </a:rPr>
              <a:t>Local Data</a:t>
            </a:r>
          </a:p>
          <a:p>
            <a:pPr marL="0" indent="0">
              <a:buNone/>
            </a:pPr>
            <a:r>
              <a:rPr lang="es-ES" dirty="0" err="1">
                <a:latin typeface="Calibri" panose="020F0502020204030204" pitchFamily="34" charset="0"/>
                <a:cs typeface="Calibri" panose="020F0502020204030204" pitchFamily="34" charset="0"/>
              </a:rPr>
              <a:t>Clinical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trials</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Access </a:t>
            </a: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diagnosis and </a:t>
            </a:r>
            <a:r>
              <a:rPr lang="es-ES" dirty="0" err="1">
                <a:latin typeface="Calibri" panose="020F0502020204030204" pitchFamily="34" charset="0"/>
                <a:cs typeface="Calibri" panose="020F0502020204030204" pitchFamily="34" charset="0"/>
              </a:rPr>
              <a:t>treatment</a:t>
            </a:r>
            <a:endParaRPr lang="es-ES" dirty="0">
              <a:latin typeface="Calibri" panose="020F0502020204030204" pitchFamily="34" charset="0"/>
              <a:cs typeface="Calibri" panose="020F0502020204030204" pitchFamily="34" charset="0"/>
            </a:endParaRPr>
          </a:p>
          <a:p>
            <a:pPr marL="0" indent="0">
              <a:buNone/>
            </a:pPr>
            <a:r>
              <a:rPr lang="es-ES" dirty="0" err="1">
                <a:latin typeface="Calibri" panose="020F0502020204030204" pitchFamily="34" charset="0"/>
                <a:cs typeface="Calibri" panose="020F0502020204030204" pitchFamily="34" charset="0"/>
              </a:rPr>
              <a:t>Publications</a:t>
            </a:r>
            <a:endParaRPr lang="es-ES" dirty="0">
              <a:latin typeface="Calibri" panose="020F0502020204030204" pitchFamily="34" charset="0"/>
              <a:cs typeface="Calibri" panose="020F0502020204030204" pitchFamily="34" charset="0"/>
            </a:endParaRPr>
          </a:p>
        </p:txBody>
      </p:sp>
      <p:sp>
        <p:nvSpPr>
          <p:cNvPr id="2" name="Marcador de contenido 4">
            <a:extLst>
              <a:ext uri="{FF2B5EF4-FFF2-40B4-BE49-F238E27FC236}">
                <a16:creationId xmlns:a16="http://schemas.microsoft.com/office/drawing/2014/main" id="{2CCDBE03-128D-08EC-B0EB-BB44BB6EDAA4}"/>
              </a:ext>
            </a:extLst>
          </p:cNvPr>
          <p:cNvSpPr txBox="1">
            <a:spLocks/>
          </p:cNvSpPr>
          <p:nvPr/>
        </p:nvSpPr>
        <p:spPr>
          <a:xfrm>
            <a:off x="6269158" y="2186609"/>
            <a:ext cx="4975311" cy="4061791"/>
          </a:xfrm>
          <a:prstGeom prst="rect">
            <a:avLst/>
          </a:prstGeom>
          <a:ln w="5715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b="1" dirty="0">
                <a:latin typeface="Calibri" panose="020F0502020204030204" pitchFamily="34" charset="0"/>
                <a:cs typeface="Calibri" panose="020F0502020204030204" pitchFamily="34" charset="0"/>
              </a:rPr>
              <a:t>Non-</a:t>
            </a:r>
            <a:r>
              <a:rPr lang="es-ES" b="1" dirty="0" err="1">
                <a:latin typeface="Calibri" panose="020F0502020204030204" pitchFamily="34" charset="0"/>
                <a:cs typeface="Calibri" panose="020F0502020204030204" pitchFamily="34" charset="0"/>
              </a:rPr>
              <a:t>modifiable</a:t>
            </a:r>
            <a:r>
              <a:rPr lang="es-ES" b="1" dirty="0">
                <a:latin typeface="Calibri" panose="020F0502020204030204" pitchFamily="34" charset="0"/>
                <a:cs typeface="Calibri" panose="020F0502020204030204" pitchFamily="34" charset="0"/>
              </a:rPr>
              <a:t> Variables</a:t>
            </a:r>
          </a:p>
          <a:p>
            <a:pPr marL="0" indent="0">
              <a:buNone/>
            </a:pPr>
            <a:r>
              <a:rPr lang="es-ES" dirty="0" err="1">
                <a:latin typeface="Calibri" panose="020F0502020204030204" pitchFamily="34" charset="0"/>
                <a:cs typeface="Calibri" panose="020F0502020204030204" pitchFamily="34" charset="0"/>
              </a:rPr>
              <a:t>Health</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system</a:t>
            </a:r>
            <a:endParaRPr lang="es-ES" dirty="0">
              <a:latin typeface="Calibri" panose="020F0502020204030204" pitchFamily="34" charset="0"/>
              <a:cs typeface="Calibri" panose="020F0502020204030204" pitchFamily="34" charset="0"/>
            </a:endParaRPr>
          </a:p>
          <a:p>
            <a:pPr marL="0" indent="0">
              <a:buNone/>
            </a:pPr>
            <a:r>
              <a:rPr lang="es-ES" dirty="0" err="1">
                <a:latin typeface="Calibri" panose="020F0502020204030204" pitchFamily="34" charset="0"/>
                <a:cs typeface="Calibri" panose="020F0502020204030204" pitchFamily="34" charset="0"/>
              </a:rPr>
              <a:t>Inequities</a:t>
            </a:r>
            <a:r>
              <a:rPr lang="es-ES" dirty="0">
                <a:latin typeface="Calibri" panose="020F0502020204030204" pitchFamily="34" charset="0"/>
                <a:cs typeface="Calibri" panose="020F0502020204030204" pitchFamily="34" charset="0"/>
              </a:rPr>
              <a:t> </a:t>
            </a:r>
          </a:p>
          <a:p>
            <a:pPr marL="0" indent="0">
              <a:buNone/>
            </a:pPr>
            <a:r>
              <a:rPr lang="es-ES" dirty="0" err="1">
                <a:latin typeface="Calibri" panose="020F0502020204030204" pitchFamily="34" charset="0"/>
                <a:cs typeface="Calibri" panose="020F0502020204030204" pitchFamily="34" charset="0"/>
              </a:rPr>
              <a:t>Goverments</a:t>
            </a:r>
            <a:endParaRPr lang="es-ES" dirty="0">
              <a:latin typeface="Calibri" panose="020F0502020204030204" pitchFamily="34" charset="0"/>
              <a:cs typeface="Calibri" panose="020F0502020204030204" pitchFamily="34" charset="0"/>
            </a:endParaRPr>
          </a:p>
          <a:p>
            <a:pPr marL="0" indent="0">
              <a:buNone/>
            </a:pPr>
            <a:r>
              <a:rPr lang="es-ES" dirty="0" err="1">
                <a:latin typeface="Calibri" panose="020F0502020204030204" pitchFamily="34" charset="0"/>
                <a:cs typeface="Calibri" panose="020F0502020204030204" pitchFamily="34" charset="0"/>
              </a:rPr>
              <a:t>Population</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territory</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Low </a:t>
            </a:r>
            <a:r>
              <a:rPr lang="es-ES" dirty="0" err="1">
                <a:latin typeface="Calibri" panose="020F0502020204030204" pitchFamily="34" charset="0"/>
                <a:cs typeface="Calibri" panose="020F0502020204030204" pitchFamily="34" charset="0"/>
              </a:rPr>
              <a:t>Incidence</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Screening </a:t>
            </a:r>
            <a:r>
              <a:rPr lang="es-ES" dirty="0" err="1">
                <a:latin typeface="Calibri" panose="020F0502020204030204" pitchFamily="34" charset="0"/>
                <a:cs typeface="Calibri" panose="020F0502020204030204" pitchFamily="34" charset="0"/>
              </a:rPr>
              <a:t>tools</a:t>
            </a:r>
            <a:endParaRPr lang="es-ES" dirty="0">
              <a:latin typeface="Calibri" panose="020F0502020204030204" pitchFamily="34" charset="0"/>
              <a:cs typeface="Calibri" panose="020F0502020204030204" pitchFamily="34" charset="0"/>
            </a:endParaRPr>
          </a:p>
          <a:p>
            <a:pPr marL="0" indent="0">
              <a:buNone/>
            </a:pPr>
            <a:r>
              <a:rPr lang="es-ES" dirty="0">
                <a:latin typeface="Calibri" panose="020F0502020204030204" pitchFamily="34" charset="0"/>
                <a:cs typeface="Calibri" panose="020F0502020204030204" pitchFamily="34" charset="0"/>
              </a:rPr>
              <a:t>Local </a:t>
            </a:r>
            <a:r>
              <a:rPr lang="es-ES" dirty="0" err="1">
                <a:latin typeface="Calibri" panose="020F0502020204030204" pitchFamily="34" charset="0"/>
                <a:cs typeface="Calibri" panose="020F0502020204030204" pitchFamily="34" charset="0"/>
              </a:rPr>
              <a:t>economy</a:t>
            </a:r>
            <a:endParaRPr lang="es-ES" dirty="0">
              <a:latin typeface="Calibri" panose="020F0502020204030204" pitchFamily="34" charset="0"/>
              <a:cs typeface="Calibri" panose="020F0502020204030204" pitchFamily="34" charset="0"/>
            </a:endParaRPr>
          </a:p>
          <a:p>
            <a:pPr marL="0" indent="0">
              <a:buNone/>
            </a:pPr>
            <a:endParaRPr lang="es-E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s-ES" dirty="0">
              <a:latin typeface="Calibri" panose="020F0502020204030204" pitchFamily="34" charset="0"/>
              <a:cs typeface="Calibri" panose="020F0502020204030204" pitchFamily="34" charset="0"/>
            </a:endParaRPr>
          </a:p>
        </p:txBody>
      </p:sp>
      <p:pic>
        <p:nvPicPr>
          <p:cNvPr id="3" name="Imagen 7" descr="Imagen que contiene firmar, tabla, cuarto&#10;&#10;Descripción generada automáticamente">
            <a:extLst>
              <a:ext uri="{FF2B5EF4-FFF2-40B4-BE49-F238E27FC236}">
                <a16:creationId xmlns:a16="http://schemas.microsoft.com/office/drawing/2014/main" id="{4F12D515-60E8-E40B-C74A-31731AA72218}"/>
              </a:ext>
            </a:extLst>
          </p:cNvPr>
          <p:cNvPicPr>
            <a:picLocks noChangeAspect="1"/>
          </p:cNvPicPr>
          <p:nvPr/>
        </p:nvPicPr>
        <p:blipFill>
          <a:blip r:embed="rId2"/>
          <a:stretch>
            <a:fillRect/>
          </a:stretch>
        </p:blipFill>
        <p:spPr>
          <a:xfrm>
            <a:off x="3178712" y="3201183"/>
            <a:ext cx="1363752" cy="1363752"/>
          </a:xfrm>
          <a:prstGeom prst="rect">
            <a:avLst/>
          </a:prstGeom>
        </p:spPr>
      </p:pic>
    </p:spTree>
    <p:extLst>
      <p:ext uri="{BB962C8B-B14F-4D97-AF65-F5344CB8AC3E}">
        <p14:creationId xmlns:p14="http://schemas.microsoft.com/office/powerpoint/2010/main" val="41982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dissolv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dissolv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dissolv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dissolv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dissolv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0" name="Picture 2" descr="Mapa con los países de América Latina">
            <a:extLst>
              <a:ext uri="{FF2B5EF4-FFF2-40B4-BE49-F238E27FC236}">
                <a16:creationId xmlns:a16="http://schemas.microsoft.com/office/drawing/2014/main" id="{AFBE73CE-27F1-7A7B-2E4B-54F123A88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052"/>
          <a:stretch/>
        </p:blipFill>
        <p:spPr bwMode="auto">
          <a:xfrm>
            <a:off x="2628523" y="124710"/>
            <a:ext cx="7003672" cy="6439740"/>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C8BBB571-2115-627F-78C0-0DFA6ECC8CEB}"/>
              </a:ext>
            </a:extLst>
          </p:cNvPr>
          <p:cNvSpPr txBox="1"/>
          <p:nvPr/>
        </p:nvSpPr>
        <p:spPr>
          <a:xfrm>
            <a:off x="418548" y="2045292"/>
            <a:ext cx="39166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Guatemala</a:t>
            </a:r>
            <a:r>
              <a:rPr lang="es-AR" sz="1400" dirty="0">
                <a:solidFill>
                  <a:srgbClr val="FFFFFF"/>
                </a:solidFill>
                <a:latin typeface="Arial Narrow" panose="020B0606020202030204" pitchFamily="34" charset="0"/>
              </a:rPr>
              <a:t> (18,000,000- 166 sarcomas) </a:t>
            </a:r>
          </a:p>
        </p:txBody>
      </p:sp>
      <p:sp>
        <p:nvSpPr>
          <p:cNvPr id="32" name="CuadroTexto 31">
            <a:extLst>
              <a:ext uri="{FF2B5EF4-FFF2-40B4-BE49-F238E27FC236}">
                <a16:creationId xmlns:a16="http://schemas.microsoft.com/office/drawing/2014/main" id="{9B8094B7-9710-8959-3322-1F6C11A22E03}"/>
              </a:ext>
            </a:extLst>
          </p:cNvPr>
          <p:cNvSpPr txBox="1"/>
          <p:nvPr/>
        </p:nvSpPr>
        <p:spPr>
          <a:xfrm>
            <a:off x="422582" y="2404164"/>
            <a:ext cx="3895487"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El Salvador </a:t>
            </a:r>
            <a:r>
              <a:rPr lang="es-AR" sz="1400" dirty="0">
                <a:solidFill>
                  <a:srgbClr val="FFFFFF"/>
                </a:solidFill>
                <a:latin typeface="Arial Narrow" panose="020B0606020202030204" pitchFamily="34" charset="0"/>
              </a:rPr>
              <a:t>(6,500,000- 96 sarcomas)</a:t>
            </a:r>
          </a:p>
        </p:txBody>
      </p:sp>
      <p:sp>
        <p:nvSpPr>
          <p:cNvPr id="33" name="CuadroTexto 32">
            <a:extLst>
              <a:ext uri="{FF2B5EF4-FFF2-40B4-BE49-F238E27FC236}">
                <a16:creationId xmlns:a16="http://schemas.microsoft.com/office/drawing/2014/main" id="{B7C7BCA9-1DE8-83EB-0828-2E4A7E217A5C}"/>
              </a:ext>
            </a:extLst>
          </p:cNvPr>
          <p:cNvSpPr txBox="1"/>
          <p:nvPr/>
        </p:nvSpPr>
        <p:spPr>
          <a:xfrm>
            <a:off x="372640" y="1685361"/>
            <a:ext cx="3956173" cy="307777"/>
          </a:xfrm>
          <a:prstGeom prst="rect">
            <a:avLst/>
          </a:prstGeom>
          <a:solidFill>
            <a:srgbClr val="C00000"/>
          </a:solidFill>
          <a:ln w="38100" cap="flat" cmpd="sng" algn="ctr">
            <a:solidFill>
              <a:srgbClr val="FFFFFF"/>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Méjico</a:t>
            </a:r>
            <a:r>
              <a:rPr lang="es-AR" sz="1400" dirty="0">
                <a:solidFill>
                  <a:srgbClr val="FFFFFF"/>
                </a:solidFill>
                <a:latin typeface="Arial Narrow" panose="020B0606020202030204" pitchFamily="34" charset="0"/>
              </a:rPr>
              <a:t> (129,000,000- 1.955 sarcomas)</a:t>
            </a:r>
          </a:p>
        </p:txBody>
      </p:sp>
      <p:sp>
        <p:nvSpPr>
          <p:cNvPr id="34" name="CuadroTexto 33">
            <a:extLst>
              <a:ext uri="{FF2B5EF4-FFF2-40B4-BE49-F238E27FC236}">
                <a16:creationId xmlns:a16="http://schemas.microsoft.com/office/drawing/2014/main" id="{7104286B-B5F8-B116-13EA-4FF21D9ECF05}"/>
              </a:ext>
            </a:extLst>
          </p:cNvPr>
          <p:cNvSpPr txBox="1"/>
          <p:nvPr/>
        </p:nvSpPr>
        <p:spPr>
          <a:xfrm>
            <a:off x="438153" y="2766506"/>
            <a:ext cx="389065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Costa Rica </a:t>
            </a:r>
            <a:r>
              <a:rPr lang="es-AR" sz="1400" dirty="0">
                <a:solidFill>
                  <a:srgbClr val="FFFFFF"/>
                </a:solidFill>
                <a:latin typeface="Arial Narrow" panose="020B0606020202030204" pitchFamily="34" charset="0"/>
              </a:rPr>
              <a:t>( 5,000,000- 131 sarcomas)</a:t>
            </a:r>
          </a:p>
        </p:txBody>
      </p:sp>
      <p:sp>
        <p:nvSpPr>
          <p:cNvPr id="35" name="CuadroTexto 34">
            <a:extLst>
              <a:ext uri="{FF2B5EF4-FFF2-40B4-BE49-F238E27FC236}">
                <a16:creationId xmlns:a16="http://schemas.microsoft.com/office/drawing/2014/main" id="{1A51130D-B876-C4C2-CA5E-B69E098233EE}"/>
              </a:ext>
            </a:extLst>
          </p:cNvPr>
          <p:cNvSpPr txBox="1"/>
          <p:nvPr/>
        </p:nvSpPr>
        <p:spPr>
          <a:xfrm>
            <a:off x="440743" y="3115580"/>
            <a:ext cx="388806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Panamá</a:t>
            </a:r>
            <a:r>
              <a:rPr lang="es-AR" sz="1400" dirty="0">
                <a:solidFill>
                  <a:srgbClr val="FFFFFF"/>
                </a:solidFill>
                <a:latin typeface="Arial Narrow" panose="020B0606020202030204" pitchFamily="34" charset="0"/>
              </a:rPr>
              <a:t> (4,315,000- 76 sarcomas)</a:t>
            </a:r>
          </a:p>
        </p:txBody>
      </p:sp>
      <p:sp>
        <p:nvSpPr>
          <p:cNvPr id="36" name="CuadroTexto 35">
            <a:extLst>
              <a:ext uri="{FF2B5EF4-FFF2-40B4-BE49-F238E27FC236}">
                <a16:creationId xmlns:a16="http://schemas.microsoft.com/office/drawing/2014/main" id="{462E2C7D-1E08-6E24-79DA-A868173B9E90}"/>
              </a:ext>
            </a:extLst>
          </p:cNvPr>
          <p:cNvSpPr txBox="1"/>
          <p:nvPr/>
        </p:nvSpPr>
        <p:spPr>
          <a:xfrm>
            <a:off x="6352261" y="1430118"/>
            <a:ext cx="37338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Cuba </a:t>
            </a:r>
            <a:r>
              <a:rPr lang="es-AR" sz="1400" dirty="0">
                <a:solidFill>
                  <a:srgbClr val="FFFFFF"/>
                </a:solidFill>
                <a:latin typeface="Arial Narrow" panose="020B0606020202030204" pitchFamily="34" charset="0"/>
              </a:rPr>
              <a:t>(11,300,000-  467 sarcomas)</a:t>
            </a:r>
          </a:p>
        </p:txBody>
      </p:sp>
      <p:sp>
        <p:nvSpPr>
          <p:cNvPr id="37" name="CuadroTexto 36">
            <a:extLst>
              <a:ext uri="{FF2B5EF4-FFF2-40B4-BE49-F238E27FC236}">
                <a16:creationId xmlns:a16="http://schemas.microsoft.com/office/drawing/2014/main" id="{C3F17E53-8EEA-ACE8-7D15-62FA7852E7CC}"/>
              </a:ext>
            </a:extLst>
          </p:cNvPr>
          <p:cNvSpPr txBox="1"/>
          <p:nvPr/>
        </p:nvSpPr>
        <p:spPr>
          <a:xfrm>
            <a:off x="6352263" y="1772075"/>
            <a:ext cx="3733848"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Republica Dominicana </a:t>
            </a:r>
            <a:r>
              <a:rPr lang="es-AR" sz="1400" dirty="0">
                <a:solidFill>
                  <a:srgbClr val="FFFFFF"/>
                </a:solidFill>
                <a:latin typeface="Arial Narrow" panose="020B0606020202030204" pitchFamily="34" charset="0"/>
              </a:rPr>
              <a:t>(10,900,000-198 sarcomas)</a:t>
            </a:r>
          </a:p>
        </p:txBody>
      </p:sp>
      <p:sp>
        <p:nvSpPr>
          <p:cNvPr id="38" name="CuadroTexto 37">
            <a:extLst>
              <a:ext uri="{FF2B5EF4-FFF2-40B4-BE49-F238E27FC236}">
                <a16:creationId xmlns:a16="http://schemas.microsoft.com/office/drawing/2014/main" id="{CB303923-445B-6650-B333-999499A77D47}"/>
              </a:ext>
            </a:extLst>
          </p:cNvPr>
          <p:cNvSpPr txBox="1"/>
          <p:nvPr/>
        </p:nvSpPr>
        <p:spPr>
          <a:xfrm>
            <a:off x="7146110" y="2869679"/>
            <a:ext cx="2939999"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Venezuela</a:t>
            </a:r>
            <a:r>
              <a:rPr lang="es-AR" sz="1400" dirty="0">
                <a:solidFill>
                  <a:srgbClr val="FFFFFF"/>
                </a:solidFill>
                <a:latin typeface="Arial Narrow" panose="020B0606020202030204" pitchFamily="34" charset="0"/>
              </a:rPr>
              <a:t> (28,000,000- 584 sarcomas)</a:t>
            </a:r>
          </a:p>
        </p:txBody>
      </p:sp>
      <p:sp>
        <p:nvSpPr>
          <p:cNvPr id="39" name="CuadroTexto 38">
            <a:extLst>
              <a:ext uri="{FF2B5EF4-FFF2-40B4-BE49-F238E27FC236}">
                <a16:creationId xmlns:a16="http://schemas.microsoft.com/office/drawing/2014/main" id="{9F7605EC-930D-93C5-1535-E672FFD244CF}"/>
              </a:ext>
            </a:extLst>
          </p:cNvPr>
          <p:cNvSpPr txBox="1"/>
          <p:nvPr/>
        </p:nvSpPr>
        <p:spPr>
          <a:xfrm>
            <a:off x="429295" y="3799002"/>
            <a:ext cx="3888773"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Ecuador</a:t>
            </a:r>
            <a:r>
              <a:rPr lang="es-AR" sz="1400" dirty="0">
                <a:solidFill>
                  <a:srgbClr val="FFFFFF"/>
                </a:solidFill>
                <a:latin typeface="Arial Narrow" panose="020B0606020202030204" pitchFamily="34" charset="0"/>
              </a:rPr>
              <a:t> (11,300,000- 293 sarcomas)</a:t>
            </a:r>
          </a:p>
        </p:txBody>
      </p:sp>
      <p:sp>
        <p:nvSpPr>
          <p:cNvPr id="40" name="CuadroTexto 39">
            <a:extLst>
              <a:ext uri="{FF2B5EF4-FFF2-40B4-BE49-F238E27FC236}">
                <a16:creationId xmlns:a16="http://schemas.microsoft.com/office/drawing/2014/main" id="{A2BF15AE-DDDA-183B-4752-1C751E3EDEEE}"/>
              </a:ext>
            </a:extLst>
          </p:cNvPr>
          <p:cNvSpPr txBox="1"/>
          <p:nvPr/>
        </p:nvSpPr>
        <p:spPr>
          <a:xfrm>
            <a:off x="429295" y="3464288"/>
            <a:ext cx="3916648" cy="307777"/>
          </a:xfrm>
          <a:prstGeom prst="rect">
            <a:avLst/>
          </a:prstGeom>
          <a:solidFill>
            <a:srgbClr val="C00000"/>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Colombia</a:t>
            </a:r>
            <a:r>
              <a:rPr lang="es-AR" sz="1400" dirty="0">
                <a:solidFill>
                  <a:srgbClr val="FFFFFF"/>
                </a:solidFill>
                <a:latin typeface="Arial Narrow" panose="020B0606020202030204" pitchFamily="34" charset="0"/>
              </a:rPr>
              <a:t> (50,880,000- 1132 sarcomas)</a:t>
            </a:r>
          </a:p>
        </p:txBody>
      </p:sp>
      <p:sp>
        <p:nvSpPr>
          <p:cNvPr id="41" name="CuadroTexto 40">
            <a:extLst>
              <a:ext uri="{FF2B5EF4-FFF2-40B4-BE49-F238E27FC236}">
                <a16:creationId xmlns:a16="http://schemas.microsoft.com/office/drawing/2014/main" id="{2CB70A47-2E89-6071-BD84-5A77879D8259}"/>
              </a:ext>
            </a:extLst>
          </p:cNvPr>
          <p:cNvSpPr txBox="1"/>
          <p:nvPr/>
        </p:nvSpPr>
        <p:spPr>
          <a:xfrm>
            <a:off x="2398817" y="4154380"/>
            <a:ext cx="2608971" cy="307777"/>
          </a:xfrm>
          <a:prstGeom prst="rect">
            <a:avLst/>
          </a:prstGeom>
          <a:solidFill>
            <a:srgbClr val="9EAE51"/>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Perú</a:t>
            </a:r>
            <a:r>
              <a:rPr lang="es-AR" sz="1400" dirty="0">
                <a:solidFill>
                  <a:srgbClr val="FFFFFF"/>
                </a:solidFill>
                <a:latin typeface="Arial Narrow" panose="020B0606020202030204" pitchFamily="34" charset="0"/>
              </a:rPr>
              <a:t> (32,900,000- 688 sarcomas)</a:t>
            </a:r>
          </a:p>
        </p:txBody>
      </p:sp>
      <p:sp>
        <p:nvSpPr>
          <p:cNvPr id="42" name="CuadroTexto 41">
            <a:extLst>
              <a:ext uri="{FF2B5EF4-FFF2-40B4-BE49-F238E27FC236}">
                <a16:creationId xmlns:a16="http://schemas.microsoft.com/office/drawing/2014/main" id="{6BE96D3B-4E4D-ED13-CA4A-4B0E34367A93}"/>
              </a:ext>
            </a:extLst>
          </p:cNvPr>
          <p:cNvSpPr txBox="1"/>
          <p:nvPr/>
        </p:nvSpPr>
        <p:spPr>
          <a:xfrm>
            <a:off x="7628411" y="4871872"/>
            <a:ext cx="3486157"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Paraguay</a:t>
            </a:r>
            <a:r>
              <a:rPr lang="es-AR" sz="1400" dirty="0">
                <a:solidFill>
                  <a:srgbClr val="FFFFFF"/>
                </a:solidFill>
                <a:latin typeface="Arial Narrow" panose="020B0606020202030204" pitchFamily="34" charset="0"/>
              </a:rPr>
              <a:t> (7,133,000-130 sarcomas) </a:t>
            </a:r>
          </a:p>
        </p:txBody>
      </p:sp>
      <p:sp>
        <p:nvSpPr>
          <p:cNvPr id="43" name="CuadroTexto 42">
            <a:extLst>
              <a:ext uri="{FF2B5EF4-FFF2-40B4-BE49-F238E27FC236}">
                <a16:creationId xmlns:a16="http://schemas.microsoft.com/office/drawing/2014/main" id="{7181B06C-D79C-BE4F-0337-832F3FCADC85}"/>
              </a:ext>
            </a:extLst>
          </p:cNvPr>
          <p:cNvSpPr txBox="1"/>
          <p:nvPr/>
        </p:nvSpPr>
        <p:spPr>
          <a:xfrm>
            <a:off x="8201530" y="4154380"/>
            <a:ext cx="2901900" cy="307777"/>
          </a:xfrm>
          <a:prstGeom prst="rect">
            <a:avLst/>
          </a:prstGeom>
          <a:solidFill>
            <a:srgbClr val="C00000"/>
          </a:solidFill>
          <a:ln>
            <a:noFill/>
          </a:ln>
          <a:effectLst/>
        </p:spPr>
        <p:txBody>
          <a:bodyPr wrap="square">
            <a:spAutoFit/>
          </a:bodyPr>
          <a:lstStyle/>
          <a:p>
            <a:pPr defTabSz="914377">
              <a:defRPr/>
            </a:pPr>
            <a:r>
              <a:rPr lang="es-AR" sz="1400" b="1" dirty="0">
                <a:solidFill>
                  <a:srgbClr val="FFFFFF"/>
                </a:solidFill>
                <a:latin typeface="Arial Narrow" panose="020B0606020202030204" pitchFamily="34" charset="0"/>
              </a:rPr>
              <a:t>Brasil</a:t>
            </a:r>
            <a:r>
              <a:rPr lang="es-AR" sz="1400" dirty="0">
                <a:solidFill>
                  <a:srgbClr val="FFFFFF"/>
                </a:solidFill>
                <a:latin typeface="Arial Narrow" panose="020B0606020202030204" pitchFamily="34" charset="0"/>
              </a:rPr>
              <a:t> (212,000,000- 5.920 sarcomas)</a:t>
            </a:r>
          </a:p>
        </p:txBody>
      </p:sp>
      <p:sp>
        <p:nvSpPr>
          <p:cNvPr id="44" name="CuadroTexto 43">
            <a:extLst>
              <a:ext uri="{FF2B5EF4-FFF2-40B4-BE49-F238E27FC236}">
                <a16:creationId xmlns:a16="http://schemas.microsoft.com/office/drawing/2014/main" id="{6C53777F-EF56-7FA4-15FC-E3575D8625D7}"/>
              </a:ext>
            </a:extLst>
          </p:cNvPr>
          <p:cNvSpPr txBox="1"/>
          <p:nvPr/>
        </p:nvSpPr>
        <p:spPr>
          <a:xfrm>
            <a:off x="3527267" y="4991649"/>
            <a:ext cx="2608971"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Chile</a:t>
            </a:r>
            <a:r>
              <a:rPr lang="es-AR" sz="1400" dirty="0">
                <a:solidFill>
                  <a:srgbClr val="FFFFFF"/>
                </a:solidFill>
                <a:latin typeface="Arial Narrow" panose="020B0606020202030204" pitchFamily="34" charset="0"/>
              </a:rPr>
              <a:t> (19,450,000- 542 sarcomas)</a:t>
            </a:r>
          </a:p>
        </p:txBody>
      </p:sp>
      <p:sp>
        <p:nvSpPr>
          <p:cNvPr id="45" name="CuadroTexto 44">
            <a:extLst>
              <a:ext uri="{FF2B5EF4-FFF2-40B4-BE49-F238E27FC236}">
                <a16:creationId xmlns:a16="http://schemas.microsoft.com/office/drawing/2014/main" id="{2419EF08-65BC-7D61-1274-D493C7737AAB}"/>
              </a:ext>
            </a:extLst>
          </p:cNvPr>
          <p:cNvSpPr txBox="1"/>
          <p:nvPr/>
        </p:nvSpPr>
        <p:spPr>
          <a:xfrm>
            <a:off x="6690755" y="5779158"/>
            <a:ext cx="4473040" cy="307777"/>
          </a:xfrm>
          <a:prstGeom prst="rect">
            <a:avLst/>
          </a:prstGeom>
          <a:solidFill>
            <a:srgbClr val="C00000"/>
          </a:solidFill>
          <a:ln w="38100" cap="flat" cmpd="sng" algn="ctr">
            <a:solidFill>
              <a:srgbClr val="FFFFFF"/>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Argentina</a:t>
            </a:r>
            <a:r>
              <a:rPr lang="es-AR" sz="1400" dirty="0">
                <a:solidFill>
                  <a:srgbClr val="FFFFFF"/>
                </a:solidFill>
                <a:latin typeface="Arial Narrow" panose="020B0606020202030204" pitchFamily="34" charset="0"/>
              </a:rPr>
              <a:t> (46,0000,000- 1.380 sarcomas)</a:t>
            </a:r>
          </a:p>
        </p:txBody>
      </p:sp>
      <p:sp>
        <p:nvSpPr>
          <p:cNvPr id="46" name="CuadroTexto 45">
            <a:extLst>
              <a:ext uri="{FF2B5EF4-FFF2-40B4-BE49-F238E27FC236}">
                <a16:creationId xmlns:a16="http://schemas.microsoft.com/office/drawing/2014/main" id="{BD9B0776-43E8-ECCB-DF72-B202AFE128BD}"/>
              </a:ext>
            </a:extLst>
          </p:cNvPr>
          <p:cNvSpPr txBox="1"/>
          <p:nvPr/>
        </p:nvSpPr>
        <p:spPr>
          <a:xfrm>
            <a:off x="7240245" y="5388368"/>
            <a:ext cx="3874323" cy="307777"/>
          </a:xfrm>
          <a:prstGeom prst="rect">
            <a:avLst/>
          </a:prstGeom>
          <a:solidFill>
            <a:srgbClr val="9EAE51"/>
          </a:solidFill>
          <a:ln w="9525" cap="flat" cmpd="sng" algn="ctr">
            <a:solidFill>
              <a:srgbClr val="B13228">
                <a:shade val="95000"/>
                <a:satMod val="104999"/>
              </a:srgbClr>
            </a:solidFill>
            <a:prstDash val="solid"/>
          </a:ln>
          <a:effectLst/>
        </p:spPr>
        <p:txBody>
          <a:bodyPr wrap="square">
            <a:spAutoFit/>
          </a:bodyPr>
          <a:lstStyle/>
          <a:p>
            <a:pPr defTabSz="914377">
              <a:defRPr/>
            </a:pPr>
            <a:r>
              <a:rPr lang="es-AR" sz="1400" b="1" dirty="0">
                <a:solidFill>
                  <a:srgbClr val="FFFFFF"/>
                </a:solidFill>
                <a:latin typeface="Arial Narrow" panose="020B0606020202030204" pitchFamily="34" charset="0"/>
              </a:rPr>
              <a:t>Uruguay</a:t>
            </a:r>
            <a:r>
              <a:rPr lang="es-AR" sz="1400" dirty="0">
                <a:solidFill>
                  <a:srgbClr val="FFFFFF"/>
                </a:solidFill>
                <a:latin typeface="Arial Narrow" panose="020B0606020202030204" pitchFamily="34" charset="0"/>
              </a:rPr>
              <a:t> (3,500,000- 15.7 sarcomas)</a:t>
            </a:r>
          </a:p>
        </p:txBody>
      </p:sp>
      <p:sp>
        <p:nvSpPr>
          <p:cNvPr id="47" name="CuadroTexto 46">
            <a:extLst>
              <a:ext uri="{FF2B5EF4-FFF2-40B4-BE49-F238E27FC236}">
                <a16:creationId xmlns:a16="http://schemas.microsoft.com/office/drawing/2014/main" id="{059EDB8A-9AFC-F9BC-AD48-388BF2AF8D21}"/>
              </a:ext>
            </a:extLst>
          </p:cNvPr>
          <p:cNvSpPr txBox="1"/>
          <p:nvPr/>
        </p:nvSpPr>
        <p:spPr>
          <a:xfrm>
            <a:off x="1011615" y="6430079"/>
            <a:ext cx="1163276" cy="369330"/>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defTabSz="914377" hangingPunct="0">
              <a:defRPr/>
            </a:pPr>
            <a:r>
              <a:rPr lang="es-AR" dirty="0">
                <a:solidFill>
                  <a:sysClr val="windowText" lastClr="000000"/>
                </a:solidFill>
                <a:latin typeface="Calibri"/>
                <a:ea typeface="Garamond"/>
                <a:cs typeface="Calibri Light" panose="020F0302020204030204" pitchFamily="34" charset="0"/>
                <a:sym typeface="Garamond"/>
              </a:rPr>
              <a:t>IARC 2020</a:t>
            </a:r>
          </a:p>
        </p:txBody>
      </p:sp>
      <p:sp>
        <p:nvSpPr>
          <p:cNvPr id="48" name="Rectángulo 47">
            <a:extLst>
              <a:ext uri="{FF2B5EF4-FFF2-40B4-BE49-F238E27FC236}">
                <a16:creationId xmlns:a16="http://schemas.microsoft.com/office/drawing/2014/main" id="{9B9678B6-049F-B8F2-46D9-3252CBE1397C}"/>
              </a:ext>
            </a:extLst>
          </p:cNvPr>
          <p:cNvSpPr/>
          <p:nvPr/>
        </p:nvSpPr>
        <p:spPr>
          <a:xfrm>
            <a:off x="6364586" y="2143386"/>
            <a:ext cx="3721524"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marL="12700" defTabSz="914377">
              <a:spcBef>
                <a:spcPts val="555"/>
              </a:spcBef>
              <a:defRPr/>
            </a:pPr>
            <a:r>
              <a:rPr lang="es-AR" sz="1400" b="1" dirty="0">
                <a:solidFill>
                  <a:srgbClr val="FFFFFF"/>
                </a:solidFill>
                <a:latin typeface="Arial Narrow" panose="020B0606020202030204" pitchFamily="34" charset="0"/>
              </a:rPr>
              <a:t>Honduras </a:t>
            </a:r>
            <a:r>
              <a:rPr lang="es-AR" sz="1400" dirty="0">
                <a:solidFill>
                  <a:srgbClr val="FFFFFF"/>
                </a:solidFill>
                <a:latin typeface="Arial Narrow" panose="020B0606020202030204" pitchFamily="34" charset="0"/>
              </a:rPr>
              <a:t>(9,900,000- 106 sarcomas)</a:t>
            </a:r>
          </a:p>
        </p:txBody>
      </p:sp>
      <p:sp>
        <p:nvSpPr>
          <p:cNvPr id="49" name="Rectángulo 48">
            <a:extLst>
              <a:ext uri="{FF2B5EF4-FFF2-40B4-BE49-F238E27FC236}">
                <a16:creationId xmlns:a16="http://schemas.microsoft.com/office/drawing/2014/main" id="{D8FF1F53-68F8-8E93-C907-0B4B92A0B144}"/>
              </a:ext>
            </a:extLst>
          </p:cNvPr>
          <p:cNvSpPr/>
          <p:nvPr/>
        </p:nvSpPr>
        <p:spPr>
          <a:xfrm>
            <a:off x="7146111" y="2510932"/>
            <a:ext cx="2939999" cy="307777"/>
          </a:xfrm>
          <a:prstGeom prst="rect">
            <a:avLst/>
          </a:prstGeom>
          <a:solidFill>
            <a:srgbClr val="9EAE51"/>
          </a:solidFill>
          <a:ln w="25400" cap="flat" cmpd="sng" algn="ctr">
            <a:solidFill>
              <a:srgbClr val="9EAE51">
                <a:shade val="50000"/>
              </a:srgbClr>
            </a:solidFill>
            <a:prstDash val="solid"/>
          </a:ln>
          <a:effectLst/>
        </p:spPr>
        <p:txBody>
          <a:bodyPr wrap="square">
            <a:spAutoFit/>
          </a:bodyPr>
          <a:lstStyle/>
          <a:p>
            <a:pPr marL="12700" defTabSz="914377">
              <a:defRPr/>
            </a:pPr>
            <a:r>
              <a:rPr lang="pt-BR" sz="1400" b="1" dirty="0" err="1">
                <a:solidFill>
                  <a:srgbClr val="FFFFFF"/>
                </a:solidFill>
                <a:latin typeface="Arial Narrow" panose="020B0606020202030204" pitchFamily="34" charset="0"/>
              </a:rPr>
              <a:t>Nicaragua</a:t>
            </a:r>
            <a:r>
              <a:rPr lang="pt-BR" sz="1400" dirty="0">
                <a:solidFill>
                  <a:srgbClr val="FFFFFF"/>
                </a:solidFill>
                <a:latin typeface="Arial Narrow" panose="020B0606020202030204" pitchFamily="34" charset="0"/>
              </a:rPr>
              <a:t> (6,600,000- 80 </a:t>
            </a:r>
            <a:r>
              <a:rPr lang="es-AR" sz="1400" dirty="0">
                <a:solidFill>
                  <a:srgbClr val="FFFFFF"/>
                </a:solidFill>
                <a:latin typeface="Arial Narrow" panose="020B0606020202030204" pitchFamily="34" charset="0"/>
              </a:rPr>
              <a:t>sarcomas</a:t>
            </a:r>
            <a:r>
              <a:rPr lang="pt-BR" sz="1400" dirty="0">
                <a:solidFill>
                  <a:srgbClr val="FFFFFF"/>
                </a:solidFill>
                <a:latin typeface="Arial Narrow" panose="020B0606020202030204" pitchFamily="34" charset="0"/>
              </a:rPr>
              <a:t>)</a:t>
            </a:r>
          </a:p>
        </p:txBody>
      </p:sp>
      <p:sp>
        <p:nvSpPr>
          <p:cNvPr id="50" name="CuadroTexto 49">
            <a:extLst>
              <a:ext uri="{FF2B5EF4-FFF2-40B4-BE49-F238E27FC236}">
                <a16:creationId xmlns:a16="http://schemas.microsoft.com/office/drawing/2014/main" id="{590A5416-51BE-4548-76D7-1AD749F5CBA9}"/>
              </a:ext>
            </a:extLst>
          </p:cNvPr>
          <p:cNvSpPr txBox="1"/>
          <p:nvPr/>
        </p:nvSpPr>
        <p:spPr>
          <a:xfrm>
            <a:off x="3703302" y="83165"/>
            <a:ext cx="5329862" cy="461663"/>
          </a:xfrm>
          <a:prstGeom prst="rect">
            <a:avLst/>
          </a:prstGeom>
          <a:solidFill>
            <a:srgbClr val="FFFFFF"/>
          </a:solidFill>
          <a:ln w="57150" cap="flat">
            <a:solidFill>
              <a:srgbClr val="000000"/>
            </a:solidFill>
            <a:miter lim="400000"/>
          </a:ln>
          <a:effectLst/>
          <a:sp3d/>
        </p:spPr>
        <p:txBody>
          <a:bodyPr rot="0" spcFirstLastPara="1" vertOverflow="overflow" horzOverflow="overflow" vert="horz" wrap="square" lIns="45719" tIns="45719" rIns="45719" bIns="45719" numCol="1" spcCol="38100" rtlCol="0" anchor="t">
            <a:spAutoFit/>
          </a:bodyPr>
          <a:lstStyle/>
          <a:p>
            <a:pPr algn="ctr" defTabSz="914377" hangingPunct="0">
              <a:defRPr/>
            </a:pPr>
            <a:r>
              <a:rPr lang="es-AR" sz="2400" b="1" dirty="0">
                <a:solidFill>
                  <a:sysClr val="windowText" lastClr="000000"/>
                </a:solidFill>
                <a:latin typeface="Calibri"/>
                <a:ea typeface="Garamond"/>
                <a:cs typeface="Garamond"/>
                <a:sym typeface="Garamond"/>
              </a:rPr>
              <a:t>New cases </a:t>
            </a:r>
            <a:r>
              <a:rPr lang="es-AR" sz="2400" b="1" dirty="0" err="1">
                <a:solidFill>
                  <a:sysClr val="windowText" lastClr="000000"/>
                </a:solidFill>
                <a:latin typeface="Calibri"/>
                <a:ea typeface="Garamond"/>
                <a:cs typeface="Garamond"/>
                <a:sym typeface="Garamond"/>
              </a:rPr>
              <a:t>of</a:t>
            </a:r>
            <a:r>
              <a:rPr lang="es-AR" sz="2400" b="1" dirty="0">
                <a:solidFill>
                  <a:sysClr val="windowText" lastClr="000000"/>
                </a:solidFill>
                <a:latin typeface="Calibri"/>
                <a:ea typeface="Garamond"/>
                <a:cs typeface="Garamond"/>
                <a:sym typeface="Garamond"/>
              </a:rPr>
              <a:t> sarcomas/ </a:t>
            </a:r>
            <a:r>
              <a:rPr lang="es-AR" sz="2400" b="1" dirty="0" err="1">
                <a:solidFill>
                  <a:sysClr val="windowText" lastClr="000000"/>
                </a:solidFill>
                <a:latin typeface="Calibri"/>
                <a:ea typeface="Garamond"/>
                <a:cs typeface="Garamond"/>
                <a:sym typeface="Garamond"/>
              </a:rPr>
              <a:t>year</a:t>
            </a:r>
            <a:r>
              <a:rPr lang="es-AR" sz="2400" b="1" dirty="0">
                <a:solidFill>
                  <a:sysClr val="windowText" lastClr="000000"/>
                </a:solidFill>
                <a:latin typeface="Calibri"/>
                <a:ea typeface="Garamond"/>
                <a:cs typeface="Garamond"/>
                <a:sym typeface="Garamond"/>
              </a:rPr>
              <a:t>: 14.024</a:t>
            </a:r>
          </a:p>
        </p:txBody>
      </p:sp>
      <p:sp>
        <p:nvSpPr>
          <p:cNvPr id="51" name="CuadroTexto 50">
            <a:extLst>
              <a:ext uri="{FF2B5EF4-FFF2-40B4-BE49-F238E27FC236}">
                <a16:creationId xmlns:a16="http://schemas.microsoft.com/office/drawing/2014/main" id="{DE900F09-6A27-E58D-B934-4FCEC0A63240}"/>
              </a:ext>
            </a:extLst>
          </p:cNvPr>
          <p:cNvSpPr txBox="1"/>
          <p:nvPr/>
        </p:nvSpPr>
        <p:spPr>
          <a:xfrm>
            <a:off x="9248956" y="6579941"/>
            <a:ext cx="992981" cy="261608"/>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defTabSz="914377" hangingPunct="0">
              <a:defRPr/>
            </a:pPr>
            <a:r>
              <a:rPr lang="es-AR" sz="1100" dirty="0">
                <a:solidFill>
                  <a:sysClr val="windowText" lastClr="000000"/>
                </a:solidFill>
                <a:latin typeface="Calibri"/>
                <a:ea typeface="Garamond"/>
                <a:cs typeface="Calibri Light" panose="020F0302020204030204" pitchFamily="34" charset="0"/>
                <a:sym typeface="Garamond"/>
              </a:rPr>
              <a:t>Matías Chacón</a:t>
            </a:r>
          </a:p>
        </p:txBody>
      </p:sp>
      <p:sp>
        <p:nvSpPr>
          <p:cNvPr id="52" name="Elipse 51">
            <a:extLst>
              <a:ext uri="{FF2B5EF4-FFF2-40B4-BE49-F238E27FC236}">
                <a16:creationId xmlns:a16="http://schemas.microsoft.com/office/drawing/2014/main" id="{673E65A0-D11A-5B88-48ED-61F08FE1DF73}"/>
              </a:ext>
            </a:extLst>
          </p:cNvPr>
          <p:cNvSpPr/>
          <p:nvPr/>
        </p:nvSpPr>
        <p:spPr>
          <a:xfrm>
            <a:off x="11295233" y="3919419"/>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1</a:t>
            </a:r>
          </a:p>
        </p:txBody>
      </p:sp>
      <p:sp>
        <p:nvSpPr>
          <p:cNvPr id="53" name="Elipse 52">
            <a:extLst>
              <a:ext uri="{FF2B5EF4-FFF2-40B4-BE49-F238E27FC236}">
                <a16:creationId xmlns:a16="http://schemas.microsoft.com/office/drawing/2014/main" id="{B58E69A3-B3F8-FB20-65F3-EC76238C48B4}"/>
              </a:ext>
            </a:extLst>
          </p:cNvPr>
          <p:cNvSpPr/>
          <p:nvPr/>
        </p:nvSpPr>
        <p:spPr>
          <a:xfrm>
            <a:off x="3541677" y="3287331"/>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4</a:t>
            </a:r>
          </a:p>
        </p:txBody>
      </p:sp>
      <p:sp>
        <p:nvSpPr>
          <p:cNvPr id="54" name="Elipse 53">
            <a:extLst>
              <a:ext uri="{FF2B5EF4-FFF2-40B4-BE49-F238E27FC236}">
                <a16:creationId xmlns:a16="http://schemas.microsoft.com/office/drawing/2014/main" id="{EB4B3227-CE4B-30A8-CD58-86BFBEA4D737}"/>
              </a:ext>
            </a:extLst>
          </p:cNvPr>
          <p:cNvSpPr/>
          <p:nvPr/>
        </p:nvSpPr>
        <p:spPr>
          <a:xfrm>
            <a:off x="11264697" y="5602202"/>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3</a:t>
            </a:r>
          </a:p>
        </p:txBody>
      </p:sp>
      <p:sp>
        <p:nvSpPr>
          <p:cNvPr id="55" name="Elipse 54">
            <a:extLst>
              <a:ext uri="{FF2B5EF4-FFF2-40B4-BE49-F238E27FC236}">
                <a16:creationId xmlns:a16="http://schemas.microsoft.com/office/drawing/2014/main" id="{DD488429-DE1F-CE89-A627-EF0210484A63}"/>
              </a:ext>
            </a:extLst>
          </p:cNvPr>
          <p:cNvSpPr/>
          <p:nvPr/>
        </p:nvSpPr>
        <p:spPr>
          <a:xfrm>
            <a:off x="3587303" y="1448107"/>
            <a:ext cx="467472" cy="692465"/>
          </a:xfrm>
          <a:prstGeom prst="ellipse">
            <a:avLst/>
          </a:prstGeom>
          <a:solidFill>
            <a:srgbClr val="FFFF00"/>
          </a:solidFill>
          <a:ln w="15875" cap="flat">
            <a:solidFill>
              <a:srgbClr val="B15E28"/>
            </a:solidFill>
            <a:prstDash val="solid"/>
            <a:round/>
          </a:ln>
          <a:effectLst/>
          <a:sp3d/>
        </p:spPr>
        <p:txBody>
          <a:bodyPr rot="0" spcFirstLastPara="1" vertOverflow="overflow" horzOverflow="overflow" vert="horz" wrap="square" lIns="60959" tIns="60959" rIns="60959" bIns="60959" numCol="1" spcCol="38100" rtlCol="0" anchor="ctr">
            <a:spAutoFit/>
          </a:bodyPr>
          <a:lstStyle/>
          <a:p>
            <a:pPr algn="ctr" defTabSz="1219170" hangingPunct="0">
              <a:defRPr/>
            </a:pPr>
            <a:r>
              <a:rPr lang="es-AR" sz="2400" b="1"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sym typeface="Garamond"/>
              </a:rPr>
              <a:t>2</a:t>
            </a:r>
          </a:p>
        </p:txBody>
      </p:sp>
    </p:spTree>
    <p:extLst>
      <p:ext uri="{BB962C8B-B14F-4D97-AF65-F5344CB8AC3E}">
        <p14:creationId xmlns:p14="http://schemas.microsoft.com/office/powerpoint/2010/main" val="1442458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7AF9786-E52D-634F-8A26-20A461777BA2}"/>
              </a:ext>
            </a:extLst>
          </p:cNvPr>
          <p:cNvSpPr/>
          <p:nvPr/>
        </p:nvSpPr>
        <p:spPr>
          <a:xfrm>
            <a:off x="339016" y="2790809"/>
            <a:ext cx="10910008" cy="83099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Gill Sans MT" panose="020B0502020104020203"/>
                <a:ea typeface="+mn-ea"/>
                <a:cs typeface="+mn-cs"/>
              </a:rPr>
              <a:t>Sarcoma as a model to improve diagnosis and clinical care of rare tumors through a European and Latin American multidisciplinary network</a:t>
            </a:r>
            <a:endParaRPr kumimoji="0" lang="es-AR"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5" name="Rectángulo 14">
            <a:extLst>
              <a:ext uri="{FF2B5EF4-FFF2-40B4-BE49-F238E27FC236}">
                <a16:creationId xmlns:a16="http://schemas.microsoft.com/office/drawing/2014/main" id="{93B6DCAA-4596-D948-9CD3-AD96D4838D49}"/>
              </a:ext>
            </a:extLst>
          </p:cNvPr>
          <p:cNvSpPr/>
          <p:nvPr/>
        </p:nvSpPr>
        <p:spPr>
          <a:xfrm>
            <a:off x="237326" y="5110033"/>
            <a:ext cx="11643049" cy="923330"/>
          </a:xfrm>
          <a:prstGeom prst="rect">
            <a:avLst/>
          </a:prstGeom>
          <a:solidFill>
            <a:schemeClr val="bg1"/>
          </a:solidFill>
          <a:ln w="57150">
            <a:solidFill>
              <a:srgbClr val="00B05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Gill Sans MT" panose="020B0502020104020203"/>
                <a:ea typeface="+mn-ea"/>
                <a:cs typeface="+mn-cs"/>
              </a:rPr>
              <a:t>Appropriate management of sarcoma patients is hindered by the absence of referral policies to reference centers (RCs), incorrect or delayed diagnosis, non-adherence of therapies to clinical practice guidelines (CPGs), and lack of expertise by practitioners, which increases the risk of relapse and death.</a:t>
            </a:r>
          </a:p>
        </p:txBody>
      </p:sp>
      <p:sp>
        <p:nvSpPr>
          <p:cNvPr id="3" name="Título 3">
            <a:extLst>
              <a:ext uri="{FF2B5EF4-FFF2-40B4-BE49-F238E27FC236}">
                <a16:creationId xmlns:a16="http://schemas.microsoft.com/office/drawing/2014/main" id="{5F15F740-EC7A-59EB-6A1A-709E1A7A2744}"/>
              </a:ext>
            </a:extLst>
          </p:cNvPr>
          <p:cNvSpPr>
            <a:spLocks noGrp="1"/>
          </p:cNvSpPr>
          <p:nvPr>
            <p:ph type="title"/>
          </p:nvPr>
        </p:nvSpPr>
        <p:spPr>
          <a:xfrm>
            <a:off x="237326" y="281798"/>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pPr marL="228600" marR="0" lvl="0" indent="-228600" defTabSz="914400" rtl="0" eaLnBrk="1" fontAlgn="auto" latinLnBrk="0" hangingPunct="1">
              <a:lnSpc>
                <a:spcPct val="90000"/>
              </a:lnSpc>
              <a:spcBef>
                <a:spcPts val="1000"/>
              </a:spcBef>
              <a:spcAft>
                <a:spcPts val="0"/>
              </a:spcAft>
              <a:tabLst/>
              <a:defRPr/>
            </a:pPr>
            <a:r>
              <a:rPr kumimoji="0" lang="es-ES" sz="2800" b="0" i="0" u="none" strike="noStrike" kern="1200" cap="none" spc="0" normalizeH="0" baseline="0" noProof="0" dirty="0">
                <a:ln>
                  <a:noFill/>
                </a:ln>
                <a:solidFill>
                  <a:prstClr val="black"/>
                </a:solidFill>
                <a:effectLst/>
                <a:uLnTx/>
                <a:uFillTx/>
                <a:latin typeface="Didot" panose="02000503000000020003" pitchFamily="2" charset="-79"/>
                <a:ea typeface="+mn-ea"/>
                <a:cs typeface="Didot" panose="02000503000000020003" pitchFamily="2" charset="-79"/>
              </a:rPr>
              <a:t>SELNET</a:t>
            </a:r>
            <a:endParaRPr lang="es-ES" sz="3500" dirty="0">
              <a:latin typeface="Didot" panose="02000503000000020003" pitchFamily="2" charset="-79"/>
              <a:cs typeface="Didot" panose="02000503000000020003" pitchFamily="2" charset="-79"/>
            </a:endParaRPr>
          </a:p>
        </p:txBody>
      </p:sp>
      <p:pic>
        <p:nvPicPr>
          <p:cNvPr id="4" name="Imagen 7" descr="Imagen que contiene firmar, tabla, cuarto&#10;&#10;Descripción generada automáticamente">
            <a:extLst>
              <a:ext uri="{FF2B5EF4-FFF2-40B4-BE49-F238E27FC236}">
                <a16:creationId xmlns:a16="http://schemas.microsoft.com/office/drawing/2014/main" id="{45AB23B0-7612-9CBC-CF78-0E75740C465B}"/>
              </a:ext>
            </a:extLst>
          </p:cNvPr>
          <p:cNvPicPr>
            <a:picLocks noChangeAspect="1"/>
          </p:cNvPicPr>
          <p:nvPr/>
        </p:nvPicPr>
        <p:blipFill>
          <a:blip r:embed="rId2"/>
          <a:stretch>
            <a:fillRect/>
          </a:stretch>
        </p:blipFill>
        <p:spPr>
          <a:xfrm>
            <a:off x="10442369" y="205990"/>
            <a:ext cx="1363752" cy="1363752"/>
          </a:xfrm>
          <a:prstGeom prst="rect">
            <a:avLst/>
          </a:prstGeom>
        </p:spPr>
      </p:pic>
    </p:spTree>
    <p:extLst>
      <p:ext uri="{BB962C8B-B14F-4D97-AF65-F5344CB8AC3E}">
        <p14:creationId xmlns:p14="http://schemas.microsoft.com/office/powerpoint/2010/main" val="370333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312307" y="6096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err="1">
                <a:latin typeface="Didot" panose="02000503000000020003" pitchFamily="2" charset="-79"/>
                <a:cs typeface="Didot" panose="02000503000000020003" pitchFamily="2" charset="-79"/>
              </a:rPr>
              <a:t>Brief</a:t>
            </a:r>
            <a:r>
              <a:rPr lang="es-ES" sz="3500" dirty="0">
                <a:latin typeface="Didot" panose="02000503000000020003" pitchFamily="2" charset="-79"/>
                <a:cs typeface="Didot" panose="02000503000000020003" pitchFamily="2" charset="-79"/>
              </a:rPr>
              <a:t> agenda</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016833" y="457983"/>
            <a:ext cx="1363752" cy="1363752"/>
          </a:xfrm>
          <a:prstGeom prst="rect">
            <a:avLst/>
          </a:prstGeom>
        </p:spPr>
      </p:pic>
      <p:sp>
        <p:nvSpPr>
          <p:cNvPr id="6" name="Marcador de contenido 4">
            <a:extLst>
              <a:ext uri="{FF2B5EF4-FFF2-40B4-BE49-F238E27FC236}">
                <a16:creationId xmlns:a16="http://schemas.microsoft.com/office/drawing/2014/main" id="{9B6E151A-D505-AE07-F4D1-2366269EA586}"/>
              </a:ext>
            </a:extLst>
          </p:cNvPr>
          <p:cNvSpPr>
            <a:spLocks noGrp="1"/>
          </p:cNvSpPr>
          <p:nvPr>
            <p:ph idx="1"/>
          </p:nvPr>
        </p:nvSpPr>
        <p:spPr>
          <a:xfrm>
            <a:off x="312307" y="2840538"/>
            <a:ext cx="9792208" cy="3407862"/>
          </a:xfrm>
        </p:spPr>
        <p:txBody>
          <a:bodyPr>
            <a:normAutofit/>
          </a:bodyPr>
          <a:lstStyle/>
          <a:p>
            <a:r>
              <a:rPr lang="es-ES" dirty="0" err="1">
                <a:latin typeface="Didot" panose="02000503000000020003" pitchFamily="2" charset="-79"/>
                <a:cs typeface="Didot" panose="02000503000000020003" pitchFamily="2" charset="-79"/>
              </a:rPr>
              <a:t>Number</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cases in </a:t>
            </a:r>
            <a:r>
              <a:rPr lang="es-ES" dirty="0" err="1">
                <a:latin typeface="Didot" panose="02000503000000020003" pitchFamily="2" charset="-79"/>
                <a:cs typeface="Didot" panose="02000503000000020003" pitchFamily="2" charset="-79"/>
              </a:rPr>
              <a:t>the</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region</a:t>
            </a:r>
            <a:endParaRPr lang="es-ES" dirty="0">
              <a:latin typeface="Didot" panose="02000503000000020003" pitchFamily="2" charset="-79"/>
              <a:cs typeface="Didot" panose="02000503000000020003" pitchFamily="2" charset="-79"/>
            </a:endParaRPr>
          </a:p>
          <a:p>
            <a:r>
              <a:rPr lang="es-ES" dirty="0" err="1">
                <a:latin typeface="Didot" panose="02000503000000020003" pitchFamily="2" charset="-79"/>
                <a:cs typeface="Didot" panose="02000503000000020003" pitchFamily="2" charset="-79"/>
              </a:rPr>
              <a:t>Description</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of</a:t>
            </a:r>
            <a:r>
              <a:rPr lang="es-ES" dirty="0">
                <a:latin typeface="Didot" panose="02000503000000020003" pitchFamily="2" charset="-79"/>
                <a:cs typeface="Didot" panose="02000503000000020003" pitchFamily="2" charset="-79"/>
              </a:rPr>
              <a:t> 7 </a:t>
            </a:r>
            <a:r>
              <a:rPr lang="es-ES" dirty="0" err="1">
                <a:latin typeface="Didot" panose="02000503000000020003" pitchFamily="2" charset="-79"/>
                <a:cs typeface="Didot" panose="02000503000000020003" pitchFamily="2" charset="-79"/>
              </a:rPr>
              <a:t>countries</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National</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Health</a:t>
            </a:r>
            <a:r>
              <a:rPr lang="es-ES" dirty="0">
                <a:latin typeface="Didot" panose="02000503000000020003" pitchFamily="2" charset="-79"/>
                <a:cs typeface="Didot" panose="02000503000000020003" pitchFamily="2" charset="-79"/>
              </a:rPr>
              <a:t> </a:t>
            </a:r>
            <a:r>
              <a:rPr lang="es-ES" dirty="0" err="1">
                <a:latin typeface="Didot" panose="02000503000000020003" pitchFamily="2" charset="-79"/>
                <a:cs typeface="Didot" panose="02000503000000020003" pitchFamily="2" charset="-79"/>
              </a:rPr>
              <a:t>systems</a:t>
            </a:r>
            <a:r>
              <a:rPr lang="es-ES" dirty="0">
                <a:latin typeface="Didot" panose="02000503000000020003" pitchFamily="2" charset="-79"/>
                <a:cs typeface="Didot" panose="02000503000000020003" pitchFamily="2" charset="-79"/>
              </a:rPr>
              <a:t> </a:t>
            </a:r>
          </a:p>
          <a:p>
            <a:r>
              <a:rPr lang="es-ES" dirty="0" err="1">
                <a:solidFill>
                  <a:schemeClr val="bg2"/>
                </a:solidFill>
                <a:latin typeface="Didot" panose="02000503000000020003" pitchFamily="2" charset="-79"/>
                <a:cs typeface="Didot" panose="02000503000000020003" pitchFamily="2" charset="-79"/>
              </a:rPr>
              <a:t>Barriers</a:t>
            </a:r>
            <a:endParaRPr lang="es-ES" dirty="0">
              <a:solidFill>
                <a:schemeClr val="bg2"/>
              </a:solidFill>
              <a:latin typeface="Didot" panose="02000503000000020003" pitchFamily="2" charset="-79"/>
              <a:cs typeface="Didot" panose="02000503000000020003" pitchFamily="2" charset="-79"/>
            </a:endParaRPr>
          </a:p>
          <a:p>
            <a:r>
              <a:rPr lang="es-ES" dirty="0">
                <a:solidFill>
                  <a:schemeClr val="bg2"/>
                </a:solidFill>
                <a:latin typeface="Didot" panose="02000503000000020003" pitchFamily="2" charset="-79"/>
                <a:cs typeface="Didot" panose="02000503000000020003" pitchFamily="2" charset="-79"/>
              </a:rPr>
              <a:t>Tools </a:t>
            </a:r>
            <a:r>
              <a:rPr lang="es-ES" dirty="0" err="1">
                <a:solidFill>
                  <a:schemeClr val="bg2"/>
                </a:solidFill>
                <a:latin typeface="Didot" panose="02000503000000020003" pitchFamily="2" charset="-79"/>
                <a:cs typeface="Didot" panose="02000503000000020003" pitchFamily="2" charset="-79"/>
              </a:rPr>
              <a:t>from</a:t>
            </a:r>
            <a:r>
              <a:rPr lang="es-ES" dirty="0">
                <a:solidFill>
                  <a:schemeClr val="bg2"/>
                </a:solidFill>
                <a:latin typeface="Didot" panose="02000503000000020003" pitchFamily="2" charset="-79"/>
                <a:cs typeface="Didot" panose="02000503000000020003" pitchFamily="2" charset="-79"/>
              </a:rPr>
              <a:t> SELNET </a:t>
            </a:r>
            <a:r>
              <a:rPr lang="es-ES" dirty="0" err="1">
                <a:solidFill>
                  <a:schemeClr val="bg2"/>
                </a:solidFill>
                <a:latin typeface="Didot" panose="02000503000000020003" pitchFamily="2" charset="-79"/>
                <a:cs typeface="Didot" panose="02000503000000020003" pitchFamily="2" charset="-79"/>
              </a:rPr>
              <a:t>to</a:t>
            </a:r>
            <a:r>
              <a:rPr lang="es-ES" dirty="0">
                <a:solidFill>
                  <a:schemeClr val="bg2"/>
                </a:solidFill>
                <a:latin typeface="Didot" panose="02000503000000020003" pitchFamily="2" charset="-79"/>
                <a:cs typeface="Didot" panose="02000503000000020003" pitchFamily="2" charset="-79"/>
              </a:rPr>
              <a:t> </a:t>
            </a:r>
            <a:r>
              <a:rPr lang="es-ES" dirty="0" err="1">
                <a:solidFill>
                  <a:schemeClr val="bg2"/>
                </a:solidFill>
                <a:latin typeface="Didot" panose="02000503000000020003" pitchFamily="2" charset="-79"/>
                <a:cs typeface="Didot" panose="02000503000000020003" pitchFamily="2" charset="-79"/>
              </a:rPr>
              <a:t>improve</a:t>
            </a:r>
            <a:r>
              <a:rPr lang="es-ES" dirty="0">
                <a:solidFill>
                  <a:schemeClr val="bg2"/>
                </a:solidFill>
                <a:latin typeface="Didot" panose="02000503000000020003" pitchFamily="2" charset="-79"/>
                <a:cs typeface="Didot" panose="02000503000000020003" pitchFamily="2" charset="-79"/>
              </a:rPr>
              <a:t> care in sarcoma </a:t>
            </a:r>
            <a:r>
              <a:rPr lang="es-ES" dirty="0" err="1">
                <a:solidFill>
                  <a:schemeClr val="bg2"/>
                </a:solidFill>
                <a:latin typeface="Didot" panose="02000503000000020003" pitchFamily="2" charset="-79"/>
                <a:cs typeface="Didot" panose="02000503000000020003" pitchFamily="2" charset="-79"/>
              </a:rPr>
              <a:t>patients</a:t>
            </a:r>
            <a:endParaRPr lang="es-ES" dirty="0">
              <a:solidFill>
                <a:schemeClr val="bg2"/>
              </a:solidFill>
              <a:latin typeface="Didot" panose="02000503000000020003" pitchFamily="2" charset="-79"/>
              <a:cs typeface="Didot" panose="02000503000000020003" pitchFamily="2" charset="-79"/>
            </a:endParaRPr>
          </a:p>
          <a:p>
            <a:r>
              <a:rPr lang="es-ES" dirty="0" err="1">
                <a:solidFill>
                  <a:schemeClr val="bg2"/>
                </a:solidFill>
                <a:latin typeface="Didot" panose="02000503000000020003" pitchFamily="2" charset="-79"/>
                <a:cs typeface="Didot" panose="02000503000000020003" pitchFamily="2" charset="-79"/>
              </a:rPr>
              <a:t>Discussion</a:t>
            </a:r>
            <a:endParaRPr lang="es-ES" dirty="0">
              <a:solidFill>
                <a:schemeClr val="bg2"/>
              </a:solidFill>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350927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91122" y="7934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Brasil: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3"/>
          <a:stretch>
            <a:fillRect/>
          </a:stretch>
        </p:blipFill>
        <p:spPr>
          <a:xfrm>
            <a:off x="10424160" y="79340"/>
            <a:ext cx="1363752" cy="1363752"/>
          </a:xfrm>
          <a:prstGeom prst="rect">
            <a:avLst/>
          </a:prstGeom>
        </p:spPr>
      </p:pic>
      <p:pic>
        <p:nvPicPr>
          <p:cNvPr id="5122" name="Picture 2" descr="Colorful brazil map Royalty Free Vector Image - VectorStock">
            <a:extLst>
              <a:ext uri="{FF2B5EF4-FFF2-40B4-BE49-F238E27FC236}">
                <a16:creationId xmlns:a16="http://schemas.microsoft.com/office/drawing/2014/main" id="{9D3BBE04-D30E-21B7-E31D-9E1B14D331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65"/>
          <a:stretch/>
        </p:blipFill>
        <p:spPr bwMode="auto">
          <a:xfrm>
            <a:off x="221564" y="2895027"/>
            <a:ext cx="3229715" cy="306841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E286B10-FBD0-BD5A-F062-2C13EBD86323}"/>
              </a:ext>
            </a:extLst>
          </p:cNvPr>
          <p:cNvSpPr txBox="1"/>
          <p:nvPr/>
        </p:nvSpPr>
        <p:spPr>
          <a:xfrm>
            <a:off x="3796126" y="4002955"/>
            <a:ext cx="7991786" cy="1747979"/>
          </a:xfrm>
          <a:prstGeom prst="rect">
            <a:avLst/>
          </a:prstGeom>
          <a:noFill/>
          <a:ln>
            <a:solidFill>
              <a:schemeClr val="tx1"/>
            </a:solidFill>
          </a:ln>
        </p:spPr>
        <p:txBody>
          <a:bodyPr wrap="square">
            <a:spAutoFit/>
          </a:bodyPr>
          <a:lstStyle/>
          <a:p>
            <a:pPr marL="457200">
              <a:lnSpc>
                <a:spcPct val="115000"/>
              </a:lnSpc>
              <a:spcAft>
                <a:spcPts val="1000"/>
              </a:spcAft>
            </a:pPr>
            <a:r>
              <a:rPr lang="en-GB"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·Public (Sistema Unico de </a:t>
            </a:r>
            <a:r>
              <a:rPr lang="en-GB" sz="1600" dirty="0" err="1">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Saude</a:t>
            </a:r>
            <a:r>
              <a:rPr lang="en-GB"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 –SUS) that is universal for the whole population and the right to health care is guaranteed in the National Law and is financed and provided by the state (federal, state and municipal)</a:t>
            </a:r>
            <a:endParaRPr lang="es-AR" sz="1600" dirty="0">
              <a:effectLst/>
              <a:latin typeface="Calibri Light" panose="020F0302020204030204" pitchFamily="34" charset="0"/>
              <a:ea typeface="Calibri" panose="020F0502020204030204" pitchFamily="34" charset="0"/>
              <a:cs typeface="Calibri Light" panose="020F0302020204030204" pitchFamily="34" charset="0"/>
            </a:endParaRPr>
          </a:p>
          <a:p>
            <a:pPr marL="457200">
              <a:lnSpc>
                <a:spcPct val="115000"/>
              </a:lnSpc>
              <a:spcAft>
                <a:spcPts val="1000"/>
              </a:spcAft>
            </a:pPr>
            <a:r>
              <a:rPr lang="en-GB"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·Private (profit and non-profit [Foundations, for example])</a:t>
            </a:r>
            <a:endParaRPr lang="es-AR" sz="1600" dirty="0">
              <a:effectLst/>
              <a:latin typeface="Calibri Light" panose="020F0302020204030204" pitchFamily="34" charset="0"/>
              <a:ea typeface="Calibri" panose="020F0502020204030204" pitchFamily="34" charset="0"/>
              <a:cs typeface="Calibri Light" panose="020F0302020204030204" pitchFamily="34" charset="0"/>
            </a:endParaRPr>
          </a:p>
          <a:p>
            <a:pPr marL="457200">
              <a:lnSpc>
                <a:spcPct val="115000"/>
              </a:lnSpc>
              <a:spcAft>
                <a:spcPts val="1000"/>
              </a:spcAft>
            </a:pPr>
            <a:r>
              <a:rPr lang="en-GB"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·Private health insurance with various health plans</a:t>
            </a:r>
            <a:endParaRPr lang="es-A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9" name="CuadroTexto 8">
            <a:extLst>
              <a:ext uri="{FF2B5EF4-FFF2-40B4-BE49-F238E27FC236}">
                <a16:creationId xmlns:a16="http://schemas.microsoft.com/office/drawing/2014/main" id="{E73E1EC1-3AE7-3D4E-3C94-F32119F784A8}"/>
              </a:ext>
            </a:extLst>
          </p:cNvPr>
          <p:cNvSpPr txBox="1"/>
          <p:nvPr/>
        </p:nvSpPr>
        <p:spPr>
          <a:xfrm>
            <a:off x="3246634" y="6207102"/>
            <a:ext cx="8723802" cy="369332"/>
          </a:xfrm>
          <a:prstGeom prst="rect">
            <a:avLst/>
          </a:prstGeom>
          <a:noFill/>
          <a:ln>
            <a:solidFill>
              <a:srgbClr val="FF0000"/>
            </a:solidFill>
          </a:ln>
        </p:spPr>
        <p:txBody>
          <a:bodyPr wrap="square">
            <a:spAutoFit/>
          </a:bodyPr>
          <a:lstStyle/>
          <a:p>
            <a:r>
              <a:rPr lang="en-GB" sz="18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There are 317 cancer units designated by the Ministry of Healthy (UNACONs and CACONs). </a:t>
            </a:r>
            <a:endParaRPr lang="es-AR" dirty="0">
              <a:latin typeface="Calibri Light" panose="020F0302020204030204" pitchFamily="34" charset="0"/>
              <a:cs typeface="Calibri Light" panose="020F0302020204030204" pitchFamily="34" charset="0"/>
            </a:endParaRPr>
          </a:p>
        </p:txBody>
      </p:sp>
      <p:sp>
        <p:nvSpPr>
          <p:cNvPr id="2" name="Elipse 1">
            <a:extLst>
              <a:ext uri="{FF2B5EF4-FFF2-40B4-BE49-F238E27FC236}">
                <a16:creationId xmlns:a16="http://schemas.microsoft.com/office/drawing/2014/main" id="{E43220DC-3AF6-A125-43B6-1EAD35417E34}"/>
              </a:ext>
            </a:extLst>
          </p:cNvPr>
          <p:cNvSpPr/>
          <p:nvPr/>
        </p:nvSpPr>
        <p:spPr>
          <a:xfrm>
            <a:off x="1481650" y="1538104"/>
            <a:ext cx="4614350" cy="175004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25% of the population:  private health insurance service</a:t>
            </a:r>
            <a:endParaRPr lang="es-AR" sz="2000" dirty="0">
              <a:latin typeface="Calibri Light" panose="020F0302020204030204" pitchFamily="34" charset="0"/>
              <a:cs typeface="Calibri Light" panose="020F0302020204030204" pitchFamily="34" charset="0"/>
            </a:endParaRPr>
          </a:p>
        </p:txBody>
      </p:sp>
      <p:sp>
        <p:nvSpPr>
          <p:cNvPr id="5" name="Elipse 4">
            <a:extLst>
              <a:ext uri="{FF2B5EF4-FFF2-40B4-BE49-F238E27FC236}">
                <a16:creationId xmlns:a16="http://schemas.microsoft.com/office/drawing/2014/main" id="{C5992CE4-D132-6062-424E-A71092CB7175}"/>
              </a:ext>
            </a:extLst>
          </p:cNvPr>
          <p:cNvSpPr/>
          <p:nvPr/>
        </p:nvSpPr>
        <p:spPr>
          <a:xfrm>
            <a:off x="6497673" y="1535137"/>
            <a:ext cx="4614350" cy="175004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7</a:t>
            </a:r>
            <a:r>
              <a:rPr lang="en-GB" sz="20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5% of the population is NON</a:t>
            </a:r>
          </a:p>
          <a:p>
            <a:pPr algn="ctr"/>
            <a:r>
              <a:rPr lang="en-GB" sz="20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private health insurance service</a:t>
            </a:r>
            <a:endParaRPr lang="es-AR" sz="2000" dirty="0">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58C1B9A7-AE10-9EE8-A072-29171C71735B}"/>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C. Mello</a:t>
            </a:r>
          </a:p>
        </p:txBody>
      </p:sp>
    </p:spTree>
    <p:extLst>
      <p:ext uri="{BB962C8B-B14F-4D97-AF65-F5344CB8AC3E}">
        <p14:creationId xmlns:p14="http://schemas.microsoft.com/office/powerpoint/2010/main" val="394584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91122" y="761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Brasil: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National</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Heath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System</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11</a:t>
            </a:r>
            <a:endParaRPr lang="es-ES" sz="3500" dirty="0">
              <a:latin typeface="Didot" panose="02000503000000020003" pitchFamily="2" charset="-79"/>
              <a:cs typeface="Didot" panose="02000503000000020003" pitchFamily="2" charset="-79"/>
            </a:endParaRP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469220" y="122725"/>
            <a:ext cx="1363752" cy="1363752"/>
          </a:xfrm>
          <a:prstGeom prst="rect">
            <a:avLst/>
          </a:prstGeom>
        </p:spPr>
      </p:pic>
      <p:pic>
        <p:nvPicPr>
          <p:cNvPr id="5122" name="Picture 2" descr="Colorful brazil map Royalty Free Vector Image - VectorStock">
            <a:extLst>
              <a:ext uri="{FF2B5EF4-FFF2-40B4-BE49-F238E27FC236}">
                <a16:creationId xmlns:a16="http://schemas.microsoft.com/office/drawing/2014/main" id="{9D3BBE04-D30E-21B7-E31D-9E1B14D33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65"/>
          <a:stretch/>
        </p:blipFill>
        <p:spPr bwMode="auto">
          <a:xfrm>
            <a:off x="164327" y="1682039"/>
            <a:ext cx="4346713" cy="412962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A5F5B11-DF96-D3CE-C248-16A9A6A95063}"/>
              </a:ext>
            </a:extLst>
          </p:cNvPr>
          <p:cNvSpPr txBox="1"/>
          <p:nvPr/>
        </p:nvSpPr>
        <p:spPr>
          <a:xfrm>
            <a:off x="3386940" y="5055729"/>
            <a:ext cx="8640733" cy="392159"/>
          </a:xfrm>
          <a:prstGeom prst="rect">
            <a:avLst/>
          </a:prstGeom>
          <a:noFill/>
          <a:ln w="57150">
            <a:solidFill>
              <a:srgbClr val="00B050"/>
            </a:solidFill>
          </a:ln>
        </p:spPr>
        <p:txBody>
          <a:bodyPr wrap="square">
            <a:spAutoFit/>
          </a:bodyPr>
          <a:lstStyle/>
          <a:p>
            <a:pPr algn="just">
              <a:lnSpc>
                <a:spcPct val="115000"/>
              </a:lnSpc>
              <a:spcAft>
                <a:spcPts val="1000"/>
              </a:spcAft>
            </a:pPr>
            <a:r>
              <a:rPr lang="en-US" sz="1800" b="1"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It is recommended that the oncologic center should be the closest to the patient home</a:t>
            </a:r>
            <a:endParaRPr lang="es-AR" sz="1600" b="1"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5FE9289A-D7A6-6B26-BF4D-B496E2CF2B57}"/>
              </a:ext>
            </a:extLst>
          </p:cNvPr>
          <p:cNvSpPr txBox="1"/>
          <p:nvPr/>
        </p:nvSpPr>
        <p:spPr>
          <a:xfrm>
            <a:off x="4641707" y="1769010"/>
            <a:ext cx="7033373" cy="1984902"/>
          </a:xfrm>
          <a:prstGeom prst="rect">
            <a:avLst/>
          </a:prstGeom>
          <a:noFill/>
          <a:ln w="28575">
            <a:solidFill>
              <a:srgbClr val="00B050"/>
            </a:solidFill>
          </a:ln>
        </p:spPr>
        <p:txBody>
          <a:bodyPr wrap="square">
            <a:spAutoFit/>
          </a:bodyPr>
          <a:lstStyle/>
          <a:p>
            <a:pPr algn="just">
              <a:lnSpc>
                <a:spcPct val="115000"/>
              </a:lnSpc>
              <a:spcAft>
                <a:spcPts val="1000"/>
              </a:spcAft>
            </a:pPr>
            <a:r>
              <a:rPr lang="en-US" sz="1800" b="1"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For those patients diagnosed with cancer, the first step is to consult with a primary care physician. This professional will refer the patient to the tertiary level and will attach all the documents such as the biopsy and other tests that were performed (imaging for example). Patients from the private health insurance system can follow the same process, without restriction.</a:t>
            </a:r>
            <a:endParaRPr lang="es-AR" sz="1600" b="1"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9" name="CuadroTexto 8">
            <a:extLst>
              <a:ext uri="{FF2B5EF4-FFF2-40B4-BE49-F238E27FC236}">
                <a16:creationId xmlns:a16="http://schemas.microsoft.com/office/drawing/2014/main" id="{620C4FCD-8F3D-DE84-149F-DBB9CC0514F5}"/>
              </a:ext>
            </a:extLst>
          </p:cNvPr>
          <p:cNvSpPr txBox="1"/>
          <p:nvPr/>
        </p:nvSpPr>
        <p:spPr>
          <a:xfrm>
            <a:off x="3386939" y="5787486"/>
            <a:ext cx="8640733" cy="646331"/>
          </a:xfrm>
          <a:prstGeom prst="rect">
            <a:avLst/>
          </a:prstGeom>
          <a:noFill/>
          <a:ln w="57150">
            <a:solidFill>
              <a:srgbClr val="FF0000"/>
            </a:solidFill>
          </a:ln>
        </p:spPr>
        <p:txBody>
          <a:bodyPr wrap="square">
            <a:spAutoFit/>
          </a:bodyPr>
          <a:lstStyle/>
          <a:p>
            <a:pPr algn="ctr"/>
            <a:r>
              <a:rPr lang="en-US" b="1"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T</a:t>
            </a:r>
            <a:r>
              <a:rPr lang="en-US" sz="1800" b="1"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he Brazilian health system is universal</a:t>
            </a:r>
            <a:r>
              <a:rPr lang="en-US" b="1"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 BUT </a:t>
            </a:r>
            <a:r>
              <a:rPr lang="en-US" sz="1800" b="1"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 distribution of resources is not equal throughout the states</a:t>
            </a:r>
            <a:r>
              <a:rPr lang="es-AR" b="1" dirty="0">
                <a:effectLst/>
                <a:latin typeface="Calibri Light" panose="020F0302020204030204" pitchFamily="34" charset="0"/>
                <a:cs typeface="Calibri Light" panose="020F0302020204030204" pitchFamily="34" charset="0"/>
              </a:rPr>
              <a:t> </a:t>
            </a:r>
            <a:endParaRPr lang="es-AR" b="1" dirty="0">
              <a:latin typeface="Calibri Light" panose="020F0302020204030204" pitchFamily="34" charset="0"/>
              <a:cs typeface="Calibri Light" panose="020F0302020204030204" pitchFamily="34" charset="0"/>
            </a:endParaRPr>
          </a:p>
        </p:txBody>
      </p:sp>
      <p:sp>
        <p:nvSpPr>
          <p:cNvPr id="2" name="CuadroTexto 1">
            <a:extLst>
              <a:ext uri="{FF2B5EF4-FFF2-40B4-BE49-F238E27FC236}">
                <a16:creationId xmlns:a16="http://schemas.microsoft.com/office/drawing/2014/main" id="{788DB4FE-26D0-62ED-F5F6-C90FE64C539C}"/>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C. Mello</a:t>
            </a:r>
          </a:p>
        </p:txBody>
      </p:sp>
    </p:spTree>
    <p:extLst>
      <p:ext uri="{BB962C8B-B14F-4D97-AF65-F5344CB8AC3E}">
        <p14:creationId xmlns:p14="http://schemas.microsoft.com/office/powerpoint/2010/main" val="40984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603974" y="159600"/>
            <a:ext cx="1363752" cy="1363752"/>
          </a:xfrm>
          <a:prstGeom prst="rect">
            <a:avLst/>
          </a:prstGeom>
        </p:spPr>
      </p:pic>
      <p:pic>
        <p:nvPicPr>
          <p:cNvPr id="5122" name="Picture 2" descr="Colorful brazil map Royalty Free Vector Image - VectorStock">
            <a:extLst>
              <a:ext uri="{FF2B5EF4-FFF2-40B4-BE49-F238E27FC236}">
                <a16:creationId xmlns:a16="http://schemas.microsoft.com/office/drawing/2014/main" id="{9D3BBE04-D30E-21B7-E31D-9E1B14D33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65"/>
          <a:stretch/>
        </p:blipFill>
        <p:spPr bwMode="auto">
          <a:xfrm>
            <a:off x="121623" y="4794923"/>
            <a:ext cx="1959132" cy="186128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5D5108E2-DB1A-7588-CC00-0156292BC3B0}"/>
              </a:ext>
            </a:extLst>
          </p:cNvPr>
          <p:cNvSpPr txBox="1"/>
          <p:nvPr/>
        </p:nvSpPr>
        <p:spPr>
          <a:xfrm>
            <a:off x="121623" y="1412194"/>
            <a:ext cx="11773197" cy="3299365"/>
          </a:xfrm>
          <a:prstGeom prst="rect">
            <a:avLst/>
          </a:prstGeom>
          <a:noFill/>
          <a:ln w="57150">
            <a:solidFill>
              <a:srgbClr val="FF0000"/>
            </a:solidFill>
          </a:ln>
        </p:spPr>
        <p:txBody>
          <a:bodyPr wrap="square">
            <a:spAutoFit/>
          </a:bodyPr>
          <a:lstStyle/>
          <a:p>
            <a:pPr algn="just">
              <a:lnSpc>
                <a:spcPct val="115000"/>
              </a:lnSpc>
              <a:spcAft>
                <a:spcPts val="1000"/>
              </a:spcAft>
            </a:pPr>
            <a:r>
              <a:rPr lang="en-US" sz="1600"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I</a:t>
            </a: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nequity in several areas.</a:t>
            </a:r>
          </a:p>
          <a:p>
            <a:pPr algn="just">
              <a:lnSpc>
                <a:spcPct val="115000"/>
              </a:lnSpc>
              <a:spcAft>
                <a:spcPts val="1000"/>
              </a:spcAft>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Socioeconomic disparities, availability of qualified professionals, and ability of states and cities to finance health services.</a:t>
            </a:r>
          </a:p>
          <a:p>
            <a:pPr algn="just">
              <a:lnSpc>
                <a:spcPct val="115000"/>
              </a:lnSpc>
              <a:spcAft>
                <a:spcPts val="1000"/>
              </a:spcAft>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Most of the reference centers are located in large cities and most of them are in the south and southeast part of the country.</a:t>
            </a:r>
          </a:p>
          <a:p>
            <a:pPr algn="just">
              <a:lnSpc>
                <a:spcPct val="115000"/>
              </a:lnSpc>
              <a:spcAft>
                <a:spcPts val="1000"/>
              </a:spcAft>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These centers receive patients from other regions and other states. </a:t>
            </a:r>
          </a:p>
          <a:p>
            <a:pPr algn="just">
              <a:lnSpc>
                <a:spcPct val="115000"/>
              </a:lnSpc>
              <a:spcAft>
                <a:spcPts val="1000"/>
              </a:spcAft>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 distribution of funding is not u</a:t>
            </a:r>
            <a:r>
              <a:rPr lang="en-US" sz="1600" dirty="0">
                <a:solidFill>
                  <a:srgbClr val="222222"/>
                </a:solidFill>
                <a:latin typeface="Calibri Light" panose="020F0302020204030204" pitchFamily="34" charset="0"/>
                <a:ea typeface="Times New Roman" panose="02020603050405020304" pitchFamily="18" charset="0"/>
                <a:cs typeface="Calibri Light" panose="020F0302020204030204" pitchFamily="34" charset="0"/>
              </a:rPr>
              <a:t>niform</a:t>
            </a:r>
            <a:endPar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115000"/>
              </a:lnSpc>
              <a:spcAft>
                <a:spcPts val="1000"/>
              </a:spcAft>
            </a:pPr>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There is a national law recommending that the cancer treatment should start no longer than 60 days after the pathological report</a:t>
            </a:r>
            <a:endParaRPr lang="es-AR" sz="1600" dirty="0">
              <a:effectLst/>
              <a:latin typeface="Calibri Light" panose="020F0302020204030204" pitchFamily="34" charset="0"/>
              <a:ea typeface="Calibri" panose="020F0502020204030204" pitchFamily="34" charset="0"/>
              <a:cs typeface="Calibri Light" panose="020F0302020204030204" pitchFamily="34" charset="0"/>
            </a:endParaRPr>
          </a:p>
          <a:p>
            <a:r>
              <a:rPr lang="en-US" sz="1600" dirty="0">
                <a:solidFill>
                  <a:srgbClr val="222222"/>
                </a:solidFill>
                <a:effectLst/>
                <a:latin typeface="Calibri Light" panose="020F0302020204030204" pitchFamily="34" charset="0"/>
                <a:ea typeface="Times New Roman" panose="02020603050405020304" pitchFamily="18" charset="0"/>
                <a:cs typeface="Calibri Light" panose="020F0302020204030204" pitchFamily="34" charset="0"/>
              </a:rPr>
              <a:t>The National Institute of Cancer (INCA) is located in the city of Rio de Janeiro, and is a federal reference center. INCA works as an assistant of the ministry of health in establishing the national cancer program. Most of the reference centers have a training program for most of the oncology specialization. </a:t>
            </a:r>
            <a:endParaRPr lang="es-AR" sz="1600" dirty="0">
              <a:latin typeface="Calibri Light" panose="020F0302020204030204" pitchFamily="34" charset="0"/>
              <a:cs typeface="Calibri Light" panose="020F0302020204030204" pitchFamily="34" charset="0"/>
            </a:endParaRPr>
          </a:p>
        </p:txBody>
      </p:sp>
      <p:sp>
        <p:nvSpPr>
          <p:cNvPr id="2" name="CuadroTexto 1">
            <a:extLst>
              <a:ext uri="{FF2B5EF4-FFF2-40B4-BE49-F238E27FC236}">
                <a16:creationId xmlns:a16="http://schemas.microsoft.com/office/drawing/2014/main" id="{D31776D6-7A18-CF28-2697-24BE66061C04}"/>
              </a:ext>
            </a:extLst>
          </p:cNvPr>
          <p:cNvSpPr txBox="1"/>
          <p:nvPr/>
        </p:nvSpPr>
        <p:spPr>
          <a:xfrm>
            <a:off x="191122" y="6470883"/>
            <a:ext cx="2831062" cy="307777"/>
          </a:xfrm>
          <a:prstGeom prst="rect">
            <a:avLst/>
          </a:prstGeom>
          <a:noFill/>
        </p:spPr>
        <p:txBody>
          <a:bodyPr wrap="square" rtlCol="0">
            <a:spAutoFit/>
          </a:bodyPr>
          <a:lstStyle/>
          <a:p>
            <a:r>
              <a:rPr lang="es-AR" sz="1400" dirty="0" err="1"/>
              <a:t>Courtesy</a:t>
            </a:r>
            <a:r>
              <a:rPr lang="es-AR" sz="1400" dirty="0"/>
              <a:t> </a:t>
            </a:r>
            <a:r>
              <a:rPr lang="es-AR" sz="1400" dirty="0" err="1"/>
              <a:t>of</a:t>
            </a:r>
            <a:r>
              <a:rPr lang="es-AR" sz="1400" dirty="0"/>
              <a:t> C. Mello</a:t>
            </a:r>
          </a:p>
        </p:txBody>
      </p:sp>
      <p:sp>
        <p:nvSpPr>
          <p:cNvPr id="7" name="Título 3">
            <a:extLst>
              <a:ext uri="{FF2B5EF4-FFF2-40B4-BE49-F238E27FC236}">
                <a16:creationId xmlns:a16="http://schemas.microsoft.com/office/drawing/2014/main" id="{63B5A01B-C593-3F1C-1B08-DD23E94E64E2}"/>
              </a:ext>
            </a:extLst>
          </p:cNvPr>
          <p:cNvSpPr>
            <a:spLocks noGrp="1"/>
          </p:cNvSpPr>
          <p:nvPr>
            <p:ph type="title"/>
          </p:nvPr>
        </p:nvSpPr>
        <p:spPr>
          <a:xfrm>
            <a:off x="191122" y="76100"/>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Brasil: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National</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Heath </a:t>
            </a:r>
            <a:r>
              <a:rPr kumimoji="0" lang="es-ES" sz="3500" b="0" i="0" u="none" strike="noStrike" kern="1200" cap="none" spc="0" normalizeH="0" baseline="0" noProof="0" dirty="0" err="1">
                <a:ln>
                  <a:noFill/>
                </a:ln>
                <a:solidFill>
                  <a:prstClr val="black"/>
                </a:solidFill>
                <a:effectLst/>
                <a:uLnTx/>
                <a:uFillTx/>
                <a:latin typeface="Didot" panose="02000503000000020003" pitchFamily="2" charset="-79"/>
                <a:ea typeface="+mj-ea"/>
                <a:cs typeface="Didot" panose="02000503000000020003" pitchFamily="2" charset="-79"/>
              </a:rPr>
              <a:t>System</a:t>
            </a:r>
            <a:r>
              <a:rPr kumimoji="0" lang="es-ES" sz="3500" b="0" i="0" u="none" strike="noStrike" kern="1200" cap="none" spc="0" normalizeH="0" baseline="0" noProof="0" dirty="0">
                <a:ln>
                  <a:noFill/>
                </a:ln>
                <a:solidFill>
                  <a:prstClr val="black"/>
                </a:solidFill>
                <a:effectLst/>
                <a:uLnTx/>
                <a:uFillTx/>
                <a:latin typeface="Didot" panose="02000503000000020003" pitchFamily="2" charset="-79"/>
                <a:ea typeface="+mj-ea"/>
                <a:cs typeface="Didot" panose="02000503000000020003" pitchFamily="2" charset="-79"/>
              </a:rPr>
              <a:t> 111</a:t>
            </a:r>
            <a:endParaRPr lang="es-ES" sz="3500" dirty="0">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330862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13F12-3995-D643-8AD4-F46E41905C81}"/>
              </a:ext>
            </a:extLst>
          </p:cNvPr>
          <p:cNvSpPr>
            <a:spLocks noGrp="1"/>
          </p:cNvSpPr>
          <p:nvPr>
            <p:ph type="title"/>
          </p:nvPr>
        </p:nvSpPr>
        <p:spPr>
          <a:xfrm>
            <a:off x="136037" y="168925"/>
            <a:ext cx="9704526" cy="1212136"/>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p:spPr>
        <p:txBody>
          <a:bodyPr>
            <a:normAutofit/>
          </a:bodyPr>
          <a:lstStyle/>
          <a:p>
            <a:r>
              <a:rPr lang="es-ES" sz="3500" dirty="0">
                <a:latin typeface="Didot" panose="02000503000000020003" pitchFamily="2" charset="-79"/>
                <a:cs typeface="Didot" panose="02000503000000020003" pitchFamily="2" charset="-79"/>
              </a:rPr>
              <a:t>Argentina: </a:t>
            </a:r>
            <a:r>
              <a:rPr lang="es-ES" sz="3500" dirty="0" err="1">
                <a:latin typeface="Didot" panose="02000503000000020003" pitchFamily="2" charset="-79"/>
                <a:cs typeface="Didot" panose="02000503000000020003" pitchFamily="2" charset="-79"/>
              </a:rPr>
              <a:t>National</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health</a:t>
            </a:r>
            <a:r>
              <a:rPr lang="es-ES" sz="3500" dirty="0">
                <a:latin typeface="Didot" panose="02000503000000020003" pitchFamily="2" charset="-79"/>
                <a:cs typeface="Didot" panose="02000503000000020003" pitchFamily="2" charset="-79"/>
              </a:rPr>
              <a:t> </a:t>
            </a:r>
            <a:r>
              <a:rPr lang="es-ES" sz="3500" dirty="0" err="1">
                <a:latin typeface="Didot" panose="02000503000000020003" pitchFamily="2" charset="-79"/>
                <a:cs typeface="Didot" panose="02000503000000020003" pitchFamily="2" charset="-79"/>
              </a:rPr>
              <a:t>system</a:t>
            </a:r>
            <a:r>
              <a:rPr lang="es-ES" sz="3500" dirty="0">
                <a:latin typeface="Didot" panose="02000503000000020003" pitchFamily="2" charset="-79"/>
                <a:cs typeface="Didot" panose="02000503000000020003" pitchFamily="2" charset="-79"/>
              </a:rPr>
              <a:t> 1</a:t>
            </a:r>
          </a:p>
        </p:txBody>
      </p:sp>
      <p:pic>
        <p:nvPicPr>
          <p:cNvPr id="8" name="Imagen 7" descr="Imagen que contiene firmar, tabla, cuarto&#10;&#10;Descripción generada automáticamente">
            <a:extLst>
              <a:ext uri="{FF2B5EF4-FFF2-40B4-BE49-F238E27FC236}">
                <a16:creationId xmlns:a16="http://schemas.microsoft.com/office/drawing/2014/main" id="{70F95758-A3C2-E143-9ED2-F4C268396BDD}"/>
              </a:ext>
            </a:extLst>
          </p:cNvPr>
          <p:cNvPicPr>
            <a:picLocks noChangeAspect="1"/>
          </p:cNvPicPr>
          <p:nvPr/>
        </p:nvPicPr>
        <p:blipFill>
          <a:blip r:embed="rId2"/>
          <a:stretch>
            <a:fillRect/>
          </a:stretch>
        </p:blipFill>
        <p:spPr>
          <a:xfrm>
            <a:off x="10597356" y="266199"/>
            <a:ext cx="1017588" cy="1017588"/>
          </a:xfrm>
          <a:prstGeom prst="rect">
            <a:avLst/>
          </a:prstGeom>
        </p:spPr>
      </p:pic>
      <p:pic>
        <p:nvPicPr>
          <p:cNvPr id="4098" name="Picture 2" descr="Suddivisioni dell'Argentina - Wikipedia">
            <a:extLst>
              <a:ext uri="{FF2B5EF4-FFF2-40B4-BE49-F238E27FC236}">
                <a16:creationId xmlns:a16="http://schemas.microsoft.com/office/drawing/2014/main" id="{2FCEEA69-8C5F-98FF-F737-EA5D79D7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13" y="2104221"/>
            <a:ext cx="2229266" cy="3686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82">
            <a:extLst>
              <a:ext uri="{FF2B5EF4-FFF2-40B4-BE49-F238E27FC236}">
                <a16:creationId xmlns:a16="http://schemas.microsoft.com/office/drawing/2014/main" id="{7DC18470-6830-2A22-BD90-695CD68B9979}"/>
              </a:ext>
            </a:extLst>
          </p:cNvPr>
          <p:cNvSpPr/>
          <p:nvPr/>
        </p:nvSpPr>
        <p:spPr>
          <a:xfrm>
            <a:off x="3962400" y="1425965"/>
            <a:ext cx="2133600" cy="946149"/>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AR" sz="1600" b="1" dirty="0">
                <a:solidFill>
                  <a:srgbClr val="FFFFFF"/>
                </a:solidFill>
                <a:latin typeface="Calibri Light" panose="020F0302020204030204" pitchFamily="34" charset="0"/>
                <a:cs typeface="Calibri Light" panose="020F0302020204030204" pitchFamily="34" charset="0"/>
              </a:rPr>
              <a:t>Non </a:t>
            </a:r>
            <a:r>
              <a:rPr lang="es-AR" sz="1600" b="1" dirty="0" err="1">
                <a:solidFill>
                  <a:srgbClr val="FFFFFF"/>
                </a:solidFill>
                <a:latin typeface="Calibri Light" panose="020F0302020204030204" pitchFamily="34" charset="0"/>
                <a:cs typeface="Calibri Light" panose="020F0302020204030204" pitchFamily="34" charset="0"/>
              </a:rPr>
              <a:t>private</a:t>
            </a:r>
            <a:r>
              <a:rPr lang="es-AR" sz="1600" b="1" dirty="0">
                <a:solidFill>
                  <a:srgbClr val="FFFFFF"/>
                </a:solidFill>
                <a:latin typeface="Calibri Light" panose="020F0302020204030204" pitchFamily="34" charset="0"/>
                <a:cs typeface="Calibri Light" panose="020F0302020204030204" pitchFamily="34" charset="0"/>
              </a:rPr>
              <a:t> </a:t>
            </a:r>
            <a:r>
              <a:rPr lang="es-AR" sz="1600" b="1" dirty="0" err="1">
                <a:solidFill>
                  <a:srgbClr val="FFFFFF"/>
                </a:solidFill>
                <a:latin typeface="Calibri Light" panose="020F0302020204030204" pitchFamily="34" charset="0"/>
                <a:cs typeface="Calibri Light" panose="020F0302020204030204" pitchFamily="34" charset="0"/>
              </a:rPr>
              <a:t>system</a:t>
            </a:r>
            <a:endParaRPr lang="es-AR" sz="1600" b="1" dirty="0">
              <a:solidFill>
                <a:srgbClr val="FFFFFF"/>
              </a:solidFill>
              <a:latin typeface="Calibri Light" panose="020F0302020204030204" pitchFamily="34" charset="0"/>
              <a:cs typeface="Calibri Light" panose="020F0302020204030204" pitchFamily="34" charset="0"/>
            </a:endParaRPr>
          </a:p>
          <a:p>
            <a:pPr algn="ctr">
              <a:defRPr/>
            </a:pPr>
            <a:r>
              <a:rPr lang="es-AR" sz="1600" b="1" dirty="0">
                <a:solidFill>
                  <a:srgbClr val="FFFFFF"/>
                </a:solidFill>
                <a:latin typeface="Calibri Light" panose="020F0302020204030204" pitchFamily="34" charset="0"/>
                <a:cs typeface="Calibri Light" panose="020F0302020204030204" pitchFamily="34" charset="0"/>
              </a:rPr>
              <a:t>Social </a:t>
            </a:r>
            <a:r>
              <a:rPr lang="es-AR" sz="1600" b="1" dirty="0" err="1">
                <a:solidFill>
                  <a:srgbClr val="FFFFFF"/>
                </a:solidFill>
                <a:latin typeface="Calibri Light" panose="020F0302020204030204" pitchFamily="34" charset="0"/>
                <a:cs typeface="Calibri Light" panose="020F0302020204030204" pitchFamily="34" charset="0"/>
              </a:rPr>
              <a:t>security</a:t>
            </a:r>
            <a:r>
              <a:rPr lang="es-AR" sz="1600" b="1" dirty="0">
                <a:solidFill>
                  <a:srgbClr val="FFFFFF"/>
                </a:solidFill>
                <a:latin typeface="Calibri Light" panose="020F0302020204030204" pitchFamily="34" charset="0"/>
                <a:cs typeface="Calibri Light" panose="020F0302020204030204" pitchFamily="34" charset="0"/>
              </a:rPr>
              <a:t> </a:t>
            </a:r>
            <a:r>
              <a:rPr lang="es-AR" sz="1600" b="1" dirty="0" err="1">
                <a:solidFill>
                  <a:srgbClr val="FFFFFF"/>
                </a:solidFill>
                <a:latin typeface="Calibri Light" panose="020F0302020204030204" pitchFamily="34" charset="0"/>
                <a:cs typeface="Calibri Light" panose="020F0302020204030204" pitchFamily="34" charset="0"/>
              </a:rPr>
              <a:t>or</a:t>
            </a:r>
            <a:r>
              <a:rPr lang="es-AR" sz="1600" b="1" dirty="0">
                <a:solidFill>
                  <a:srgbClr val="FFFFFF"/>
                </a:solidFill>
                <a:latin typeface="Calibri Light" panose="020F0302020204030204" pitchFamily="34" charset="0"/>
                <a:cs typeface="Calibri Light" panose="020F0302020204030204" pitchFamily="34" charset="0"/>
              </a:rPr>
              <a:t> Obras Sociales (OS)</a:t>
            </a:r>
          </a:p>
        </p:txBody>
      </p:sp>
      <p:sp>
        <p:nvSpPr>
          <p:cNvPr id="3" name="Rectangle 83">
            <a:extLst>
              <a:ext uri="{FF2B5EF4-FFF2-40B4-BE49-F238E27FC236}">
                <a16:creationId xmlns:a16="http://schemas.microsoft.com/office/drawing/2014/main" id="{7DC13D3A-4B66-503D-9A33-07E177FA3168}"/>
              </a:ext>
            </a:extLst>
          </p:cNvPr>
          <p:cNvSpPr/>
          <p:nvPr/>
        </p:nvSpPr>
        <p:spPr>
          <a:xfrm>
            <a:off x="4006850" y="4870840"/>
            <a:ext cx="609600"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00" b="1" dirty="0">
                <a:solidFill>
                  <a:srgbClr val="002060"/>
                </a:solidFill>
                <a:latin typeface="Calibri Light" panose="020F0302020204030204" pitchFamily="34" charset="0"/>
                <a:cs typeface="Calibri Light" panose="020F0302020204030204" pitchFamily="34" charset="0"/>
              </a:rPr>
              <a:t>296</a:t>
            </a:r>
          </a:p>
        </p:txBody>
      </p:sp>
      <p:sp>
        <p:nvSpPr>
          <p:cNvPr id="5" name="Rectangle 84">
            <a:extLst>
              <a:ext uri="{FF2B5EF4-FFF2-40B4-BE49-F238E27FC236}">
                <a16:creationId xmlns:a16="http://schemas.microsoft.com/office/drawing/2014/main" id="{DB4E8A84-2A7E-0519-36DD-B110F4A09798}"/>
              </a:ext>
            </a:extLst>
          </p:cNvPr>
          <p:cNvSpPr/>
          <p:nvPr/>
        </p:nvSpPr>
        <p:spPr>
          <a:xfrm>
            <a:off x="4664075" y="4870840"/>
            <a:ext cx="685800"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50" b="1" dirty="0">
                <a:solidFill>
                  <a:srgbClr val="002060"/>
                </a:solidFill>
                <a:latin typeface="Calibri Light" panose="020F0302020204030204" pitchFamily="34" charset="0"/>
                <a:cs typeface="Calibri Light" panose="020F0302020204030204" pitchFamily="34" charset="0"/>
              </a:rPr>
              <a:t>24</a:t>
            </a:r>
          </a:p>
        </p:txBody>
      </p:sp>
      <p:sp>
        <p:nvSpPr>
          <p:cNvPr id="6" name="Rectangle 85">
            <a:extLst>
              <a:ext uri="{FF2B5EF4-FFF2-40B4-BE49-F238E27FC236}">
                <a16:creationId xmlns:a16="http://schemas.microsoft.com/office/drawing/2014/main" id="{0F56AF8B-D39E-295C-D3F8-6A4EC25D68E3}"/>
              </a:ext>
            </a:extLst>
          </p:cNvPr>
          <p:cNvSpPr/>
          <p:nvPr/>
        </p:nvSpPr>
        <p:spPr>
          <a:xfrm>
            <a:off x="5386389" y="4870840"/>
            <a:ext cx="727075"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50" b="1" dirty="0">
                <a:solidFill>
                  <a:srgbClr val="002060"/>
                </a:solidFill>
                <a:latin typeface="Calibri Light" panose="020F0302020204030204" pitchFamily="34" charset="0"/>
                <a:cs typeface="Calibri Light" panose="020F0302020204030204" pitchFamily="34" charset="0"/>
              </a:rPr>
              <a:t>5</a:t>
            </a:r>
          </a:p>
        </p:txBody>
      </p:sp>
      <p:sp>
        <p:nvSpPr>
          <p:cNvPr id="7" name="Pentagon 86">
            <a:extLst>
              <a:ext uri="{FF2B5EF4-FFF2-40B4-BE49-F238E27FC236}">
                <a16:creationId xmlns:a16="http://schemas.microsoft.com/office/drawing/2014/main" id="{F7085AD1-548F-6AC1-CCBA-650880A90EFD}"/>
              </a:ext>
            </a:extLst>
          </p:cNvPr>
          <p:cNvSpPr/>
          <p:nvPr/>
        </p:nvSpPr>
        <p:spPr>
          <a:xfrm>
            <a:off x="2921000" y="1425965"/>
            <a:ext cx="901700" cy="946149"/>
          </a:xfrm>
          <a:prstGeom prst="homePlate">
            <a:avLst>
              <a:gd name="adj" fmla="val 37903"/>
            </a:avLst>
          </a:prstGeom>
          <a:solidFill>
            <a:schemeClr val="bg1">
              <a:lumMod val="50000"/>
            </a:schemeClr>
          </a:solidFill>
          <a:ln/>
        </p:spPr>
        <p:style>
          <a:lnRef idx="3">
            <a:schemeClr val="lt1"/>
          </a:lnRef>
          <a:fillRef idx="1">
            <a:schemeClr val="dk1"/>
          </a:fillRef>
          <a:effectRef idx="1">
            <a:schemeClr val="dk1"/>
          </a:effectRef>
          <a:fontRef idx="minor">
            <a:schemeClr val="lt1"/>
          </a:fontRef>
        </p:style>
        <p:txBody>
          <a:bodyPr lIns="36000" rIns="36000" anchor="ctr"/>
          <a:lstStyle/>
          <a:p>
            <a:pPr algn="ctr">
              <a:defRPr/>
            </a:pPr>
            <a:r>
              <a:rPr lang="es-AR" sz="1050" b="1" dirty="0">
                <a:solidFill>
                  <a:srgbClr val="FFFFFF"/>
                </a:solidFill>
                <a:latin typeface="Calibri Light" panose="020F0302020204030204" pitchFamily="34" charset="0"/>
                <a:cs typeface="Calibri Light" panose="020F0302020204030204" pitchFamily="34" charset="0"/>
              </a:rPr>
              <a:t>Sector</a:t>
            </a:r>
          </a:p>
        </p:txBody>
      </p:sp>
      <p:sp>
        <p:nvSpPr>
          <p:cNvPr id="9" name="Pentagon 87">
            <a:extLst>
              <a:ext uri="{FF2B5EF4-FFF2-40B4-BE49-F238E27FC236}">
                <a16:creationId xmlns:a16="http://schemas.microsoft.com/office/drawing/2014/main" id="{03FD2F70-B20B-CD72-81B3-27C6BAF0BF6D}"/>
              </a:ext>
            </a:extLst>
          </p:cNvPr>
          <p:cNvSpPr/>
          <p:nvPr/>
        </p:nvSpPr>
        <p:spPr>
          <a:xfrm>
            <a:off x="2938463" y="4927989"/>
            <a:ext cx="1001712" cy="609600"/>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00" b="1" dirty="0" err="1">
                <a:solidFill>
                  <a:srgbClr val="064B8D"/>
                </a:solidFill>
                <a:latin typeface="Calibri Light" panose="020F0302020204030204" pitchFamily="34" charset="0"/>
                <a:cs typeface="Calibri Light" panose="020F0302020204030204" pitchFamily="34" charset="0"/>
              </a:rPr>
              <a:t>Number</a:t>
            </a:r>
            <a:r>
              <a:rPr lang="es-AR" sz="1000" b="1" dirty="0">
                <a:solidFill>
                  <a:srgbClr val="064B8D"/>
                </a:solidFill>
                <a:latin typeface="Calibri Light" panose="020F0302020204030204" pitchFamily="34" charset="0"/>
                <a:cs typeface="Calibri Light" panose="020F0302020204030204" pitchFamily="34" charset="0"/>
              </a:rPr>
              <a:t> </a:t>
            </a:r>
            <a:r>
              <a:rPr lang="es-AR" sz="1000" b="1" dirty="0" err="1">
                <a:solidFill>
                  <a:srgbClr val="064B8D"/>
                </a:solidFill>
                <a:latin typeface="Calibri Light" panose="020F0302020204030204" pitchFamily="34" charset="0"/>
                <a:cs typeface="Calibri Light" panose="020F0302020204030204" pitchFamily="34" charset="0"/>
              </a:rPr>
              <a:t>of</a:t>
            </a:r>
            <a:r>
              <a:rPr lang="es-AR" sz="1000" b="1" dirty="0">
                <a:solidFill>
                  <a:srgbClr val="064B8D"/>
                </a:solidFill>
                <a:latin typeface="Calibri Light" panose="020F0302020204030204" pitchFamily="34" charset="0"/>
                <a:cs typeface="Calibri Light" panose="020F0302020204030204" pitchFamily="34" charset="0"/>
              </a:rPr>
              <a:t> </a:t>
            </a:r>
            <a:r>
              <a:rPr lang="es-AR" sz="1000" b="1" dirty="0" err="1">
                <a:solidFill>
                  <a:srgbClr val="064B8D"/>
                </a:solidFill>
                <a:latin typeface="Calibri Light" panose="020F0302020204030204" pitchFamily="34" charset="0"/>
                <a:cs typeface="Calibri Light" panose="020F0302020204030204" pitchFamily="34" charset="0"/>
              </a:rPr>
              <a:t>organizations</a:t>
            </a:r>
            <a:endParaRPr lang="es-AR" sz="1000" b="1" dirty="0">
              <a:solidFill>
                <a:srgbClr val="064B8D"/>
              </a:solidFill>
              <a:latin typeface="Calibri Light" panose="020F0302020204030204" pitchFamily="34" charset="0"/>
              <a:cs typeface="Calibri Light" panose="020F0302020204030204" pitchFamily="34" charset="0"/>
            </a:endParaRPr>
          </a:p>
        </p:txBody>
      </p:sp>
      <p:sp>
        <p:nvSpPr>
          <p:cNvPr id="10" name="Pentagon 88">
            <a:extLst>
              <a:ext uri="{FF2B5EF4-FFF2-40B4-BE49-F238E27FC236}">
                <a16:creationId xmlns:a16="http://schemas.microsoft.com/office/drawing/2014/main" id="{0DD2A3A7-17A3-2773-AB68-8BECD25CA2E1}"/>
              </a:ext>
            </a:extLst>
          </p:cNvPr>
          <p:cNvSpPr/>
          <p:nvPr/>
        </p:nvSpPr>
        <p:spPr>
          <a:xfrm>
            <a:off x="2946400" y="4077090"/>
            <a:ext cx="901700" cy="669925"/>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800" b="1" dirty="0" err="1">
                <a:solidFill>
                  <a:srgbClr val="064B8D"/>
                </a:solidFill>
                <a:latin typeface="Calibri Light" panose="020F0302020204030204" pitchFamily="34" charset="0"/>
                <a:cs typeface="Calibri Light" panose="020F0302020204030204" pitchFamily="34" charset="0"/>
              </a:rPr>
              <a:t>Organizations</a:t>
            </a:r>
            <a:endParaRPr lang="es-AR" sz="800" b="1" dirty="0">
              <a:solidFill>
                <a:srgbClr val="064B8D"/>
              </a:solidFill>
              <a:latin typeface="Calibri Light" panose="020F0302020204030204" pitchFamily="34" charset="0"/>
              <a:cs typeface="Calibri Light" panose="020F0302020204030204" pitchFamily="34" charset="0"/>
            </a:endParaRPr>
          </a:p>
        </p:txBody>
      </p:sp>
      <p:sp>
        <p:nvSpPr>
          <p:cNvPr id="11" name="Pentagon 90">
            <a:extLst>
              <a:ext uri="{FF2B5EF4-FFF2-40B4-BE49-F238E27FC236}">
                <a16:creationId xmlns:a16="http://schemas.microsoft.com/office/drawing/2014/main" id="{F5224EFA-5874-90FE-0DBA-C647AF753FBD}"/>
              </a:ext>
            </a:extLst>
          </p:cNvPr>
          <p:cNvSpPr/>
          <p:nvPr/>
        </p:nvSpPr>
        <p:spPr>
          <a:xfrm>
            <a:off x="2928938" y="3337314"/>
            <a:ext cx="901700" cy="609600"/>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00" b="1" dirty="0">
                <a:solidFill>
                  <a:srgbClr val="064B8D"/>
                </a:solidFill>
                <a:latin typeface="Calibri Light" panose="020F0302020204030204" pitchFamily="34" charset="0"/>
                <a:cs typeface="Calibri Light" panose="020F0302020204030204" pitchFamily="34" charset="0"/>
              </a:rPr>
              <a:t>Who?</a:t>
            </a:r>
          </a:p>
        </p:txBody>
      </p:sp>
      <p:sp>
        <p:nvSpPr>
          <p:cNvPr id="12" name="Rectangle 91">
            <a:extLst>
              <a:ext uri="{FF2B5EF4-FFF2-40B4-BE49-F238E27FC236}">
                <a16:creationId xmlns:a16="http://schemas.microsoft.com/office/drawing/2014/main" id="{44A9C711-E761-4929-A0A1-EC4A871481E7}"/>
              </a:ext>
            </a:extLst>
          </p:cNvPr>
          <p:cNvSpPr/>
          <p:nvPr/>
        </p:nvSpPr>
        <p:spPr>
          <a:xfrm>
            <a:off x="3983039" y="4077090"/>
            <a:ext cx="623887" cy="68421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50" b="1" dirty="0" err="1">
                <a:solidFill>
                  <a:srgbClr val="002060"/>
                </a:solidFill>
                <a:latin typeface="Calibri Light" panose="020F0302020204030204" pitchFamily="34" charset="0"/>
                <a:cs typeface="Calibri Light" panose="020F0302020204030204" pitchFamily="34" charset="0"/>
              </a:rPr>
              <a:t>Union</a:t>
            </a:r>
            <a:r>
              <a:rPr lang="es-AR" sz="1050" b="1" dirty="0">
                <a:solidFill>
                  <a:srgbClr val="002060"/>
                </a:solidFill>
                <a:latin typeface="Calibri Light" panose="020F0302020204030204" pitchFamily="34" charset="0"/>
                <a:cs typeface="Calibri Light" panose="020F0302020204030204" pitchFamily="34" charset="0"/>
              </a:rPr>
              <a:t> </a:t>
            </a:r>
          </a:p>
          <a:p>
            <a:pPr algn="ctr">
              <a:defRPr/>
            </a:pPr>
            <a:r>
              <a:rPr lang="es-AR" sz="1050" b="1" dirty="0">
                <a:solidFill>
                  <a:srgbClr val="002060"/>
                </a:solidFill>
                <a:latin typeface="Calibri Light" panose="020F0302020204030204" pitchFamily="34" charset="0"/>
                <a:cs typeface="Calibri Light" panose="020F0302020204030204" pitchFamily="34" charset="0"/>
              </a:rPr>
              <a:t>(67%)</a:t>
            </a:r>
          </a:p>
        </p:txBody>
      </p:sp>
      <p:sp>
        <p:nvSpPr>
          <p:cNvPr id="13" name="Rectangle 92">
            <a:extLst>
              <a:ext uri="{FF2B5EF4-FFF2-40B4-BE49-F238E27FC236}">
                <a16:creationId xmlns:a16="http://schemas.microsoft.com/office/drawing/2014/main" id="{89265A08-755F-B2C9-2C37-F224724DC77A}"/>
              </a:ext>
            </a:extLst>
          </p:cNvPr>
          <p:cNvSpPr/>
          <p:nvPr/>
        </p:nvSpPr>
        <p:spPr>
          <a:xfrm>
            <a:off x="4654550" y="4077090"/>
            <a:ext cx="685800" cy="68421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900" b="1" dirty="0">
                <a:solidFill>
                  <a:srgbClr val="002060"/>
                </a:solidFill>
                <a:latin typeface="Calibri Light" panose="020F0302020204030204" pitchFamily="34" charset="0"/>
                <a:cs typeface="Calibri Light" panose="020F0302020204030204" pitchFamily="34" charset="0"/>
              </a:rPr>
              <a:t>Provincial</a:t>
            </a:r>
          </a:p>
          <a:p>
            <a:pPr algn="ctr">
              <a:defRPr/>
            </a:pPr>
            <a:r>
              <a:rPr lang="es-AR" sz="900" b="1" dirty="0">
                <a:solidFill>
                  <a:srgbClr val="002060"/>
                </a:solidFill>
                <a:latin typeface="Calibri Light" panose="020F0302020204030204" pitchFamily="34" charset="0"/>
                <a:cs typeface="Calibri Light" panose="020F0302020204030204" pitchFamily="34" charset="0"/>
              </a:rPr>
              <a:t>(</a:t>
            </a:r>
            <a:r>
              <a:rPr lang="es-AR" sz="1050" b="1" dirty="0">
                <a:solidFill>
                  <a:srgbClr val="002060"/>
                </a:solidFill>
                <a:latin typeface="Calibri Light" panose="020F0302020204030204" pitchFamily="34" charset="0"/>
                <a:cs typeface="Calibri Light" panose="020F0302020204030204" pitchFamily="34" charset="0"/>
              </a:rPr>
              <a:t>30</a:t>
            </a:r>
            <a:r>
              <a:rPr lang="es-AR" sz="900" b="1" dirty="0">
                <a:solidFill>
                  <a:srgbClr val="002060"/>
                </a:solidFill>
                <a:latin typeface="Calibri Light" panose="020F0302020204030204" pitchFamily="34" charset="0"/>
                <a:cs typeface="Calibri Light" panose="020F0302020204030204" pitchFamily="34" charset="0"/>
              </a:rPr>
              <a:t>%)</a:t>
            </a:r>
          </a:p>
        </p:txBody>
      </p:sp>
      <p:sp>
        <p:nvSpPr>
          <p:cNvPr id="14" name="Rectangle 93">
            <a:extLst>
              <a:ext uri="{FF2B5EF4-FFF2-40B4-BE49-F238E27FC236}">
                <a16:creationId xmlns:a16="http://schemas.microsoft.com/office/drawing/2014/main" id="{BE415B9E-A641-03EE-88E5-A46EE54C75B5}"/>
              </a:ext>
            </a:extLst>
          </p:cNvPr>
          <p:cNvSpPr/>
          <p:nvPr/>
        </p:nvSpPr>
        <p:spPr>
          <a:xfrm>
            <a:off x="5386388" y="4077090"/>
            <a:ext cx="717550" cy="68421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100" b="1" dirty="0">
                <a:solidFill>
                  <a:srgbClr val="002060"/>
                </a:solidFill>
                <a:latin typeface="Calibri Light" panose="020F0302020204030204" pitchFamily="34" charset="0"/>
                <a:cs typeface="Calibri Light" panose="020F0302020204030204" pitchFamily="34" charset="0"/>
              </a:rPr>
              <a:t>Federal (3%)</a:t>
            </a:r>
          </a:p>
        </p:txBody>
      </p:sp>
      <p:sp>
        <p:nvSpPr>
          <p:cNvPr id="15" name="Rectangle 95">
            <a:extLst>
              <a:ext uri="{FF2B5EF4-FFF2-40B4-BE49-F238E27FC236}">
                <a16:creationId xmlns:a16="http://schemas.microsoft.com/office/drawing/2014/main" id="{D0E29882-C338-24A8-E4A4-8045B511E494}"/>
              </a:ext>
            </a:extLst>
          </p:cNvPr>
          <p:cNvSpPr/>
          <p:nvPr/>
        </p:nvSpPr>
        <p:spPr>
          <a:xfrm>
            <a:off x="3997326" y="3264290"/>
            <a:ext cx="963613"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Formal sector</a:t>
            </a:r>
          </a:p>
        </p:txBody>
      </p:sp>
      <p:sp>
        <p:nvSpPr>
          <p:cNvPr id="16" name="Rectangle 96">
            <a:extLst>
              <a:ext uri="{FF2B5EF4-FFF2-40B4-BE49-F238E27FC236}">
                <a16:creationId xmlns:a16="http://schemas.microsoft.com/office/drawing/2014/main" id="{F0612DF1-B250-899C-E13A-E0D0AF4897C4}"/>
              </a:ext>
            </a:extLst>
          </p:cNvPr>
          <p:cNvSpPr/>
          <p:nvPr/>
        </p:nvSpPr>
        <p:spPr>
          <a:xfrm>
            <a:off x="5037138" y="3264290"/>
            <a:ext cx="1084262"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Family</a:t>
            </a:r>
            <a:r>
              <a:rPr lang="es-AR" sz="1200" b="1" dirty="0">
                <a:solidFill>
                  <a:srgbClr val="002060"/>
                </a:solidFill>
                <a:latin typeface="Calibri Light" panose="020F0302020204030204" pitchFamily="34" charset="0"/>
                <a:cs typeface="Calibri Light" panose="020F0302020204030204" pitchFamily="34" charset="0"/>
              </a:rPr>
              <a:t> </a:t>
            </a:r>
          </a:p>
        </p:txBody>
      </p:sp>
      <p:sp>
        <p:nvSpPr>
          <p:cNvPr id="17" name="Rectangle 97">
            <a:extLst>
              <a:ext uri="{FF2B5EF4-FFF2-40B4-BE49-F238E27FC236}">
                <a16:creationId xmlns:a16="http://schemas.microsoft.com/office/drawing/2014/main" id="{B0E9062B-8DE8-A530-5AF0-077D875FD5F7}"/>
              </a:ext>
            </a:extLst>
          </p:cNvPr>
          <p:cNvSpPr/>
          <p:nvPr/>
        </p:nvSpPr>
        <p:spPr>
          <a:xfrm>
            <a:off x="8247063" y="1449776"/>
            <a:ext cx="1344612" cy="9223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AR" sz="1000" b="1" dirty="0">
                <a:solidFill>
                  <a:srgbClr val="FFFFFF"/>
                </a:solidFill>
                <a:latin typeface="Calibri Light" panose="020F0302020204030204" pitchFamily="34" charset="0"/>
                <a:cs typeface="Calibri Light" panose="020F0302020204030204" pitchFamily="34" charset="0"/>
              </a:rPr>
              <a:t>PAMI</a:t>
            </a:r>
          </a:p>
          <a:p>
            <a:pPr algn="ctr">
              <a:defRPr/>
            </a:pPr>
            <a:r>
              <a:rPr lang="es-AR" sz="1000" b="1" dirty="0" err="1">
                <a:latin typeface="Calibri Light" panose="020F0302020204030204" pitchFamily="34" charset="0"/>
                <a:cs typeface="Calibri Light" panose="020F0302020204030204" pitchFamily="34" charset="0"/>
              </a:rPr>
              <a:t>National</a:t>
            </a:r>
            <a:r>
              <a:rPr lang="es-AR" sz="1000" b="1" dirty="0">
                <a:latin typeface="Calibri Light" panose="020F0302020204030204" pitchFamily="34" charset="0"/>
                <a:cs typeface="Calibri Light" panose="020F0302020204030204" pitchFamily="34" charset="0"/>
              </a:rPr>
              <a:t> </a:t>
            </a:r>
            <a:r>
              <a:rPr lang="es-AR" sz="1000" b="1" dirty="0" err="1">
                <a:latin typeface="Calibri Light" panose="020F0302020204030204" pitchFamily="34" charset="0"/>
                <a:cs typeface="Calibri Light" panose="020F0302020204030204" pitchFamily="34" charset="0"/>
              </a:rPr>
              <a:t>Institute</a:t>
            </a:r>
            <a:r>
              <a:rPr lang="es-AR" sz="1000" b="1" dirty="0">
                <a:latin typeface="Calibri Light" panose="020F0302020204030204" pitchFamily="34" charset="0"/>
                <a:cs typeface="Calibri Light" panose="020F0302020204030204" pitchFamily="34" charset="0"/>
              </a:rPr>
              <a:t> </a:t>
            </a:r>
            <a:r>
              <a:rPr lang="es-AR" sz="1000" b="1" dirty="0" err="1">
                <a:latin typeface="Calibri Light" panose="020F0302020204030204" pitchFamily="34" charset="0"/>
                <a:cs typeface="Calibri Light" panose="020F0302020204030204" pitchFamily="34" charset="0"/>
              </a:rPr>
              <a:t>of</a:t>
            </a:r>
            <a:r>
              <a:rPr lang="es-AR" sz="1000" b="1" dirty="0">
                <a:latin typeface="Calibri Light" panose="020F0302020204030204" pitchFamily="34" charset="0"/>
                <a:cs typeface="Calibri Light" panose="020F0302020204030204" pitchFamily="34" charset="0"/>
              </a:rPr>
              <a:t> Social </a:t>
            </a:r>
            <a:r>
              <a:rPr lang="es-AR" sz="1000" b="1" dirty="0" err="1">
                <a:latin typeface="Calibri Light" panose="020F0302020204030204" pitchFamily="34" charset="0"/>
                <a:cs typeface="Calibri Light" panose="020F0302020204030204" pitchFamily="34" charset="0"/>
              </a:rPr>
              <a:t>Services</a:t>
            </a:r>
            <a:r>
              <a:rPr lang="es-AR" sz="1000" b="1" dirty="0">
                <a:latin typeface="Calibri Light" panose="020F0302020204030204" pitchFamily="34" charset="0"/>
                <a:cs typeface="Calibri Light" panose="020F0302020204030204" pitchFamily="34" charset="0"/>
              </a:rPr>
              <a:t> </a:t>
            </a:r>
            <a:r>
              <a:rPr lang="es-AR" sz="1000" b="1" dirty="0" err="1">
                <a:latin typeface="Calibri Light" panose="020F0302020204030204" pitchFamily="34" charset="0"/>
                <a:cs typeface="Calibri Light" panose="020F0302020204030204" pitchFamily="34" charset="0"/>
              </a:rPr>
              <a:t>for</a:t>
            </a:r>
            <a:r>
              <a:rPr lang="es-AR" sz="1000" b="1" dirty="0">
                <a:latin typeface="Calibri Light" panose="020F0302020204030204" pitchFamily="34" charset="0"/>
                <a:cs typeface="Calibri Light" panose="020F0302020204030204" pitchFamily="34" charset="0"/>
              </a:rPr>
              <a:t> </a:t>
            </a:r>
            <a:r>
              <a:rPr lang="es-AR" sz="1000" b="1" dirty="0" err="1">
                <a:latin typeface="Calibri Light" panose="020F0302020204030204" pitchFamily="34" charset="0"/>
                <a:cs typeface="Calibri Light" panose="020F0302020204030204" pitchFamily="34" charset="0"/>
              </a:rPr>
              <a:t>Retirees</a:t>
            </a:r>
            <a:r>
              <a:rPr lang="es-AR" sz="1000" b="1" dirty="0">
                <a:latin typeface="Calibri Light" panose="020F0302020204030204" pitchFamily="34" charset="0"/>
                <a:cs typeface="Calibri Light" panose="020F0302020204030204" pitchFamily="34" charset="0"/>
              </a:rPr>
              <a:t> and </a:t>
            </a:r>
            <a:r>
              <a:rPr lang="es-AR" sz="1000" b="1" dirty="0" err="1">
                <a:latin typeface="Calibri Light" panose="020F0302020204030204" pitchFamily="34" charset="0"/>
                <a:cs typeface="Calibri Light" panose="020F0302020204030204" pitchFamily="34" charset="0"/>
              </a:rPr>
              <a:t>Pensioners</a:t>
            </a:r>
            <a:endParaRPr lang="es-AR" sz="1000" b="1" dirty="0">
              <a:solidFill>
                <a:srgbClr val="FFFFFF"/>
              </a:solidFill>
              <a:latin typeface="Calibri Light" panose="020F0302020204030204" pitchFamily="34" charset="0"/>
              <a:cs typeface="Calibri Light" panose="020F0302020204030204" pitchFamily="34" charset="0"/>
            </a:endParaRPr>
          </a:p>
        </p:txBody>
      </p:sp>
      <p:sp>
        <p:nvSpPr>
          <p:cNvPr id="18" name="Rectangle 98">
            <a:extLst>
              <a:ext uri="{FF2B5EF4-FFF2-40B4-BE49-F238E27FC236}">
                <a16:creationId xmlns:a16="http://schemas.microsoft.com/office/drawing/2014/main" id="{66049B42-12EC-080F-2F8C-F453985EFE3E}"/>
              </a:ext>
            </a:extLst>
          </p:cNvPr>
          <p:cNvSpPr/>
          <p:nvPr/>
        </p:nvSpPr>
        <p:spPr>
          <a:xfrm>
            <a:off x="8297864" y="4859727"/>
            <a:ext cx="1311275" cy="741362"/>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38 </a:t>
            </a:r>
            <a:r>
              <a:rPr lang="es-AR" sz="1200" b="1" dirty="0" err="1">
                <a:solidFill>
                  <a:srgbClr val="002060"/>
                </a:solidFill>
                <a:latin typeface="Calibri Light" panose="020F0302020204030204" pitchFamily="34" charset="0"/>
                <a:cs typeface="Calibri Light" panose="020F0302020204030204" pitchFamily="34" charset="0"/>
              </a:rPr>
              <a:t>UGLs</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19" name="Rectangle 101">
            <a:extLst>
              <a:ext uri="{FF2B5EF4-FFF2-40B4-BE49-F238E27FC236}">
                <a16:creationId xmlns:a16="http://schemas.microsoft.com/office/drawing/2014/main" id="{81CF5003-7BE6-684E-B3AE-EF8FC49DC630}"/>
              </a:ext>
            </a:extLst>
          </p:cNvPr>
          <p:cNvSpPr/>
          <p:nvPr/>
        </p:nvSpPr>
        <p:spPr>
          <a:xfrm>
            <a:off x="8288339" y="4077090"/>
            <a:ext cx="1311275" cy="669925"/>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PAMI</a:t>
            </a:r>
          </a:p>
        </p:txBody>
      </p:sp>
      <p:sp>
        <p:nvSpPr>
          <p:cNvPr id="20" name="Rectangle 105">
            <a:extLst>
              <a:ext uri="{FF2B5EF4-FFF2-40B4-BE49-F238E27FC236}">
                <a16:creationId xmlns:a16="http://schemas.microsoft.com/office/drawing/2014/main" id="{2C84A8A4-E256-A90C-D602-45C38D23A0FF}"/>
              </a:ext>
            </a:extLst>
          </p:cNvPr>
          <p:cNvSpPr/>
          <p:nvPr/>
        </p:nvSpPr>
        <p:spPr>
          <a:xfrm>
            <a:off x="8288339" y="3264290"/>
            <a:ext cx="1311275" cy="741363"/>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400" b="1" dirty="0" err="1">
                <a:solidFill>
                  <a:srgbClr val="002060"/>
                </a:solidFill>
                <a:latin typeface="Calibri Light" panose="020F0302020204030204" pitchFamily="34" charset="0"/>
                <a:cs typeface="Calibri Light" panose="020F0302020204030204" pitchFamily="34" charset="0"/>
              </a:rPr>
              <a:t>Retirees</a:t>
            </a:r>
            <a:r>
              <a:rPr lang="es-AR" sz="1400" b="1" dirty="0">
                <a:solidFill>
                  <a:srgbClr val="002060"/>
                </a:solidFill>
                <a:latin typeface="Calibri Light" panose="020F0302020204030204" pitchFamily="34" charset="0"/>
                <a:cs typeface="Calibri Light" panose="020F0302020204030204" pitchFamily="34" charset="0"/>
              </a:rPr>
              <a:t> and </a:t>
            </a:r>
            <a:r>
              <a:rPr lang="es-AR" sz="1400" b="1" dirty="0" err="1">
                <a:solidFill>
                  <a:srgbClr val="002060"/>
                </a:solidFill>
                <a:latin typeface="Calibri Light" panose="020F0302020204030204" pitchFamily="34" charset="0"/>
                <a:cs typeface="Calibri Light" panose="020F0302020204030204" pitchFamily="34" charset="0"/>
              </a:rPr>
              <a:t>pensioners</a:t>
            </a:r>
            <a:endParaRPr lang="es-AR" sz="1400" b="1" dirty="0">
              <a:solidFill>
                <a:srgbClr val="002060"/>
              </a:solidFill>
              <a:latin typeface="Calibri Light" panose="020F0302020204030204" pitchFamily="34" charset="0"/>
              <a:cs typeface="Calibri Light" panose="020F0302020204030204" pitchFamily="34" charset="0"/>
            </a:endParaRPr>
          </a:p>
        </p:txBody>
      </p:sp>
      <p:sp>
        <p:nvSpPr>
          <p:cNvPr id="21" name="Rectangle 108">
            <a:extLst>
              <a:ext uri="{FF2B5EF4-FFF2-40B4-BE49-F238E27FC236}">
                <a16:creationId xmlns:a16="http://schemas.microsoft.com/office/drawing/2014/main" id="{9FF204E6-79CC-52EA-46E4-89B782401788}"/>
              </a:ext>
            </a:extLst>
          </p:cNvPr>
          <p:cNvSpPr/>
          <p:nvPr/>
        </p:nvSpPr>
        <p:spPr>
          <a:xfrm>
            <a:off x="9677401" y="1449776"/>
            <a:ext cx="2073275" cy="922338"/>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s-AR" sz="1600" b="1" dirty="0" err="1">
                <a:solidFill>
                  <a:srgbClr val="FFFFFF"/>
                </a:solidFill>
                <a:latin typeface="Calibri Light" panose="020F0302020204030204" pitchFamily="34" charset="0"/>
                <a:cs typeface="Calibri Light" panose="020F0302020204030204" pitchFamily="34" charset="0"/>
              </a:rPr>
              <a:t>Public</a:t>
            </a:r>
            <a:r>
              <a:rPr lang="es-AR" sz="1600" b="1" dirty="0">
                <a:solidFill>
                  <a:srgbClr val="FFFFFF"/>
                </a:solidFill>
                <a:latin typeface="Calibri Light" panose="020F0302020204030204" pitchFamily="34" charset="0"/>
                <a:cs typeface="Calibri Light" panose="020F0302020204030204" pitchFamily="34" charset="0"/>
              </a:rPr>
              <a:t> </a:t>
            </a:r>
            <a:r>
              <a:rPr lang="es-AR" sz="1600" b="1" dirty="0" err="1">
                <a:solidFill>
                  <a:srgbClr val="FFFFFF"/>
                </a:solidFill>
                <a:latin typeface="Calibri Light" panose="020F0302020204030204" pitchFamily="34" charset="0"/>
                <a:cs typeface="Calibri Light" panose="020F0302020204030204" pitchFamily="34" charset="0"/>
              </a:rPr>
              <a:t>system</a:t>
            </a:r>
            <a:endParaRPr lang="es-AR" sz="1600" b="1" dirty="0">
              <a:solidFill>
                <a:srgbClr val="FFFFFF"/>
              </a:solidFill>
              <a:latin typeface="Calibri Light" panose="020F0302020204030204" pitchFamily="34" charset="0"/>
              <a:cs typeface="Calibri Light" panose="020F0302020204030204" pitchFamily="34" charset="0"/>
            </a:endParaRPr>
          </a:p>
        </p:txBody>
      </p:sp>
      <p:sp>
        <p:nvSpPr>
          <p:cNvPr id="22" name="Rectangle 112">
            <a:extLst>
              <a:ext uri="{FF2B5EF4-FFF2-40B4-BE49-F238E27FC236}">
                <a16:creationId xmlns:a16="http://schemas.microsoft.com/office/drawing/2014/main" id="{BB764F4B-F1D3-D8E1-1DCE-C24658369A04}"/>
              </a:ext>
            </a:extLst>
          </p:cNvPr>
          <p:cNvSpPr/>
          <p:nvPr/>
        </p:nvSpPr>
        <p:spPr>
          <a:xfrm>
            <a:off x="9677400" y="4077090"/>
            <a:ext cx="700088" cy="669925"/>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100" b="1" dirty="0" err="1">
                <a:solidFill>
                  <a:srgbClr val="002060"/>
                </a:solidFill>
                <a:latin typeface="Calibri Light" panose="020F0302020204030204" pitchFamily="34" charset="0"/>
                <a:cs typeface="Calibri Light" panose="020F0302020204030204" pitchFamily="34" charset="0"/>
              </a:rPr>
              <a:t>National</a:t>
            </a:r>
            <a:r>
              <a:rPr lang="es-AR" sz="1100" b="1" dirty="0">
                <a:solidFill>
                  <a:srgbClr val="002060"/>
                </a:solidFill>
                <a:latin typeface="Calibri Light" panose="020F0302020204030204" pitchFamily="34" charset="0"/>
                <a:cs typeface="Calibri Light" panose="020F0302020204030204" pitchFamily="34" charset="0"/>
              </a:rPr>
              <a:t> </a:t>
            </a:r>
            <a:r>
              <a:rPr lang="es-AR" sz="1100" b="1" dirty="0" err="1">
                <a:solidFill>
                  <a:srgbClr val="002060"/>
                </a:solidFill>
                <a:latin typeface="Calibri Light" panose="020F0302020204030204" pitchFamily="34" charset="0"/>
                <a:cs typeface="Calibri Light" panose="020F0302020204030204" pitchFamily="34" charset="0"/>
              </a:rPr>
              <a:t>Health</a:t>
            </a:r>
            <a:r>
              <a:rPr lang="es-AR" sz="1100" b="1" dirty="0">
                <a:solidFill>
                  <a:srgbClr val="002060"/>
                </a:solidFill>
                <a:latin typeface="Calibri Light" panose="020F0302020204030204" pitchFamily="34" charset="0"/>
                <a:cs typeface="Calibri Light" panose="020F0302020204030204" pitchFamily="34" charset="0"/>
              </a:rPr>
              <a:t> </a:t>
            </a:r>
            <a:r>
              <a:rPr lang="es-AR" sz="1100" b="1" dirty="0" err="1">
                <a:solidFill>
                  <a:srgbClr val="002060"/>
                </a:solidFill>
                <a:latin typeface="Calibri Light" panose="020F0302020204030204" pitchFamily="34" charset="0"/>
                <a:cs typeface="Calibri Light" panose="020F0302020204030204" pitchFamily="34" charset="0"/>
              </a:rPr>
              <a:t>ministery</a:t>
            </a:r>
            <a:endParaRPr lang="es-AR" sz="1100" b="1" dirty="0">
              <a:solidFill>
                <a:srgbClr val="002060"/>
              </a:solidFill>
              <a:latin typeface="Calibri Light" panose="020F0302020204030204" pitchFamily="34" charset="0"/>
              <a:cs typeface="Calibri Light" panose="020F0302020204030204" pitchFamily="34" charset="0"/>
            </a:endParaRPr>
          </a:p>
        </p:txBody>
      </p:sp>
      <p:sp>
        <p:nvSpPr>
          <p:cNvPr id="23" name="Rectangle 113">
            <a:extLst>
              <a:ext uri="{FF2B5EF4-FFF2-40B4-BE49-F238E27FC236}">
                <a16:creationId xmlns:a16="http://schemas.microsoft.com/office/drawing/2014/main" id="{73413AD9-12B3-FF55-67D8-3041DC00B50C}"/>
              </a:ext>
            </a:extLst>
          </p:cNvPr>
          <p:cNvSpPr/>
          <p:nvPr/>
        </p:nvSpPr>
        <p:spPr>
          <a:xfrm>
            <a:off x="10420350" y="4077090"/>
            <a:ext cx="685800" cy="669925"/>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900" b="1" dirty="0" err="1">
                <a:solidFill>
                  <a:srgbClr val="002060"/>
                </a:solidFill>
                <a:latin typeface="Calibri Light" panose="020F0302020204030204" pitchFamily="34" charset="0"/>
                <a:cs typeface="Calibri Light" panose="020F0302020204030204" pitchFamily="34" charset="0"/>
              </a:rPr>
              <a:t>Provinces</a:t>
            </a:r>
            <a:r>
              <a:rPr lang="es-AR" sz="900" b="1" dirty="0">
                <a:solidFill>
                  <a:srgbClr val="002060"/>
                </a:solidFill>
                <a:latin typeface="Calibri Light" panose="020F0302020204030204" pitchFamily="34" charset="0"/>
                <a:cs typeface="Calibri Light" panose="020F0302020204030204" pitchFamily="34" charset="0"/>
              </a:rPr>
              <a:t> </a:t>
            </a:r>
            <a:r>
              <a:rPr lang="es-AR" sz="900" b="1" dirty="0" err="1">
                <a:solidFill>
                  <a:srgbClr val="002060"/>
                </a:solidFill>
                <a:latin typeface="Calibri Light" panose="020F0302020204030204" pitchFamily="34" charset="0"/>
                <a:cs typeface="Calibri Light" panose="020F0302020204030204" pitchFamily="34" charset="0"/>
              </a:rPr>
              <a:t>Ministeries</a:t>
            </a:r>
            <a:r>
              <a:rPr lang="es-AR" sz="900" b="1" dirty="0">
                <a:solidFill>
                  <a:srgbClr val="002060"/>
                </a:solidFill>
                <a:latin typeface="Calibri Light" panose="020F0302020204030204" pitchFamily="34" charset="0"/>
                <a:cs typeface="Calibri Light" panose="020F0302020204030204" pitchFamily="34" charset="0"/>
              </a:rPr>
              <a:t> </a:t>
            </a:r>
          </a:p>
        </p:txBody>
      </p:sp>
      <p:sp>
        <p:nvSpPr>
          <p:cNvPr id="24" name="Rectangle 114">
            <a:extLst>
              <a:ext uri="{FF2B5EF4-FFF2-40B4-BE49-F238E27FC236}">
                <a16:creationId xmlns:a16="http://schemas.microsoft.com/office/drawing/2014/main" id="{D7840F18-9E56-AAD5-D0C1-732D0FC08219}"/>
              </a:ext>
            </a:extLst>
          </p:cNvPr>
          <p:cNvSpPr/>
          <p:nvPr/>
        </p:nvSpPr>
        <p:spPr>
          <a:xfrm>
            <a:off x="11141075" y="4077090"/>
            <a:ext cx="623888" cy="669925"/>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100" b="1" dirty="0" err="1">
                <a:solidFill>
                  <a:srgbClr val="002060"/>
                </a:solidFill>
                <a:latin typeface="Calibri Light" panose="020F0302020204030204" pitchFamily="34" charset="0"/>
                <a:cs typeface="Calibri Light" panose="020F0302020204030204" pitchFamily="34" charset="0"/>
              </a:rPr>
              <a:t>Municip</a:t>
            </a:r>
            <a:endParaRPr lang="es-AR" sz="1100" b="1" dirty="0">
              <a:solidFill>
                <a:srgbClr val="002060"/>
              </a:solidFill>
              <a:latin typeface="Calibri Light" panose="020F0302020204030204" pitchFamily="34" charset="0"/>
              <a:cs typeface="Calibri Light" panose="020F0302020204030204" pitchFamily="34" charset="0"/>
            </a:endParaRPr>
          </a:p>
        </p:txBody>
      </p:sp>
      <p:sp>
        <p:nvSpPr>
          <p:cNvPr id="25" name="Rectangle 116">
            <a:extLst>
              <a:ext uri="{FF2B5EF4-FFF2-40B4-BE49-F238E27FC236}">
                <a16:creationId xmlns:a16="http://schemas.microsoft.com/office/drawing/2014/main" id="{B49EB45C-8B8D-4796-23DA-E8BCBFF4E440}"/>
              </a:ext>
            </a:extLst>
          </p:cNvPr>
          <p:cNvSpPr/>
          <p:nvPr/>
        </p:nvSpPr>
        <p:spPr>
          <a:xfrm>
            <a:off x="9677401" y="3264290"/>
            <a:ext cx="950913" cy="74136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Non formal sector</a:t>
            </a:r>
          </a:p>
        </p:txBody>
      </p:sp>
      <p:sp>
        <p:nvSpPr>
          <p:cNvPr id="26" name="Rectangle 117">
            <a:extLst>
              <a:ext uri="{FF2B5EF4-FFF2-40B4-BE49-F238E27FC236}">
                <a16:creationId xmlns:a16="http://schemas.microsoft.com/office/drawing/2014/main" id="{BCAD4B30-994F-AF36-F334-DED6C5C56835}"/>
              </a:ext>
            </a:extLst>
          </p:cNvPr>
          <p:cNvSpPr/>
          <p:nvPr/>
        </p:nvSpPr>
        <p:spPr>
          <a:xfrm>
            <a:off x="10750550" y="3264290"/>
            <a:ext cx="1017588" cy="74136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Other</a:t>
            </a:r>
            <a:r>
              <a:rPr lang="es-AR" sz="1200" b="1" dirty="0">
                <a:solidFill>
                  <a:srgbClr val="002060"/>
                </a:solidFill>
                <a:latin typeface="Calibri Light" panose="020F0302020204030204" pitchFamily="34" charset="0"/>
                <a:cs typeface="Calibri Light" panose="020F0302020204030204" pitchFamily="34" charset="0"/>
              </a:rPr>
              <a:t> marginal sector</a:t>
            </a:r>
          </a:p>
        </p:txBody>
      </p:sp>
      <p:sp>
        <p:nvSpPr>
          <p:cNvPr id="27" name="Rectangle 121">
            <a:extLst>
              <a:ext uri="{FF2B5EF4-FFF2-40B4-BE49-F238E27FC236}">
                <a16:creationId xmlns:a16="http://schemas.microsoft.com/office/drawing/2014/main" id="{81738D60-71A8-3EF0-A6EB-F3C8AD268BCE}"/>
              </a:ext>
            </a:extLst>
          </p:cNvPr>
          <p:cNvSpPr/>
          <p:nvPr/>
        </p:nvSpPr>
        <p:spPr>
          <a:xfrm>
            <a:off x="6229350" y="1459574"/>
            <a:ext cx="1931987" cy="922338"/>
          </a:xfrm>
          <a:prstGeom prst="roundRect">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s-AR" sz="1600" b="1" dirty="0" err="1">
                <a:solidFill>
                  <a:srgbClr val="FFFFFF"/>
                </a:solidFill>
                <a:latin typeface="Calibri Light" panose="020F0302020204030204" pitchFamily="34" charset="0"/>
                <a:cs typeface="Calibri Light" panose="020F0302020204030204" pitchFamily="34" charset="0"/>
              </a:rPr>
              <a:t>Private</a:t>
            </a:r>
            <a:r>
              <a:rPr lang="es-AR" sz="1600" b="1" dirty="0">
                <a:solidFill>
                  <a:srgbClr val="FFFFFF"/>
                </a:solidFill>
                <a:latin typeface="Calibri Light" panose="020F0302020204030204" pitchFamily="34" charset="0"/>
                <a:cs typeface="Calibri Light" panose="020F0302020204030204" pitchFamily="34" charset="0"/>
              </a:rPr>
              <a:t> </a:t>
            </a:r>
            <a:r>
              <a:rPr lang="es-AR" sz="1600" b="1" dirty="0" err="1">
                <a:solidFill>
                  <a:srgbClr val="FFFFFF"/>
                </a:solidFill>
                <a:latin typeface="Calibri Light" panose="020F0302020204030204" pitchFamily="34" charset="0"/>
                <a:cs typeface="Calibri Light" panose="020F0302020204030204" pitchFamily="34" charset="0"/>
              </a:rPr>
              <a:t>practice</a:t>
            </a:r>
            <a:endParaRPr lang="es-AR" sz="1600" b="1" dirty="0">
              <a:solidFill>
                <a:srgbClr val="FFFFFF"/>
              </a:solidFill>
              <a:latin typeface="Calibri Light" panose="020F0302020204030204" pitchFamily="34" charset="0"/>
              <a:cs typeface="Calibri Light" panose="020F0302020204030204" pitchFamily="34" charset="0"/>
            </a:endParaRPr>
          </a:p>
        </p:txBody>
      </p:sp>
      <p:sp>
        <p:nvSpPr>
          <p:cNvPr id="28" name="Rectangle 123">
            <a:extLst>
              <a:ext uri="{FF2B5EF4-FFF2-40B4-BE49-F238E27FC236}">
                <a16:creationId xmlns:a16="http://schemas.microsoft.com/office/drawing/2014/main" id="{254AF8B2-BC4D-BA82-F82D-CAB6031A38D9}"/>
              </a:ext>
            </a:extLst>
          </p:cNvPr>
          <p:cNvSpPr/>
          <p:nvPr/>
        </p:nvSpPr>
        <p:spPr>
          <a:xfrm>
            <a:off x="6205539" y="4874015"/>
            <a:ext cx="1931987" cy="74136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~100 </a:t>
            </a:r>
            <a:r>
              <a:rPr lang="es-AR" sz="1200" b="1" dirty="0" err="1">
                <a:solidFill>
                  <a:srgbClr val="002060"/>
                </a:solidFill>
                <a:latin typeface="Calibri Light" panose="020F0302020204030204" pitchFamily="34" charset="0"/>
                <a:cs typeface="Calibri Light" panose="020F0302020204030204" pitchFamily="34" charset="0"/>
              </a:rPr>
              <a:t>companies</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29" name="Rectangle 126">
            <a:extLst>
              <a:ext uri="{FF2B5EF4-FFF2-40B4-BE49-F238E27FC236}">
                <a16:creationId xmlns:a16="http://schemas.microsoft.com/office/drawing/2014/main" id="{B6DC3045-112C-66F6-8781-EEE1FCFD523C}"/>
              </a:ext>
            </a:extLst>
          </p:cNvPr>
          <p:cNvSpPr/>
          <p:nvPr/>
        </p:nvSpPr>
        <p:spPr>
          <a:xfrm>
            <a:off x="6205539" y="3273815"/>
            <a:ext cx="1931987" cy="74136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Median and ”</a:t>
            </a:r>
            <a:r>
              <a:rPr lang="es-AR" sz="1200" b="1" dirty="0" err="1">
                <a:solidFill>
                  <a:srgbClr val="002060"/>
                </a:solidFill>
                <a:latin typeface="Calibri Light" panose="020F0302020204030204" pitchFamily="34" charset="0"/>
                <a:cs typeface="Calibri Light" panose="020F0302020204030204" pitchFamily="34" charset="0"/>
              </a:rPr>
              <a:t>upper</a:t>
            </a:r>
            <a:r>
              <a:rPr lang="es-AR" sz="1200" b="1" dirty="0">
                <a:solidFill>
                  <a:srgbClr val="002060"/>
                </a:solidFill>
                <a:latin typeface="Calibri Light" panose="020F0302020204030204" pitchFamily="34" charset="0"/>
                <a:cs typeface="Calibri Light" panose="020F0302020204030204" pitchFamily="34" charset="0"/>
              </a:rPr>
              <a:t>” </a:t>
            </a:r>
            <a:r>
              <a:rPr lang="es-AR" sz="1200" b="1" dirty="0" err="1">
                <a:solidFill>
                  <a:srgbClr val="002060"/>
                </a:solidFill>
                <a:latin typeface="Calibri Light" panose="020F0302020204030204" pitchFamily="34" charset="0"/>
                <a:cs typeface="Calibri Light" panose="020F0302020204030204" pitchFamily="34" charset="0"/>
              </a:rPr>
              <a:t>class</a:t>
            </a:r>
            <a:r>
              <a:rPr lang="es-AR" sz="1200" b="1" dirty="0">
                <a:solidFill>
                  <a:srgbClr val="002060"/>
                </a:solidFill>
                <a:latin typeface="Calibri Light" panose="020F0302020204030204" pitchFamily="34" charset="0"/>
                <a:cs typeface="Calibri Light" panose="020F0302020204030204" pitchFamily="34" charset="0"/>
              </a:rPr>
              <a:t> </a:t>
            </a:r>
            <a:r>
              <a:rPr lang="es-AR" sz="1200" b="1" dirty="0" err="1">
                <a:solidFill>
                  <a:srgbClr val="002060"/>
                </a:solidFill>
                <a:latin typeface="Calibri Light" panose="020F0302020204030204" pitchFamily="34" charset="0"/>
                <a:cs typeface="Calibri Light" panose="020F0302020204030204" pitchFamily="34" charset="0"/>
              </a:rPr>
              <a:t>population</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30" name="Rectangle 131">
            <a:extLst>
              <a:ext uri="{FF2B5EF4-FFF2-40B4-BE49-F238E27FC236}">
                <a16:creationId xmlns:a16="http://schemas.microsoft.com/office/drawing/2014/main" id="{FAFFF91A-C7D5-A1E5-9346-91DA1FBF0BD3}"/>
              </a:ext>
            </a:extLst>
          </p:cNvPr>
          <p:cNvSpPr/>
          <p:nvPr/>
        </p:nvSpPr>
        <p:spPr>
          <a:xfrm>
            <a:off x="6189664" y="4077090"/>
            <a:ext cx="757237" cy="68421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Private</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31" name="Rectangle 132">
            <a:extLst>
              <a:ext uri="{FF2B5EF4-FFF2-40B4-BE49-F238E27FC236}">
                <a16:creationId xmlns:a16="http://schemas.microsoft.com/office/drawing/2014/main" id="{D956B339-2890-EF6D-F1DF-9194C759D96E}"/>
              </a:ext>
            </a:extLst>
          </p:cNvPr>
          <p:cNvSpPr/>
          <p:nvPr/>
        </p:nvSpPr>
        <p:spPr>
          <a:xfrm>
            <a:off x="7053263" y="4069152"/>
            <a:ext cx="1084262" cy="692150"/>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Private</a:t>
            </a:r>
            <a:r>
              <a:rPr lang="es-AR" sz="1200" b="1" dirty="0">
                <a:solidFill>
                  <a:srgbClr val="002060"/>
                </a:solidFill>
                <a:latin typeface="Calibri Light" panose="020F0302020204030204" pitchFamily="34" charset="0"/>
                <a:cs typeface="Calibri Light" panose="020F0302020204030204" pitchFamily="34" charset="0"/>
              </a:rPr>
              <a:t> Medical </a:t>
            </a:r>
            <a:r>
              <a:rPr lang="es-AR" sz="1200" b="1" dirty="0" err="1">
                <a:solidFill>
                  <a:srgbClr val="002060"/>
                </a:solidFill>
                <a:latin typeface="Calibri Light" panose="020F0302020204030204" pitchFamily="34" charset="0"/>
                <a:cs typeface="Calibri Light" panose="020F0302020204030204" pitchFamily="34" charset="0"/>
              </a:rPr>
              <a:t>Insurances</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32" name="Pentagon 48">
            <a:extLst>
              <a:ext uri="{FF2B5EF4-FFF2-40B4-BE49-F238E27FC236}">
                <a16:creationId xmlns:a16="http://schemas.microsoft.com/office/drawing/2014/main" id="{00783FA6-E562-2E1C-52E9-1AD54C300C5B}"/>
              </a:ext>
            </a:extLst>
          </p:cNvPr>
          <p:cNvSpPr/>
          <p:nvPr/>
        </p:nvSpPr>
        <p:spPr>
          <a:xfrm>
            <a:off x="2928938" y="5677290"/>
            <a:ext cx="952500" cy="860425"/>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00" b="1" dirty="0" err="1">
                <a:solidFill>
                  <a:srgbClr val="064B8D"/>
                </a:solidFill>
                <a:latin typeface="Calibri Light" panose="020F0302020204030204" pitchFamily="34" charset="0"/>
                <a:cs typeface="Calibri Light" panose="020F0302020204030204" pitchFamily="34" charset="0"/>
              </a:rPr>
              <a:t>Players</a:t>
            </a:r>
            <a:endParaRPr lang="es-AR" sz="1000" b="1" dirty="0">
              <a:solidFill>
                <a:srgbClr val="064B8D"/>
              </a:solidFill>
              <a:latin typeface="Calibri Light" panose="020F0302020204030204" pitchFamily="34" charset="0"/>
              <a:cs typeface="Calibri Light" panose="020F0302020204030204" pitchFamily="34" charset="0"/>
            </a:endParaRPr>
          </a:p>
        </p:txBody>
      </p:sp>
      <p:sp>
        <p:nvSpPr>
          <p:cNvPr id="33" name="Pentagon 90">
            <a:extLst>
              <a:ext uri="{FF2B5EF4-FFF2-40B4-BE49-F238E27FC236}">
                <a16:creationId xmlns:a16="http://schemas.microsoft.com/office/drawing/2014/main" id="{72E4AB1F-F48D-5BE7-CC40-43ECB6C4CD86}"/>
              </a:ext>
            </a:extLst>
          </p:cNvPr>
          <p:cNvSpPr/>
          <p:nvPr/>
        </p:nvSpPr>
        <p:spPr>
          <a:xfrm>
            <a:off x="2921000" y="2553089"/>
            <a:ext cx="901700" cy="609600"/>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1000" b="1" dirty="0" err="1">
                <a:solidFill>
                  <a:srgbClr val="064B8D"/>
                </a:solidFill>
                <a:latin typeface="Calibri Light" panose="020F0302020204030204" pitchFamily="34" charset="0"/>
                <a:cs typeface="Calibri Light" panose="020F0302020204030204" pitchFamily="34" charset="0"/>
              </a:rPr>
              <a:t>Population</a:t>
            </a:r>
            <a:endParaRPr lang="es-AR" sz="1000" b="1" dirty="0">
              <a:solidFill>
                <a:srgbClr val="064B8D"/>
              </a:solidFill>
              <a:latin typeface="Calibri Light" panose="020F0302020204030204" pitchFamily="34" charset="0"/>
              <a:cs typeface="Calibri Light" panose="020F0302020204030204" pitchFamily="34" charset="0"/>
            </a:endParaRPr>
          </a:p>
        </p:txBody>
      </p:sp>
      <p:sp>
        <p:nvSpPr>
          <p:cNvPr id="34" name="Rectangle 83">
            <a:extLst>
              <a:ext uri="{FF2B5EF4-FFF2-40B4-BE49-F238E27FC236}">
                <a16:creationId xmlns:a16="http://schemas.microsoft.com/office/drawing/2014/main" id="{38574C12-7CB9-F8BA-A6BB-35C4742077CF}"/>
              </a:ext>
            </a:extLst>
          </p:cNvPr>
          <p:cNvSpPr/>
          <p:nvPr/>
        </p:nvSpPr>
        <p:spPr>
          <a:xfrm>
            <a:off x="4006850" y="5677290"/>
            <a:ext cx="609600" cy="86042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700" b="1" dirty="0">
                <a:solidFill>
                  <a:srgbClr val="002060"/>
                </a:solidFill>
                <a:latin typeface="Calibri Light" panose="020F0302020204030204" pitchFamily="34" charset="0"/>
                <a:cs typeface="Calibri Light" panose="020F0302020204030204" pitchFamily="34" charset="0"/>
              </a:rPr>
              <a:t>OSECAC</a:t>
            </a:r>
          </a:p>
          <a:p>
            <a:pPr algn="ctr">
              <a:defRPr/>
            </a:pPr>
            <a:r>
              <a:rPr lang="es-AR" sz="700" b="1" dirty="0">
                <a:solidFill>
                  <a:srgbClr val="002060"/>
                </a:solidFill>
                <a:latin typeface="Calibri Light" panose="020F0302020204030204" pitchFamily="34" charset="0"/>
                <a:cs typeface="Calibri Light" panose="020F0302020204030204" pitchFamily="34" charset="0"/>
              </a:rPr>
              <a:t>OSPRERA</a:t>
            </a:r>
          </a:p>
          <a:p>
            <a:pPr algn="ctr">
              <a:defRPr/>
            </a:pPr>
            <a:r>
              <a:rPr lang="es-AR" sz="700" b="1" dirty="0">
                <a:solidFill>
                  <a:srgbClr val="002060"/>
                </a:solidFill>
                <a:latin typeface="Calibri Light" panose="020F0302020204030204" pitchFamily="34" charset="0"/>
                <a:cs typeface="Calibri Light" panose="020F0302020204030204" pitchFamily="34" charset="0"/>
              </a:rPr>
              <a:t>UP</a:t>
            </a:r>
          </a:p>
          <a:p>
            <a:pPr algn="ctr">
              <a:defRPr/>
            </a:pPr>
            <a:r>
              <a:rPr lang="es-AR" sz="700" b="1" dirty="0">
                <a:solidFill>
                  <a:srgbClr val="002060"/>
                </a:solidFill>
                <a:latin typeface="Calibri Light" panose="020F0302020204030204" pitchFamily="34" charset="0"/>
                <a:cs typeface="Calibri Light" panose="020F0302020204030204" pitchFamily="34" charset="0"/>
              </a:rPr>
              <a:t>OSUTHGRA</a:t>
            </a:r>
          </a:p>
          <a:p>
            <a:pPr algn="ctr">
              <a:defRPr/>
            </a:pPr>
            <a:r>
              <a:rPr lang="es-AR" sz="700" b="1" dirty="0">
                <a:solidFill>
                  <a:srgbClr val="002060"/>
                </a:solidFill>
                <a:latin typeface="Calibri Light" panose="020F0302020204030204" pitchFamily="34" charset="0"/>
                <a:cs typeface="Calibri Light" panose="020F0302020204030204" pitchFamily="34" charset="0"/>
              </a:rPr>
              <a:t>OSPE</a:t>
            </a:r>
          </a:p>
        </p:txBody>
      </p:sp>
      <p:sp>
        <p:nvSpPr>
          <p:cNvPr id="35" name="Rectangle 84">
            <a:extLst>
              <a:ext uri="{FF2B5EF4-FFF2-40B4-BE49-F238E27FC236}">
                <a16:creationId xmlns:a16="http://schemas.microsoft.com/office/drawing/2014/main" id="{8F37C00D-AC8E-E5A3-3929-BAA64B106C49}"/>
              </a:ext>
            </a:extLst>
          </p:cNvPr>
          <p:cNvSpPr/>
          <p:nvPr/>
        </p:nvSpPr>
        <p:spPr>
          <a:xfrm>
            <a:off x="4664075" y="5677290"/>
            <a:ext cx="685800" cy="86042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00" b="1" dirty="0">
                <a:solidFill>
                  <a:srgbClr val="002060"/>
                </a:solidFill>
                <a:latin typeface="Calibri Light" panose="020F0302020204030204" pitchFamily="34" charset="0"/>
                <a:cs typeface="Calibri Light" panose="020F0302020204030204" pitchFamily="34" charset="0"/>
              </a:rPr>
              <a:t>IOMA</a:t>
            </a:r>
          </a:p>
          <a:p>
            <a:pPr algn="ctr">
              <a:defRPr/>
            </a:pPr>
            <a:r>
              <a:rPr lang="es-AR" sz="1000" b="1" dirty="0">
                <a:solidFill>
                  <a:srgbClr val="002060"/>
                </a:solidFill>
                <a:latin typeface="Calibri Light" panose="020F0302020204030204" pitchFamily="34" charset="0"/>
                <a:cs typeface="Calibri Light" panose="020F0302020204030204" pitchFamily="34" charset="0"/>
              </a:rPr>
              <a:t>APROSS</a:t>
            </a:r>
          </a:p>
          <a:p>
            <a:pPr algn="ctr">
              <a:defRPr/>
            </a:pPr>
            <a:r>
              <a:rPr lang="es-AR" sz="1000" b="1" dirty="0">
                <a:solidFill>
                  <a:srgbClr val="002060"/>
                </a:solidFill>
                <a:latin typeface="Calibri Light" panose="020F0302020204030204" pitchFamily="34" charset="0"/>
                <a:cs typeface="Calibri Light" panose="020F0302020204030204" pitchFamily="34" charset="0"/>
              </a:rPr>
              <a:t>IAPOS</a:t>
            </a:r>
          </a:p>
          <a:p>
            <a:pPr algn="ctr">
              <a:defRPr/>
            </a:pPr>
            <a:r>
              <a:rPr lang="es-AR" sz="1000" b="1" dirty="0">
                <a:solidFill>
                  <a:srgbClr val="002060"/>
                </a:solidFill>
                <a:latin typeface="Calibri Light" panose="020F0302020204030204" pitchFamily="34" charset="0"/>
                <a:cs typeface="Calibri Light" panose="020F0302020204030204" pitchFamily="34" charset="0"/>
              </a:rPr>
              <a:t>OSBA</a:t>
            </a:r>
          </a:p>
          <a:p>
            <a:pPr algn="ctr">
              <a:defRPr/>
            </a:pPr>
            <a:r>
              <a:rPr lang="es-AR" sz="1000" b="1" dirty="0">
                <a:solidFill>
                  <a:srgbClr val="002060"/>
                </a:solidFill>
                <a:latin typeface="Calibri Light" panose="020F0302020204030204" pitchFamily="34" charset="0"/>
                <a:cs typeface="Calibri Light" panose="020F0302020204030204" pitchFamily="34" charset="0"/>
              </a:rPr>
              <a:t>IPSST</a:t>
            </a:r>
          </a:p>
        </p:txBody>
      </p:sp>
      <p:sp>
        <p:nvSpPr>
          <p:cNvPr id="36" name="Rectangle 85">
            <a:extLst>
              <a:ext uri="{FF2B5EF4-FFF2-40B4-BE49-F238E27FC236}">
                <a16:creationId xmlns:a16="http://schemas.microsoft.com/office/drawing/2014/main" id="{DDA42EC8-F793-44E1-DE33-7CE836B6DA81}"/>
              </a:ext>
            </a:extLst>
          </p:cNvPr>
          <p:cNvSpPr/>
          <p:nvPr/>
        </p:nvSpPr>
        <p:spPr>
          <a:xfrm>
            <a:off x="5386389" y="5677290"/>
            <a:ext cx="727075" cy="860425"/>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00" b="1" dirty="0">
                <a:solidFill>
                  <a:srgbClr val="002060"/>
                </a:solidFill>
                <a:latin typeface="Calibri Light" panose="020F0302020204030204" pitchFamily="34" charset="0"/>
                <a:cs typeface="Calibri Light" panose="020F0302020204030204" pitchFamily="34" charset="0"/>
              </a:rPr>
              <a:t>IOSE</a:t>
            </a:r>
          </a:p>
          <a:p>
            <a:pPr algn="ctr">
              <a:defRPr/>
            </a:pPr>
            <a:r>
              <a:rPr lang="es-AR" sz="1000" b="1" dirty="0">
                <a:solidFill>
                  <a:srgbClr val="002060"/>
                </a:solidFill>
                <a:latin typeface="Calibri Light" panose="020F0302020204030204" pitchFamily="34" charset="0"/>
                <a:cs typeface="Calibri Light" panose="020F0302020204030204" pitchFamily="34" charset="0"/>
              </a:rPr>
              <a:t>DIBA</a:t>
            </a:r>
          </a:p>
          <a:p>
            <a:pPr algn="ctr">
              <a:defRPr/>
            </a:pPr>
            <a:r>
              <a:rPr lang="es-AR" sz="1000" b="1" dirty="0">
                <a:solidFill>
                  <a:srgbClr val="002060"/>
                </a:solidFill>
                <a:latin typeface="Calibri Light" panose="020F0302020204030204" pitchFamily="34" charset="0"/>
                <a:cs typeface="Calibri Light" panose="020F0302020204030204" pitchFamily="34" charset="0"/>
              </a:rPr>
              <a:t>DIBPFA</a:t>
            </a:r>
          </a:p>
          <a:p>
            <a:pPr algn="ctr">
              <a:defRPr/>
            </a:pPr>
            <a:r>
              <a:rPr lang="es-AR" sz="1000" b="1" dirty="0">
                <a:solidFill>
                  <a:srgbClr val="002060"/>
                </a:solidFill>
                <a:latin typeface="Calibri Light" panose="020F0302020204030204" pitchFamily="34" charset="0"/>
                <a:cs typeface="Calibri Light" panose="020F0302020204030204" pitchFamily="34" charset="0"/>
              </a:rPr>
              <a:t>OSPJN</a:t>
            </a:r>
          </a:p>
        </p:txBody>
      </p:sp>
      <p:sp>
        <p:nvSpPr>
          <p:cNvPr id="37" name="Rectangle 123">
            <a:extLst>
              <a:ext uri="{FF2B5EF4-FFF2-40B4-BE49-F238E27FC236}">
                <a16:creationId xmlns:a16="http://schemas.microsoft.com/office/drawing/2014/main" id="{6C2061A1-70D7-77BE-5FFB-C5DB5596F9B2}"/>
              </a:ext>
            </a:extLst>
          </p:cNvPr>
          <p:cNvSpPr/>
          <p:nvPr/>
        </p:nvSpPr>
        <p:spPr>
          <a:xfrm>
            <a:off x="6205539" y="5677290"/>
            <a:ext cx="1931987" cy="860425"/>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OSDE	Galeno</a:t>
            </a:r>
          </a:p>
          <a:p>
            <a:pPr algn="ctr">
              <a:defRPr/>
            </a:pPr>
            <a:r>
              <a:rPr lang="es-AR" sz="1200" b="1" dirty="0">
                <a:solidFill>
                  <a:srgbClr val="002060"/>
                </a:solidFill>
                <a:latin typeface="Calibri Light" panose="020F0302020204030204" pitchFamily="34" charset="0"/>
                <a:cs typeface="Calibri Light" panose="020F0302020204030204" pitchFamily="34" charset="0"/>
              </a:rPr>
              <a:t>SMG 	</a:t>
            </a:r>
            <a:r>
              <a:rPr lang="es-AR" sz="1200" b="1" dirty="0" err="1">
                <a:solidFill>
                  <a:srgbClr val="002060"/>
                </a:solidFill>
                <a:latin typeface="Calibri Light" panose="020F0302020204030204" pitchFamily="34" charset="0"/>
                <a:cs typeface="Calibri Light" panose="020F0302020204030204" pitchFamily="34" charset="0"/>
              </a:rPr>
              <a:t>Medicus</a:t>
            </a:r>
            <a:endParaRPr lang="es-AR" sz="1200" b="1" dirty="0">
              <a:solidFill>
                <a:srgbClr val="002060"/>
              </a:solidFill>
              <a:latin typeface="Calibri Light" panose="020F0302020204030204" pitchFamily="34" charset="0"/>
              <a:cs typeface="Calibri Light" panose="020F0302020204030204" pitchFamily="34" charset="0"/>
            </a:endParaRPr>
          </a:p>
          <a:p>
            <a:pPr algn="ctr">
              <a:defRPr/>
            </a:pPr>
            <a:r>
              <a:rPr lang="es-AR" sz="1200" b="1" dirty="0">
                <a:solidFill>
                  <a:srgbClr val="002060"/>
                </a:solidFill>
                <a:latin typeface="Calibri Light" panose="020F0302020204030204" pitchFamily="34" charset="0"/>
                <a:cs typeface="Calibri Light" panose="020F0302020204030204" pitchFamily="34" charset="0"/>
              </a:rPr>
              <a:t>OMINT	H. Italiano</a:t>
            </a:r>
          </a:p>
        </p:txBody>
      </p:sp>
      <p:sp>
        <p:nvSpPr>
          <p:cNvPr id="38" name="Rectangle 96">
            <a:extLst>
              <a:ext uri="{FF2B5EF4-FFF2-40B4-BE49-F238E27FC236}">
                <a16:creationId xmlns:a16="http://schemas.microsoft.com/office/drawing/2014/main" id="{14BD8799-A3D7-A8ED-A51F-9A59AE6E2703}"/>
              </a:ext>
            </a:extLst>
          </p:cNvPr>
          <p:cNvSpPr/>
          <p:nvPr/>
        </p:nvSpPr>
        <p:spPr>
          <a:xfrm>
            <a:off x="3997325" y="2448315"/>
            <a:ext cx="2116138" cy="741363"/>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19.000.000 </a:t>
            </a:r>
          </a:p>
          <a:p>
            <a:pPr algn="ctr">
              <a:defRPr/>
            </a:pPr>
            <a:r>
              <a:rPr lang="es-AR" sz="1200" b="1" dirty="0">
                <a:solidFill>
                  <a:srgbClr val="002060"/>
                </a:solidFill>
                <a:latin typeface="Calibri Light" panose="020F0302020204030204" pitchFamily="34" charset="0"/>
                <a:cs typeface="Calibri Light" panose="020F0302020204030204" pitchFamily="34" charset="0"/>
              </a:rPr>
              <a:t>(43%)</a:t>
            </a:r>
          </a:p>
        </p:txBody>
      </p:sp>
      <p:sp>
        <p:nvSpPr>
          <p:cNvPr id="39" name="Rectangle 105">
            <a:extLst>
              <a:ext uri="{FF2B5EF4-FFF2-40B4-BE49-F238E27FC236}">
                <a16:creationId xmlns:a16="http://schemas.microsoft.com/office/drawing/2014/main" id="{E15ED6AC-32B0-2305-BA61-7B508040D0D3}"/>
              </a:ext>
            </a:extLst>
          </p:cNvPr>
          <p:cNvSpPr/>
          <p:nvPr/>
        </p:nvSpPr>
        <p:spPr>
          <a:xfrm>
            <a:off x="8280401" y="2448315"/>
            <a:ext cx="1311275" cy="741363"/>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4.900.000</a:t>
            </a:r>
          </a:p>
          <a:p>
            <a:pPr algn="ctr">
              <a:defRPr/>
            </a:pPr>
            <a:r>
              <a:rPr lang="es-AR" sz="1200" b="1" dirty="0">
                <a:solidFill>
                  <a:srgbClr val="002060"/>
                </a:solidFill>
                <a:latin typeface="Calibri Light" panose="020F0302020204030204" pitchFamily="34" charset="0"/>
                <a:cs typeface="Calibri Light" panose="020F0302020204030204" pitchFamily="34" charset="0"/>
              </a:rPr>
              <a:t>(11%)</a:t>
            </a:r>
          </a:p>
        </p:txBody>
      </p:sp>
      <p:sp>
        <p:nvSpPr>
          <p:cNvPr id="40" name="Rectangle 117">
            <a:extLst>
              <a:ext uri="{FF2B5EF4-FFF2-40B4-BE49-F238E27FC236}">
                <a16:creationId xmlns:a16="http://schemas.microsoft.com/office/drawing/2014/main" id="{AD2BD6FD-E5EA-2852-9F7A-4A6D2E011A34}"/>
              </a:ext>
            </a:extLst>
          </p:cNvPr>
          <p:cNvSpPr/>
          <p:nvPr/>
        </p:nvSpPr>
        <p:spPr>
          <a:xfrm>
            <a:off x="9677401" y="2448315"/>
            <a:ext cx="2073275" cy="74136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14.300.000 </a:t>
            </a:r>
          </a:p>
          <a:p>
            <a:pPr algn="ctr">
              <a:defRPr/>
            </a:pPr>
            <a:r>
              <a:rPr lang="es-AR" sz="1200" b="1" dirty="0">
                <a:solidFill>
                  <a:srgbClr val="002060"/>
                </a:solidFill>
                <a:latin typeface="Calibri Light" panose="020F0302020204030204" pitchFamily="34" charset="0"/>
                <a:cs typeface="Calibri Light" panose="020F0302020204030204" pitchFamily="34" charset="0"/>
              </a:rPr>
              <a:t>(33%)</a:t>
            </a:r>
          </a:p>
        </p:txBody>
      </p:sp>
      <p:sp>
        <p:nvSpPr>
          <p:cNvPr id="41" name="Rectangle 126">
            <a:extLst>
              <a:ext uri="{FF2B5EF4-FFF2-40B4-BE49-F238E27FC236}">
                <a16:creationId xmlns:a16="http://schemas.microsoft.com/office/drawing/2014/main" id="{3E109FA3-11E8-8CB7-28B5-CEEC040FF0AC}"/>
              </a:ext>
            </a:extLst>
          </p:cNvPr>
          <p:cNvSpPr/>
          <p:nvPr/>
        </p:nvSpPr>
        <p:spPr>
          <a:xfrm>
            <a:off x="6197601" y="2457840"/>
            <a:ext cx="1939925" cy="74136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a:solidFill>
                  <a:srgbClr val="002060"/>
                </a:solidFill>
                <a:latin typeface="Calibri Light" panose="020F0302020204030204" pitchFamily="34" charset="0"/>
                <a:cs typeface="Calibri Light" panose="020F0302020204030204" pitchFamily="34" charset="0"/>
              </a:rPr>
              <a:t>5.900.000</a:t>
            </a:r>
          </a:p>
          <a:p>
            <a:pPr algn="ctr">
              <a:defRPr/>
            </a:pPr>
            <a:r>
              <a:rPr lang="es-AR" sz="1200" b="1" dirty="0">
                <a:solidFill>
                  <a:srgbClr val="002060"/>
                </a:solidFill>
                <a:latin typeface="Calibri Light" panose="020F0302020204030204" pitchFamily="34" charset="0"/>
                <a:cs typeface="Calibri Light" panose="020F0302020204030204" pitchFamily="34" charset="0"/>
              </a:rPr>
              <a:t>(14%)</a:t>
            </a:r>
          </a:p>
        </p:txBody>
      </p:sp>
      <p:sp>
        <p:nvSpPr>
          <p:cNvPr id="42" name="Rectangle 83">
            <a:extLst>
              <a:ext uri="{FF2B5EF4-FFF2-40B4-BE49-F238E27FC236}">
                <a16:creationId xmlns:a16="http://schemas.microsoft.com/office/drawing/2014/main" id="{1DAC9863-E898-FFA8-4A43-A4ED0A4F025E}"/>
              </a:ext>
            </a:extLst>
          </p:cNvPr>
          <p:cNvSpPr/>
          <p:nvPr/>
        </p:nvSpPr>
        <p:spPr>
          <a:xfrm>
            <a:off x="3985725" y="5668879"/>
            <a:ext cx="651849" cy="1015514"/>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50" b="1" dirty="0">
                <a:solidFill>
                  <a:srgbClr val="002060"/>
                </a:solidFill>
                <a:latin typeface="Calibri Light" panose="020F0302020204030204" pitchFamily="34" charset="0"/>
                <a:cs typeface="Calibri Light" panose="020F0302020204030204" pitchFamily="34" charset="0"/>
              </a:rPr>
              <a:t> Federal </a:t>
            </a:r>
            <a:r>
              <a:rPr lang="es-AR" sz="1050" b="1" dirty="0" err="1">
                <a:solidFill>
                  <a:srgbClr val="002060"/>
                </a:solidFill>
                <a:latin typeface="Calibri Light" panose="020F0302020204030204" pitchFamily="34" charset="0"/>
                <a:cs typeface="Calibri Light" panose="020F0302020204030204" pitchFamily="34" charset="0"/>
              </a:rPr>
              <a:t>Gov</a:t>
            </a:r>
            <a:r>
              <a:rPr lang="es-AR" sz="1050" b="1" dirty="0">
                <a:solidFill>
                  <a:srgbClr val="002060"/>
                </a:solidFill>
                <a:latin typeface="Calibri Light" panose="020F0302020204030204" pitchFamily="34" charset="0"/>
                <a:cs typeface="Calibri Light" panose="020F0302020204030204" pitchFamily="34" charset="0"/>
              </a:rPr>
              <a:t> (</a:t>
            </a:r>
            <a:r>
              <a:rPr lang="es-AR" sz="1050" b="1" dirty="0" err="1">
                <a:solidFill>
                  <a:srgbClr val="002060"/>
                </a:solidFill>
                <a:latin typeface="Calibri Light" panose="020F0302020204030204" pitchFamily="34" charset="0"/>
                <a:cs typeface="Calibri Light" panose="020F0302020204030204" pitchFamily="34" charset="0"/>
              </a:rPr>
              <a:t>tax</a:t>
            </a:r>
            <a:r>
              <a:rPr lang="es-AR" sz="1050" b="1" dirty="0">
                <a:solidFill>
                  <a:srgbClr val="002060"/>
                </a:solidFill>
                <a:latin typeface="Calibri Light" panose="020F0302020204030204" pitchFamily="34" charset="0"/>
                <a:cs typeface="Calibri Light" panose="020F0302020204030204" pitchFamily="34" charset="0"/>
              </a:rPr>
              <a:t>)</a:t>
            </a:r>
          </a:p>
        </p:txBody>
      </p:sp>
      <p:sp>
        <p:nvSpPr>
          <p:cNvPr id="43" name="Rectangle 84">
            <a:extLst>
              <a:ext uri="{FF2B5EF4-FFF2-40B4-BE49-F238E27FC236}">
                <a16:creationId xmlns:a16="http://schemas.microsoft.com/office/drawing/2014/main" id="{3883F1F8-DF61-E292-E4EF-C0E2639A309B}"/>
              </a:ext>
            </a:extLst>
          </p:cNvPr>
          <p:cNvSpPr/>
          <p:nvPr/>
        </p:nvSpPr>
        <p:spPr>
          <a:xfrm>
            <a:off x="4664075" y="5626489"/>
            <a:ext cx="733330" cy="1015514"/>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800" b="1" dirty="0" err="1">
                <a:solidFill>
                  <a:srgbClr val="002060"/>
                </a:solidFill>
                <a:latin typeface="Calibri Light" panose="020F0302020204030204" pitchFamily="34" charset="0"/>
                <a:cs typeface="Calibri Light" panose="020F0302020204030204" pitchFamily="34" charset="0"/>
              </a:rPr>
              <a:t>Employers</a:t>
            </a:r>
            <a:endParaRPr lang="es-AR" sz="800" b="1" dirty="0">
              <a:solidFill>
                <a:srgbClr val="002060"/>
              </a:solidFill>
              <a:latin typeface="Calibri Light" panose="020F0302020204030204" pitchFamily="34" charset="0"/>
              <a:cs typeface="Calibri Light" panose="020F0302020204030204" pitchFamily="34" charset="0"/>
            </a:endParaRPr>
          </a:p>
        </p:txBody>
      </p:sp>
      <p:sp>
        <p:nvSpPr>
          <p:cNvPr id="44" name="Rectangle 85">
            <a:extLst>
              <a:ext uri="{FF2B5EF4-FFF2-40B4-BE49-F238E27FC236}">
                <a16:creationId xmlns:a16="http://schemas.microsoft.com/office/drawing/2014/main" id="{FBE3364C-3974-2B9D-7C46-4F3C6302A857}"/>
              </a:ext>
            </a:extLst>
          </p:cNvPr>
          <p:cNvSpPr/>
          <p:nvPr/>
        </p:nvSpPr>
        <p:spPr>
          <a:xfrm>
            <a:off x="5386389" y="5626489"/>
            <a:ext cx="819150" cy="1015514"/>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anchor="ctr"/>
          <a:lstStyle/>
          <a:p>
            <a:pPr algn="ctr">
              <a:defRPr/>
            </a:pPr>
            <a:r>
              <a:rPr lang="es-AR" sz="1000" b="1" dirty="0" err="1">
                <a:solidFill>
                  <a:srgbClr val="002060"/>
                </a:solidFill>
                <a:latin typeface="Calibri Light" panose="020F0302020204030204" pitchFamily="34" charset="0"/>
                <a:cs typeface="Calibri Light" panose="020F0302020204030204" pitchFamily="34" charset="0"/>
              </a:rPr>
              <a:t>Employees</a:t>
            </a:r>
            <a:r>
              <a:rPr lang="es-AR" sz="1000" b="1" dirty="0">
                <a:solidFill>
                  <a:srgbClr val="002060"/>
                </a:solidFill>
                <a:latin typeface="Calibri Light" panose="020F0302020204030204" pitchFamily="34" charset="0"/>
                <a:cs typeface="Calibri Light" panose="020F0302020204030204" pitchFamily="34" charset="0"/>
              </a:rPr>
              <a:t> </a:t>
            </a:r>
            <a:r>
              <a:rPr lang="es-AR" sz="1000" b="1" dirty="0" err="1">
                <a:solidFill>
                  <a:srgbClr val="002060"/>
                </a:solidFill>
                <a:latin typeface="Calibri Light" panose="020F0302020204030204" pitchFamily="34" charset="0"/>
                <a:cs typeface="Calibri Light" panose="020F0302020204030204" pitchFamily="34" charset="0"/>
              </a:rPr>
              <a:t>Contribution</a:t>
            </a:r>
            <a:endParaRPr lang="es-AR" sz="1000" b="1" dirty="0">
              <a:solidFill>
                <a:srgbClr val="002060"/>
              </a:solidFill>
              <a:latin typeface="Calibri Light" panose="020F0302020204030204" pitchFamily="34" charset="0"/>
              <a:cs typeface="Calibri Light" panose="020F0302020204030204" pitchFamily="34" charset="0"/>
            </a:endParaRPr>
          </a:p>
        </p:txBody>
      </p:sp>
      <p:sp>
        <p:nvSpPr>
          <p:cNvPr id="45" name="Pentagon 87">
            <a:extLst>
              <a:ext uri="{FF2B5EF4-FFF2-40B4-BE49-F238E27FC236}">
                <a16:creationId xmlns:a16="http://schemas.microsoft.com/office/drawing/2014/main" id="{5DA85E02-55EE-AEED-FF63-BD030F504FF0}"/>
              </a:ext>
            </a:extLst>
          </p:cNvPr>
          <p:cNvSpPr/>
          <p:nvPr/>
        </p:nvSpPr>
        <p:spPr>
          <a:xfrm>
            <a:off x="2928638" y="5662154"/>
            <a:ext cx="1072834" cy="946149"/>
          </a:xfrm>
          <a:prstGeom prst="homePlate">
            <a:avLst>
              <a:gd name="adj" fmla="val 37903"/>
            </a:avLst>
          </a:prstGeom>
          <a:ln/>
        </p:spPr>
        <p:style>
          <a:lnRef idx="2">
            <a:schemeClr val="dk1"/>
          </a:lnRef>
          <a:fillRef idx="1">
            <a:schemeClr val="lt1"/>
          </a:fillRef>
          <a:effectRef idx="0">
            <a:schemeClr val="dk1"/>
          </a:effectRef>
          <a:fontRef idx="minor">
            <a:schemeClr val="dk1"/>
          </a:fontRef>
        </p:style>
        <p:txBody>
          <a:bodyPr lIns="36000" rIns="36000" anchor="ctr"/>
          <a:lstStyle/>
          <a:p>
            <a:pPr algn="ctr">
              <a:defRPr/>
            </a:pPr>
            <a:r>
              <a:rPr lang="es-AR" sz="800" b="1" dirty="0" err="1">
                <a:solidFill>
                  <a:srgbClr val="064B8D"/>
                </a:solidFill>
                <a:latin typeface="Calibri Light" panose="020F0302020204030204" pitchFamily="34" charset="0"/>
                <a:cs typeface="Calibri Light" panose="020F0302020204030204" pitchFamily="34" charset="0"/>
              </a:rPr>
              <a:t>Payer</a:t>
            </a:r>
            <a:endParaRPr lang="es-AR" sz="800" b="1" dirty="0">
              <a:solidFill>
                <a:srgbClr val="064B8D"/>
              </a:solidFill>
              <a:latin typeface="Calibri Light" panose="020F0302020204030204" pitchFamily="34" charset="0"/>
              <a:cs typeface="Calibri Light" panose="020F0302020204030204" pitchFamily="34" charset="0"/>
            </a:endParaRPr>
          </a:p>
        </p:txBody>
      </p:sp>
      <p:sp>
        <p:nvSpPr>
          <p:cNvPr id="46" name="Rectangle 98">
            <a:extLst>
              <a:ext uri="{FF2B5EF4-FFF2-40B4-BE49-F238E27FC236}">
                <a16:creationId xmlns:a16="http://schemas.microsoft.com/office/drawing/2014/main" id="{6FDD344A-6CAB-3859-FD1C-03A6BA38B90B}"/>
              </a:ext>
            </a:extLst>
          </p:cNvPr>
          <p:cNvSpPr/>
          <p:nvPr/>
        </p:nvSpPr>
        <p:spPr>
          <a:xfrm>
            <a:off x="8261351" y="5624900"/>
            <a:ext cx="1402153" cy="1015513"/>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Employees</a:t>
            </a:r>
            <a:r>
              <a:rPr lang="es-AR" sz="1200" b="1" dirty="0">
                <a:solidFill>
                  <a:srgbClr val="002060"/>
                </a:solidFill>
                <a:latin typeface="Calibri Light" panose="020F0302020204030204" pitchFamily="34" charset="0"/>
                <a:cs typeface="Calibri Light" panose="020F0302020204030204" pitchFamily="34" charset="0"/>
              </a:rPr>
              <a:t> </a:t>
            </a:r>
            <a:r>
              <a:rPr lang="es-AR" sz="1200" b="1" dirty="0" err="1">
                <a:solidFill>
                  <a:srgbClr val="002060"/>
                </a:solidFill>
                <a:latin typeface="Calibri Light" panose="020F0302020204030204" pitchFamily="34" charset="0"/>
                <a:cs typeface="Calibri Light" panose="020F0302020204030204" pitchFamily="34" charset="0"/>
              </a:rPr>
              <a:t>Contribution</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47" name="Rectangle 118">
            <a:extLst>
              <a:ext uri="{FF2B5EF4-FFF2-40B4-BE49-F238E27FC236}">
                <a16:creationId xmlns:a16="http://schemas.microsoft.com/office/drawing/2014/main" id="{E0E93CE7-750C-B990-8D61-5B6276415294}"/>
              </a:ext>
            </a:extLst>
          </p:cNvPr>
          <p:cNvSpPr/>
          <p:nvPr/>
        </p:nvSpPr>
        <p:spPr>
          <a:xfrm>
            <a:off x="9696450" y="5651889"/>
            <a:ext cx="728238" cy="1015514"/>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900" b="1" dirty="0">
                <a:solidFill>
                  <a:srgbClr val="002060"/>
                </a:solidFill>
                <a:latin typeface="Calibri Light" panose="020F0302020204030204" pitchFamily="34" charset="0"/>
                <a:cs typeface="Calibri Light" panose="020F0302020204030204" pitchFamily="34" charset="0"/>
              </a:rPr>
              <a:t>Federa </a:t>
            </a:r>
            <a:r>
              <a:rPr lang="es-AR" sz="900" b="1" dirty="0" err="1">
                <a:solidFill>
                  <a:srgbClr val="002060"/>
                </a:solidFill>
                <a:latin typeface="Calibri Light" panose="020F0302020204030204" pitchFamily="34" charset="0"/>
                <a:cs typeface="Calibri Light" panose="020F0302020204030204" pitchFamily="34" charset="0"/>
              </a:rPr>
              <a:t>Govl</a:t>
            </a:r>
            <a:endParaRPr lang="es-AR" sz="900" b="1" dirty="0">
              <a:solidFill>
                <a:srgbClr val="002060"/>
              </a:solidFill>
              <a:latin typeface="Calibri Light" panose="020F0302020204030204" pitchFamily="34" charset="0"/>
              <a:cs typeface="Calibri Light" panose="020F0302020204030204" pitchFamily="34" charset="0"/>
            </a:endParaRPr>
          </a:p>
        </p:txBody>
      </p:sp>
      <p:sp>
        <p:nvSpPr>
          <p:cNvPr id="48" name="Rectangle 119">
            <a:extLst>
              <a:ext uri="{FF2B5EF4-FFF2-40B4-BE49-F238E27FC236}">
                <a16:creationId xmlns:a16="http://schemas.microsoft.com/office/drawing/2014/main" id="{035C0607-236C-49C9-00D5-D6E9B45CC806}"/>
              </a:ext>
            </a:extLst>
          </p:cNvPr>
          <p:cNvSpPr/>
          <p:nvPr/>
        </p:nvSpPr>
        <p:spPr>
          <a:xfrm>
            <a:off x="10407651" y="5656650"/>
            <a:ext cx="736725" cy="101551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900" b="1" dirty="0" err="1">
                <a:solidFill>
                  <a:srgbClr val="002060"/>
                </a:solidFill>
                <a:latin typeface="Calibri Light" panose="020F0302020204030204" pitchFamily="34" charset="0"/>
                <a:cs typeface="Calibri Light" panose="020F0302020204030204" pitchFamily="34" charset="0"/>
              </a:rPr>
              <a:t>Provinces</a:t>
            </a:r>
            <a:r>
              <a:rPr lang="es-AR" sz="900" b="1" dirty="0">
                <a:solidFill>
                  <a:srgbClr val="002060"/>
                </a:solidFill>
                <a:latin typeface="Calibri Light" panose="020F0302020204030204" pitchFamily="34" charset="0"/>
                <a:cs typeface="Calibri Light" panose="020F0302020204030204" pitchFamily="34" charset="0"/>
              </a:rPr>
              <a:t> </a:t>
            </a:r>
            <a:r>
              <a:rPr lang="es-AR" sz="900" b="1" dirty="0" err="1">
                <a:solidFill>
                  <a:srgbClr val="002060"/>
                </a:solidFill>
                <a:latin typeface="Calibri Light" panose="020F0302020204030204" pitchFamily="34" charset="0"/>
                <a:cs typeface="Calibri Light" panose="020F0302020204030204" pitchFamily="34" charset="0"/>
              </a:rPr>
              <a:t>Gov</a:t>
            </a:r>
            <a:endParaRPr lang="es-AR" sz="900" b="1" dirty="0">
              <a:solidFill>
                <a:srgbClr val="002060"/>
              </a:solidFill>
              <a:latin typeface="Calibri Light" panose="020F0302020204030204" pitchFamily="34" charset="0"/>
              <a:cs typeface="Calibri Light" panose="020F0302020204030204" pitchFamily="34" charset="0"/>
            </a:endParaRPr>
          </a:p>
        </p:txBody>
      </p:sp>
      <p:sp>
        <p:nvSpPr>
          <p:cNvPr id="49" name="Rectangle 120">
            <a:extLst>
              <a:ext uri="{FF2B5EF4-FFF2-40B4-BE49-F238E27FC236}">
                <a16:creationId xmlns:a16="http://schemas.microsoft.com/office/drawing/2014/main" id="{B9D2ECB7-4AE7-FA24-0980-21822D868F8C}"/>
              </a:ext>
            </a:extLst>
          </p:cNvPr>
          <p:cNvSpPr/>
          <p:nvPr/>
        </p:nvSpPr>
        <p:spPr>
          <a:xfrm>
            <a:off x="11128374" y="5640775"/>
            <a:ext cx="685799" cy="1015513"/>
          </a:xfrm>
          <a:prstGeom prst="roundRect">
            <a:avLst/>
          </a:prstGeom>
          <a:ln/>
        </p:spPr>
        <p:style>
          <a:lnRef idx="2">
            <a:schemeClr val="accent5"/>
          </a:lnRef>
          <a:fillRef idx="1">
            <a:schemeClr val="lt1"/>
          </a:fillRef>
          <a:effectRef idx="0">
            <a:schemeClr val="accent5"/>
          </a:effectRef>
          <a:fontRef idx="minor">
            <a:schemeClr val="dk1"/>
          </a:fontRef>
        </p:style>
        <p:txBody>
          <a:bodyPr lIns="36000" rIns="36000" anchor="ctr"/>
          <a:lstStyle/>
          <a:p>
            <a:pPr algn="ctr">
              <a:defRPr/>
            </a:pPr>
            <a:r>
              <a:rPr lang="es-AR" sz="900" b="1" dirty="0">
                <a:solidFill>
                  <a:srgbClr val="002060"/>
                </a:solidFill>
                <a:latin typeface="Calibri Light" panose="020F0302020204030204" pitchFamily="34" charset="0"/>
                <a:cs typeface="Calibri Light" panose="020F0302020204030204" pitchFamily="34" charset="0"/>
              </a:rPr>
              <a:t>Municipal </a:t>
            </a:r>
            <a:r>
              <a:rPr lang="es-AR" sz="900" b="1" dirty="0" err="1">
                <a:solidFill>
                  <a:srgbClr val="002060"/>
                </a:solidFill>
                <a:latin typeface="Calibri Light" panose="020F0302020204030204" pitchFamily="34" charset="0"/>
                <a:cs typeface="Calibri Light" panose="020F0302020204030204" pitchFamily="34" charset="0"/>
              </a:rPr>
              <a:t>Gov</a:t>
            </a:r>
            <a:endParaRPr lang="es-AR" sz="900" b="1" dirty="0">
              <a:solidFill>
                <a:srgbClr val="002060"/>
              </a:solidFill>
              <a:latin typeface="Calibri Light" panose="020F0302020204030204" pitchFamily="34" charset="0"/>
              <a:cs typeface="Calibri Light" panose="020F0302020204030204" pitchFamily="34" charset="0"/>
            </a:endParaRPr>
          </a:p>
        </p:txBody>
      </p:sp>
      <p:sp>
        <p:nvSpPr>
          <p:cNvPr id="50" name="Rectangle 122">
            <a:extLst>
              <a:ext uri="{FF2B5EF4-FFF2-40B4-BE49-F238E27FC236}">
                <a16:creationId xmlns:a16="http://schemas.microsoft.com/office/drawing/2014/main" id="{0612659B-A23D-808D-7FB3-6B4570EDE9EC}"/>
              </a:ext>
            </a:extLst>
          </p:cNvPr>
          <p:cNvSpPr/>
          <p:nvPr/>
        </p:nvSpPr>
        <p:spPr>
          <a:xfrm>
            <a:off x="6203950" y="5640775"/>
            <a:ext cx="884410" cy="101551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100" b="1" dirty="0">
                <a:solidFill>
                  <a:srgbClr val="002060"/>
                </a:solidFill>
                <a:latin typeface="Calibri Light" panose="020F0302020204030204" pitchFamily="34" charset="0"/>
                <a:cs typeface="Calibri Light" panose="020F0302020204030204" pitchFamily="34" charset="0"/>
              </a:rPr>
              <a:t>Premium </a:t>
            </a:r>
            <a:r>
              <a:rPr lang="es-AR" sz="1100" b="1" dirty="0" err="1">
                <a:solidFill>
                  <a:srgbClr val="002060"/>
                </a:solidFill>
                <a:latin typeface="Calibri Light" panose="020F0302020204030204" pitchFamily="34" charset="0"/>
                <a:cs typeface="Calibri Light" panose="020F0302020204030204" pitchFamily="34" charset="0"/>
              </a:rPr>
              <a:t>Employers</a:t>
            </a:r>
            <a:endParaRPr lang="es-AR" sz="1100" b="1" dirty="0">
              <a:solidFill>
                <a:srgbClr val="002060"/>
              </a:solidFill>
              <a:latin typeface="Calibri Light" panose="020F0302020204030204" pitchFamily="34" charset="0"/>
              <a:cs typeface="Calibri Light" panose="020F0302020204030204" pitchFamily="34" charset="0"/>
            </a:endParaRPr>
          </a:p>
        </p:txBody>
      </p:sp>
      <p:sp>
        <p:nvSpPr>
          <p:cNvPr id="51" name="Rectangle 123">
            <a:extLst>
              <a:ext uri="{FF2B5EF4-FFF2-40B4-BE49-F238E27FC236}">
                <a16:creationId xmlns:a16="http://schemas.microsoft.com/office/drawing/2014/main" id="{11B09619-CFA1-5C24-6276-D169723DD7EC}"/>
              </a:ext>
            </a:extLst>
          </p:cNvPr>
          <p:cNvSpPr/>
          <p:nvPr/>
        </p:nvSpPr>
        <p:spPr>
          <a:xfrm>
            <a:off x="7107237" y="5640775"/>
            <a:ext cx="1106785" cy="1015513"/>
          </a:xfrm>
          <a:prstGeom prst="roundRect">
            <a:avLst/>
          </a:prstGeom>
          <a:ln/>
        </p:spPr>
        <p:style>
          <a:lnRef idx="2">
            <a:schemeClr val="accent2"/>
          </a:lnRef>
          <a:fillRef idx="1">
            <a:schemeClr val="lt1"/>
          </a:fillRef>
          <a:effectRef idx="0">
            <a:schemeClr val="accent2"/>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Patient</a:t>
            </a:r>
            <a:r>
              <a:rPr lang="es-AR" sz="1200" b="1" dirty="0">
                <a:solidFill>
                  <a:srgbClr val="002060"/>
                </a:solidFill>
                <a:latin typeface="Calibri Light" panose="020F0302020204030204" pitchFamily="34" charset="0"/>
                <a:cs typeface="Calibri Light" panose="020F0302020204030204" pitchFamily="34" charset="0"/>
              </a:rPr>
              <a:t> </a:t>
            </a:r>
            <a:r>
              <a:rPr lang="es-AR" sz="1200" b="1" dirty="0" err="1">
                <a:solidFill>
                  <a:srgbClr val="002060"/>
                </a:solidFill>
                <a:latin typeface="Calibri Light" panose="020F0302020204030204" pitchFamily="34" charset="0"/>
                <a:cs typeface="Calibri Light" panose="020F0302020204030204" pitchFamily="34" charset="0"/>
              </a:rPr>
              <a:t>packet</a:t>
            </a:r>
            <a:endParaRPr lang="es-AR" sz="1200" b="1" dirty="0">
              <a:solidFill>
                <a:srgbClr val="002060"/>
              </a:solidFill>
              <a:latin typeface="Calibri Light" panose="020F0302020204030204" pitchFamily="34" charset="0"/>
              <a:cs typeface="Calibri Light" panose="020F0302020204030204" pitchFamily="34" charset="0"/>
            </a:endParaRPr>
          </a:p>
        </p:txBody>
      </p:sp>
      <p:sp>
        <p:nvSpPr>
          <p:cNvPr id="52" name="CuadroTexto 51">
            <a:extLst>
              <a:ext uri="{FF2B5EF4-FFF2-40B4-BE49-F238E27FC236}">
                <a16:creationId xmlns:a16="http://schemas.microsoft.com/office/drawing/2014/main" id="{67C60542-456C-FEBC-492D-25D0B7BA30D5}"/>
              </a:ext>
            </a:extLst>
          </p:cNvPr>
          <p:cNvSpPr txBox="1"/>
          <p:nvPr/>
        </p:nvSpPr>
        <p:spPr>
          <a:xfrm>
            <a:off x="136036" y="6537715"/>
            <a:ext cx="1910081" cy="276999"/>
          </a:xfrm>
          <a:prstGeom prst="rect">
            <a:avLst/>
          </a:prstGeom>
          <a:noFill/>
        </p:spPr>
        <p:txBody>
          <a:bodyPr wrap="square" rtlCol="0">
            <a:spAutoFit/>
          </a:bodyPr>
          <a:lstStyle/>
          <a:p>
            <a:r>
              <a:rPr lang="es-AR" sz="1200" dirty="0" err="1"/>
              <a:t>Adated</a:t>
            </a:r>
            <a:r>
              <a:rPr lang="es-AR" sz="1200" dirty="0"/>
              <a:t> </a:t>
            </a:r>
            <a:r>
              <a:rPr lang="es-AR" sz="1200" dirty="0" err="1"/>
              <a:t>Courtesy</a:t>
            </a:r>
            <a:r>
              <a:rPr lang="es-AR" sz="1200" dirty="0"/>
              <a:t> </a:t>
            </a:r>
            <a:r>
              <a:rPr lang="es-AR" sz="1200" dirty="0" err="1"/>
              <a:t>of</a:t>
            </a:r>
            <a:r>
              <a:rPr lang="es-AR" sz="1200" dirty="0"/>
              <a:t> J. Pujol</a:t>
            </a:r>
          </a:p>
        </p:txBody>
      </p:sp>
      <p:sp>
        <p:nvSpPr>
          <p:cNvPr id="53" name="Rectangle 98">
            <a:extLst>
              <a:ext uri="{FF2B5EF4-FFF2-40B4-BE49-F238E27FC236}">
                <a16:creationId xmlns:a16="http://schemas.microsoft.com/office/drawing/2014/main" id="{32E00AE9-24B4-1943-2D8E-11091CF8A743}"/>
              </a:ext>
            </a:extLst>
          </p:cNvPr>
          <p:cNvSpPr/>
          <p:nvPr/>
        </p:nvSpPr>
        <p:spPr>
          <a:xfrm>
            <a:off x="9721850" y="4870840"/>
            <a:ext cx="2028826" cy="741362"/>
          </a:xfrm>
          <a:prstGeom prst="roundRect">
            <a:avLst/>
          </a:prstGeom>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es-AR" sz="1200" b="1" dirty="0" err="1">
                <a:solidFill>
                  <a:srgbClr val="002060"/>
                </a:solidFill>
                <a:latin typeface="Calibri Light" panose="020F0302020204030204" pitchFamily="34" charset="0"/>
                <a:cs typeface="Calibri Light" panose="020F0302020204030204" pitchFamily="34" charset="0"/>
              </a:rPr>
              <a:t>Hospitals</a:t>
            </a:r>
            <a:r>
              <a:rPr lang="es-AR" sz="1200" b="1" dirty="0">
                <a:solidFill>
                  <a:srgbClr val="002060"/>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059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par>
                                <p:cTn id="72" presetID="22" presetClass="entr" presetSubtype="4"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down)">
                                      <p:cBhvr>
                                        <p:cTn id="74" dur="500"/>
                                        <p:tgtEl>
                                          <p:spTgt spid="43"/>
                                        </p:tgtEl>
                                      </p:cBhvr>
                                    </p:animEffect>
                                  </p:childTnLst>
                                </p:cTn>
                              </p:par>
                              <p:par>
                                <p:cTn id="75" presetID="22" presetClass="entr" presetSubtype="4"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down)">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down)">
                                      <p:cBhvr>
                                        <p:cTn id="82" dur="500"/>
                                        <p:tgtEl>
                                          <p:spTgt spid="50"/>
                                        </p:tgtEl>
                                      </p:cBhvr>
                                    </p:animEffect>
                                  </p:childTnLst>
                                </p:cTn>
                              </p:par>
                              <p:par>
                                <p:cTn id="83" presetID="22" presetClass="entr" presetSubtype="4"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down)">
                                      <p:cBhvr>
                                        <p:cTn id="85" dur="500"/>
                                        <p:tgtEl>
                                          <p:spTgt spid="5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5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par>
                                <p:cTn id="99" presetID="22" presetClass="entr" presetSubtype="4" fill="hold"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wipe(down)">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animBg="1"/>
      <p:bldP spid="13" grpId="0" animBg="1"/>
      <p:bldP spid="14" grpId="0" animBg="1"/>
      <p:bldP spid="15" grpId="0" animBg="1"/>
      <p:bldP spid="16" grpId="0" animBg="1"/>
      <p:bldP spid="18" grpId="0" animBg="1"/>
      <p:bldP spid="19" grpId="0" animBg="1"/>
      <p:bldP spid="20" grpId="0" animBg="1"/>
      <p:bldP spid="22" grpId="0" animBg="1"/>
      <p:bldP spid="23" grpId="0" animBg="1"/>
      <p:bldP spid="24" grpId="0" animBg="1"/>
      <p:bldP spid="25" grpId="0" animBg="1"/>
      <p:bldP spid="26"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1"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4348</Words>
  <Application>Microsoft Macintosh PowerPoint</Application>
  <PresentationFormat>Widescreen</PresentationFormat>
  <Paragraphs>457</Paragraphs>
  <Slides>40</Slides>
  <Notes>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Narrow</vt:lpstr>
      <vt:lpstr>Calibri</vt:lpstr>
      <vt:lpstr>Calibri Light</vt:lpstr>
      <vt:lpstr>Didot</vt:lpstr>
      <vt:lpstr>Gill Sans MT</vt:lpstr>
      <vt:lpstr>pg-1ff5</vt:lpstr>
      <vt:lpstr>Roboto</vt:lpstr>
      <vt:lpstr>Office Theme</vt:lpstr>
      <vt:lpstr>PowerPoint Presentation</vt:lpstr>
      <vt:lpstr>Brief agenda</vt:lpstr>
      <vt:lpstr>PowerPoint Presentation</vt:lpstr>
      <vt:lpstr>PowerPoint Presentation</vt:lpstr>
      <vt:lpstr>Brief agenda</vt:lpstr>
      <vt:lpstr>Brasil: National Health system 1</vt:lpstr>
      <vt:lpstr>Brasil: National Heath System 11</vt:lpstr>
      <vt:lpstr>Brasil: National Heath System 111</vt:lpstr>
      <vt:lpstr>Argentina: National health system 1</vt:lpstr>
      <vt:lpstr>Argentina: National health system 11</vt:lpstr>
      <vt:lpstr>Costa Rica: National health system 1</vt:lpstr>
      <vt:lpstr>Costa Rica: National health system 11</vt:lpstr>
      <vt:lpstr>Panamá: National health system 1</vt:lpstr>
      <vt:lpstr>Panamá: National health system 11</vt:lpstr>
      <vt:lpstr>Colombia: National health system 1</vt:lpstr>
      <vt:lpstr>Colombia: National health system 1</vt:lpstr>
      <vt:lpstr>Paraguay: National health system</vt:lpstr>
      <vt:lpstr>Bolivia: National health system 1</vt:lpstr>
      <vt:lpstr>Brief agenda</vt:lpstr>
      <vt:lpstr>Barriers and Windows of opportunity</vt:lpstr>
      <vt:lpstr>Barriers and Windows of opportunity</vt:lpstr>
      <vt:lpstr>-   Lack of uniform access to Healthcare -   Lack of Officially Designated Sarcoma RC -   Lack of Referral Policies -   Limited resources for diagnosis (molecular pathology not covered)  -   Limited resources for Sarcoma medical education  -   Lack of robust, active and interconnected sarcoma cooperative group</vt:lpstr>
      <vt:lpstr>Argentina: Barriers</vt:lpstr>
      <vt:lpstr>Costa Rica: Barriers and opportunities</vt:lpstr>
      <vt:lpstr>PowerPoint Presentation</vt:lpstr>
      <vt:lpstr>Paraguay: Barriers and opportunities</vt:lpstr>
      <vt:lpstr>Bolivia: Barriers and opportunities</vt:lpstr>
      <vt:lpstr>National health system: sarcoma reference center</vt:lpstr>
      <vt:lpstr>National health system: sarcoma reference center</vt:lpstr>
      <vt:lpstr>Argentina: Access</vt:lpstr>
      <vt:lpstr>Argentina: High Cost drug Flow</vt:lpstr>
      <vt:lpstr>Argentina: Public High Cost drug Flow</vt:lpstr>
      <vt:lpstr>Argentina</vt:lpstr>
      <vt:lpstr>Argentina</vt:lpstr>
      <vt:lpstr>PowerPoint Presentation</vt:lpstr>
      <vt:lpstr>PowerPoint Presentation</vt:lpstr>
      <vt:lpstr>PowerPoint Presentation</vt:lpstr>
      <vt:lpstr>Brief agenda</vt:lpstr>
      <vt:lpstr>Tools from SELNET to improve care in sarcoma patients</vt:lpstr>
      <vt:lpstr>SELNET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Emiliano  Chacon</dc:creator>
  <cp:lastModifiedBy>Emiliano  Chacon</cp:lastModifiedBy>
  <cp:revision>2</cp:revision>
  <dcterms:created xsi:type="dcterms:W3CDTF">2023-03-02T12:10:41Z</dcterms:created>
  <dcterms:modified xsi:type="dcterms:W3CDTF">2023-03-02T12:13:56Z</dcterms:modified>
</cp:coreProperties>
</file>