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</p:sldMasterIdLst>
  <p:notesMasterIdLst>
    <p:notesMasterId r:id="rId18"/>
  </p:notesMasterIdLst>
  <p:sldIdLst>
    <p:sldId id="271" r:id="rId2"/>
    <p:sldId id="289" r:id="rId3"/>
    <p:sldId id="290" r:id="rId4"/>
    <p:sldId id="291" r:id="rId5"/>
    <p:sldId id="405" r:id="rId6"/>
    <p:sldId id="406" r:id="rId7"/>
    <p:sldId id="388" r:id="rId8"/>
    <p:sldId id="295" r:id="rId9"/>
    <p:sldId id="407" r:id="rId10"/>
    <p:sldId id="303" r:id="rId11"/>
    <p:sldId id="392" r:id="rId12"/>
    <p:sldId id="396" r:id="rId13"/>
    <p:sldId id="397" r:id="rId14"/>
    <p:sldId id="398" r:id="rId15"/>
    <p:sldId id="408" r:id="rId16"/>
    <p:sldId id="399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7A7"/>
    <a:srgbClr val="F5DBAE"/>
    <a:srgbClr val="F5B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6"/>
    <p:restoredTop sz="94494"/>
  </p:normalViewPr>
  <p:slideViewPr>
    <p:cSldViewPr snapToGrid="0" snapToObjects="1">
      <p:cViewPr varScale="1">
        <p:scale>
          <a:sx n="80" d="100"/>
          <a:sy n="80" d="100"/>
        </p:scale>
        <p:origin x="95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047FC-6877-514E-AC46-ABEB741F6A18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D9C6F-1F80-3B45-8F34-9E513A3876D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3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70ACD6-4598-064A-A788-FF9CD6CC7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42C112B-ECEE-8245-93E5-13B2E241F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1C41F12-C0F8-3748-BA11-DA05E080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9F20D04-18F4-6748-9FAF-6DA79C0E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CC5A58E-455C-404A-8752-2EDA424C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125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9792EFD-A86F-274A-9A1F-A38302877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990A58E-3043-B64F-8250-793A30E70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6A2C924-EE96-FA4D-961A-10C27BD6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EA27662-57C2-7C45-B87E-4C4D4F9B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077EBA1-6A0C-3F4A-9CBC-2689F9B8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7557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F36C525C-DDC8-7045-A948-1193DC717E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F92CC64-1536-374A-9C4B-96B76D110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52A56A6-414A-2B49-A6B8-B52609DE7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8ED0014-B28F-754D-B578-A8278F39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4D15A31-01C4-3949-952E-AD2EAB75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6815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841328-C4A4-BB42-B165-A33647C44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367D5A1-208C-B84A-BDC0-4CD9E6DA5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0614E5C-40ED-3F41-964F-70D3E4404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E437584-E204-A24B-8105-22F1E25C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9BB6953-3C10-314C-AC12-6C55FDF2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6912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7708D4-34BA-C346-9EB9-8C4E9A7B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183A33A-8FD8-F549-ACC7-7AD48AE91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AC02F3E-8726-F840-A0C4-6444516B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6CED629-4E82-5545-A6DF-E04FCFDD0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2B99580-FE06-3C4F-AA4A-F9EF5A62B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606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413BE1-FD5F-1B48-A486-178A6C40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5D72837-7816-684C-89A5-3BAE4819B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C778CEC-1101-0D42-87B4-936D30E65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ACED0B0-42F2-514B-8D22-EF0ABCB3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3/1/2023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E6E9850-CCE1-2449-8EC5-C7DD546A8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BBDA0EA-AD7D-AD4E-B361-F1FAF40B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013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53C213-C21E-4940-AAE5-D9D2445D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2A3FE1-CC80-A345-9D3D-ED6020C92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A5BFC64-A3C3-6C4F-BE83-61D567A42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B5F7C5-F2BB-8849-8A16-9D922E685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671DB4D-C688-1E46-B601-D66ED0078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5A29D48-F1C6-624E-9BDD-5D39CAD4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3/1/2023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041B188-4669-4849-ADC2-5051A821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01B7F10-B5C7-614C-8EC6-AEAA7F6C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0133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0F821F-B5E2-C94F-8826-CC4D6877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FFDD628-DDA9-A64D-84DB-76DB2495C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3/1/2023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5DD7254-7124-C34F-9A2B-8F637CE0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EE5422F-06FA-ED4E-ABE7-88ACCF7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9790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9FF79B29-6417-5549-A45E-957632D95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3/1/2023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30FB172-C0A9-3B42-98E4-90110A2E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BD75794-5BA1-B14C-B1CE-6CFB3B33A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6446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1529A6-BC3F-0640-A648-21A43F9C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3937E1C-0198-2E47-9045-37287A0C8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BAD2BDA-CD4D-AD46-898D-ACD39C2B2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B94FD24-CE60-DF42-832A-FD979ED10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3/1/2023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9F67EAD-F132-0344-83C0-9DC585AD9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8C27028-E2EA-8546-9548-D345B205E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928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16B0C6-D024-444D-BFC8-CBCF5FF5C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F66F0D1-B6BC-6D43-A2C5-0F686B74A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F92FFCE-C3A5-5949-88C3-63F430997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86E8884-D35B-0840-9611-FB0E2A992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3/1/2023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5FF8CA1-28D2-3F43-A723-4F87411E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9B2DFC7-E55F-B345-BA4C-97CF0C607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8665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D9F29652-9A40-7640-96A4-81E5AD54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1D5DE61-C1C7-3443-B65C-A3E48C9AB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F741424-E47F-D048-97AF-FDAC0D5F3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96534A0-FF0E-DB49-B9D3-7DC356CE8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5A69F13-145D-8C44-BDBF-87A3698D1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4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es.wikipedia.org/wiki/C%C3%A1ncer_%C3%B3seo_primario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mailto:martamartinruiz@atbsarc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moura@atbsarc.org" TargetMode="External"/><Relationship Id="rId5" Type="http://schemas.openxmlformats.org/officeDocument/2006/relationships/hyperlink" Target="mailto:nhindi@atbsarc.org" TargetMode="Externa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cubierto, cerca, tabla, pastel&#10;&#10;Descripción generada automáticamente">
            <a:extLst>
              <a:ext uri="{FF2B5EF4-FFF2-40B4-BE49-F238E27FC236}">
                <a16:creationId xmlns:a16="http://schemas.microsoft.com/office/drawing/2014/main" xmlns="" id="{EBA3758C-A1EA-7845-85DE-D5DD31837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30"/>
                    </a14:imgEffect>
                    <a14:imgEffect>
                      <a14:saturation sat="53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12549" b="3182"/>
          <a:stretch/>
        </p:blipFill>
        <p:spPr>
          <a:xfrm>
            <a:off x="-292800" y="0"/>
            <a:ext cx="12484800" cy="7147560"/>
          </a:xfrm>
          <a:prstGeom prst="rect">
            <a:avLst/>
          </a:prstGeom>
          <a:gradFill>
            <a:gsLst>
              <a:gs pos="18986">
                <a:srgbClr val="F8EFF5">
                  <a:alpha val="0"/>
                </a:srgbClr>
              </a:gs>
              <a:gs pos="18011">
                <a:srgbClr val="F8F0F5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CEF4F0A-2D18-414E-BC8F-8AAED912C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4916" y="1223010"/>
            <a:ext cx="9313760" cy="433197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tabLst>
                <a:tab pos="8075613" algn="l"/>
              </a:tabLst>
            </a:pPr>
            <a:r>
              <a:rPr lang="en-US" sz="4800" b="1" dirty="0">
                <a:latin typeface="Didot" panose="02000503000000020003" pitchFamily="2" charset="-79"/>
                <a:cs typeface="Didot" panose="02000503000000020003" pitchFamily="2" charset="-79"/>
              </a:rPr>
              <a:t>IX SELNET</a:t>
            </a:r>
          </a:p>
          <a:p>
            <a:pPr>
              <a:tabLst>
                <a:tab pos="8075613" algn="l"/>
              </a:tabLst>
            </a:pPr>
            <a:r>
              <a:rPr lang="en-US" sz="4800" b="1" dirty="0">
                <a:latin typeface="Didot" panose="02000503000000020003" pitchFamily="2" charset="-79"/>
                <a:cs typeface="Didot" panose="02000503000000020003" pitchFamily="2" charset="-79"/>
              </a:rPr>
              <a:t>CONSORTIUM MEETING</a:t>
            </a:r>
            <a:endParaRPr lang="es-ES" sz="4800" b="1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s-ES" sz="800" b="1" dirty="0">
              <a:cs typeface="Didot" panose="02000503000000020003" pitchFamily="2" charset="-79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3200" b="1" dirty="0">
                <a:cs typeface="Didot" panose="02000503000000020003" pitchFamily="2" charset="-79"/>
              </a:rPr>
              <a:t>WP6: MULTIDISCIPLINARY REVIEW OF CLINICAL </a:t>
            </a:r>
            <a:r>
              <a:rPr lang="es-ES" sz="3200" b="1" dirty="0" smtClean="0">
                <a:cs typeface="Didot" panose="02000503000000020003" pitchFamily="2" charset="-79"/>
              </a:rPr>
              <a:t>CASES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s-ES" sz="3200" b="1" dirty="0" smtClean="0">
                <a:cs typeface="Didot" panose="02000503000000020003" pitchFamily="2" charset="-79"/>
              </a:rPr>
              <a:t>WP8: TRANSLATIONAL RESEARCH</a:t>
            </a:r>
            <a:endParaRPr lang="es-ES" sz="3200" b="1" dirty="0">
              <a:cs typeface="Didot" panose="02000503000000020003" pitchFamily="2" charset="-79"/>
            </a:endParaRPr>
          </a:p>
        </p:txBody>
      </p:sp>
      <p:pic>
        <p:nvPicPr>
          <p:cNvPr id="27" name="Imagen 26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xmlns="" id="{E7EEE849-1ED3-754C-BC53-AA8B402E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8195" y="4162065"/>
            <a:ext cx="1331420" cy="1331420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1494916" y="4827775"/>
            <a:ext cx="9313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DAVID S. MOURA</a:t>
            </a:r>
            <a:endParaRPr lang="es-ES" sz="1400" dirty="0"/>
          </a:p>
          <a:p>
            <a:r>
              <a:rPr lang="es-ES" sz="1400" dirty="0" smtClean="0"/>
              <a:t>IIS-FUNDACION JIMENEZ DIAZ</a:t>
            </a:r>
            <a:endParaRPr lang="es-ES" sz="1400" dirty="0"/>
          </a:p>
          <a:p>
            <a:r>
              <a:rPr lang="es-ES" sz="1400" dirty="0"/>
              <a:t>MADRID, SPAIN</a:t>
            </a:r>
          </a:p>
        </p:txBody>
      </p:sp>
    </p:spTree>
    <p:extLst>
      <p:ext uri="{BB962C8B-B14F-4D97-AF65-F5344CB8AC3E}">
        <p14:creationId xmlns:p14="http://schemas.microsoft.com/office/powerpoint/2010/main" val="3543343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xmlns="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xmlns="" id="{FF28F073-76D7-E841-A6E5-BB1E323D7D7C}"/>
              </a:ext>
            </a:extLst>
          </p:cNvPr>
          <p:cNvSpPr txBox="1">
            <a:spLocks/>
          </p:cNvSpPr>
          <p:nvPr/>
        </p:nvSpPr>
        <p:spPr>
          <a:xfrm>
            <a:off x="312307" y="609600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SELNET </a:t>
            </a:r>
            <a:r>
              <a:rPr lang="en-GB" sz="3600" dirty="0"/>
              <a:t>WP6 TAKE-HOME MESSAGES</a:t>
            </a:r>
            <a:endParaRPr lang="es-ES" sz="36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15" name="Marcador de contenido 4">
            <a:extLst>
              <a:ext uri="{FF2B5EF4-FFF2-40B4-BE49-F238E27FC236}">
                <a16:creationId xmlns:a16="http://schemas.microsoft.com/office/drawing/2014/main" xmlns="" id="{6B256B66-0DB9-9442-985D-9DE0DCBB8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307" y="1821735"/>
            <a:ext cx="11879694" cy="486741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Observational study approved in </a:t>
            </a:r>
            <a:r>
              <a:rPr lang="en-GB" dirty="0" smtClean="0"/>
              <a:t>42 </a:t>
            </a:r>
            <a:r>
              <a:rPr lang="en-GB" dirty="0"/>
              <a:t>centres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2183 </a:t>
            </a:r>
            <a:r>
              <a:rPr lang="en-GB" dirty="0"/>
              <a:t>registered cases </a:t>
            </a:r>
            <a:r>
              <a:rPr lang="en-GB" dirty="0">
                <a:sym typeface="Wingdings" pitchFamily="2" charset="2"/>
              </a:rPr>
              <a:t> still </a:t>
            </a:r>
            <a:r>
              <a:rPr lang="en-GB" b="1" u="sng" dirty="0">
                <a:sym typeface="Wingdings" pitchFamily="2" charset="2"/>
              </a:rPr>
              <a:t>far</a:t>
            </a:r>
            <a:r>
              <a:rPr lang="en-GB" b="1" dirty="0">
                <a:sym typeface="Wingdings" pitchFamily="2" charset="2"/>
              </a:rPr>
              <a:t> </a:t>
            </a:r>
            <a:r>
              <a:rPr lang="en-GB" dirty="0">
                <a:sym typeface="Wingdings" pitchFamily="2" charset="2"/>
              </a:rPr>
              <a:t>from </a:t>
            </a:r>
            <a:r>
              <a:rPr lang="en-GB" b="1" dirty="0">
                <a:solidFill>
                  <a:srgbClr val="C00000"/>
                </a:solidFill>
                <a:sym typeface="Wingdings" pitchFamily="2" charset="2"/>
              </a:rPr>
              <a:t>TARGET </a:t>
            </a:r>
            <a:r>
              <a:rPr lang="en-GB" b="1" dirty="0" smtClean="0">
                <a:solidFill>
                  <a:srgbClr val="C00000"/>
                </a:solidFill>
                <a:sym typeface="Wingdings" pitchFamily="2" charset="2"/>
              </a:rPr>
              <a:t>5000 </a:t>
            </a:r>
            <a:r>
              <a:rPr lang="en-GB" b="1" dirty="0">
                <a:solidFill>
                  <a:srgbClr val="C00000"/>
                </a:solidFill>
                <a:sym typeface="Wingdings" pitchFamily="2" charset="2"/>
              </a:rPr>
              <a:t>registered cases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C00000"/>
                </a:solidFill>
                <a:sym typeface="Wingdings" pitchFamily="2" charset="2"/>
              </a:rPr>
              <a:t>REGISTER YOUR CASES!!!!</a:t>
            </a:r>
          </a:p>
          <a:p>
            <a:pPr>
              <a:lnSpc>
                <a:spcPct val="150000"/>
              </a:lnSpc>
            </a:pPr>
            <a:r>
              <a:rPr lang="en-GB" dirty="0">
                <a:sym typeface="Wingdings" pitchFamily="2" charset="2"/>
              </a:rPr>
              <a:t>IMPORTANT TO </a:t>
            </a:r>
            <a:r>
              <a:rPr lang="en-GB" u="sng" dirty="0">
                <a:sym typeface="Wingdings" pitchFamily="2" charset="2"/>
              </a:rPr>
              <a:t>SEND BLOCKS </a:t>
            </a:r>
            <a:r>
              <a:rPr lang="en-GB" dirty="0">
                <a:sym typeface="Wingdings" pitchFamily="2" charset="2"/>
              </a:rPr>
              <a:t>to CITIUS </a:t>
            </a:r>
            <a:r>
              <a:rPr lang="en-GB" dirty="0" smtClean="0">
                <a:sym typeface="Wingdings" pitchFamily="2" charset="2"/>
              </a:rPr>
              <a:t>III (</a:t>
            </a:r>
            <a:r>
              <a:rPr lang="en-GB" b="1" u="sng" dirty="0" smtClean="0">
                <a:solidFill>
                  <a:srgbClr val="FF0000"/>
                </a:solidFill>
                <a:sym typeface="Wingdings" pitchFamily="2" charset="2"/>
              </a:rPr>
              <a:t>deadline is March 31</a:t>
            </a:r>
            <a:r>
              <a:rPr lang="en-GB" dirty="0" smtClean="0">
                <a:sym typeface="Wingdings" pitchFamily="2" charset="2"/>
              </a:rPr>
              <a:t>):</a:t>
            </a:r>
            <a:endParaRPr lang="en-GB" dirty="0"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ym typeface="Wingdings" pitchFamily="2" charset="2"/>
              </a:rPr>
              <a:t>	- Pathological review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ym typeface="Wingdings" pitchFamily="2" charset="2"/>
              </a:rPr>
              <a:t>	- TRANSLATIONAL PROJECTS</a:t>
            </a:r>
            <a:r>
              <a:rPr lang="en-GB" dirty="0" smtClean="0">
                <a:sym typeface="Wingdings" pitchFamily="2" charset="2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ym typeface="Wingdings" pitchFamily="2" charset="2"/>
              </a:rPr>
              <a:t>MDTs and second opinion platform are working very well - participate</a:t>
            </a:r>
            <a:endParaRPr lang="en-GB" dirty="0"/>
          </a:p>
          <a:p>
            <a:pPr>
              <a:lnSpc>
                <a:spcPct val="150000"/>
              </a:lnSpc>
            </a:pPr>
            <a:endParaRPr lang="en-GB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87823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65613F12-3995-D643-8AD4-F46E41905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07" y="99764"/>
            <a:ext cx="9704526" cy="1515368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en-US" sz="3600" dirty="0"/>
              <a:t>SELNET </a:t>
            </a:r>
            <a:br>
              <a:rPr lang="en-US" sz="3600" dirty="0"/>
            </a:br>
            <a:r>
              <a:rPr lang="en-US" sz="3600" dirty="0" smtClean="0"/>
              <a:t>T</a:t>
            </a:r>
            <a:r>
              <a:rPr lang="en-GB" sz="3600" dirty="0" err="1" smtClean="0"/>
              <a:t>ranslational</a:t>
            </a:r>
            <a:r>
              <a:rPr lang="en-GB" sz="3600" dirty="0" smtClean="0"/>
              <a:t> research (WP8)</a:t>
            </a:r>
            <a:endParaRPr lang="en-GB" sz="36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="" xmlns:a16="http://schemas.microsoft.com/office/drawing/2014/main" id="{BFE481DA-240A-F24F-AB7F-15EE86A5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697" y="4167375"/>
            <a:ext cx="11281816" cy="285317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7030A0"/>
                </a:solidFill>
              </a:rPr>
              <a:t>WP8 OBJ 1 </a:t>
            </a:r>
            <a:r>
              <a:rPr lang="en-US" sz="1800" b="1" dirty="0">
                <a:solidFill>
                  <a:srgbClr val="7030A0"/>
                </a:solidFill>
              </a:rPr>
              <a:t>To create SELNET biobank 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7030A0"/>
                </a:solidFill>
              </a:rPr>
              <a:t>WP8 OBJ 2 </a:t>
            </a:r>
            <a:r>
              <a:rPr lang="en-US" sz="1800" b="1" dirty="0">
                <a:solidFill>
                  <a:srgbClr val="7030A0"/>
                </a:solidFill>
              </a:rPr>
              <a:t>To establish pre-clinical sarcoma models for future research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7030A0"/>
                </a:solidFill>
              </a:rPr>
              <a:t>WP8 OBJ 3 </a:t>
            </a:r>
            <a:r>
              <a:rPr lang="en-US" sz="1800" b="1" dirty="0">
                <a:solidFill>
                  <a:srgbClr val="7030A0"/>
                </a:solidFill>
              </a:rPr>
              <a:t>To conduct a translational study to explore potential biomarkers of response in rare sarcomas</a:t>
            </a:r>
          </a:p>
          <a:p>
            <a:pPr>
              <a:lnSpc>
                <a:spcPct val="2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GB" sz="1800" b="1" dirty="0"/>
          </a:p>
        </p:txBody>
      </p:sp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99764"/>
            <a:ext cx="1363752" cy="1363752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2268862" y="1775573"/>
            <a:ext cx="7368705" cy="2102580"/>
            <a:chOff x="2235235" y="2689653"/>
            <a:chExt cx="7368705" cy="2102580"/>
          </a:xfrm>
        </p:grpSpPr>
        <p:sp>
          <p:nvSpPr>
            <p:cNvPr id="7" name="Rectángulo redondeado 6">
              <a:extLst>
                <a:ext uri="{FF2B5EF4-FFF2-40B4-BE49-F238E27FC236}">
                  <a16:creationId xmlns="" xmlns:a16="http://schemas.microsoft.com/office/drawing/2014/main" id="{A102AE11-BB51-C648-8607-F0A1FCB72FD2}"/>
                </a:ext>
              </a:extLst>
            </p:cNvPr>
            <p:cNvSpPr/>
            <p:nvPr/>
          </p:nvSpPr>
          <p:spPr>
            <a:xfrm>
              <a:off x="2235235" y="3869814"/>
              <a:ext cx="1665508" cy="92241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WP 6</a:t>
              </a:r>
            </a:p>
          </p:txBody>
        </p:sp>
        <p:sp>
          <p:nvSpPr>
            <p:cNvPr id="9" name="Rectángulo redondeado 8">
              <a:extLst>
                <a:ext uri="{FF2B5EF4-FFF2-40B4-BE49-F238E27FC236}">
                  <a16:creationId xmlns="" xmlns:a16="http://schemas.microsoft.com/office/drawing/2014/main" id="{424F7253-B20C-B84C-B011-6AA3E0ED2610}"/>
                </a:ext>
              </a:extLst>
            </p:cNvPr>
            <p:cNvSpPr/>
            <p:nvPr/>
          </p:nvSpPr>
          <p:spPr>
            <a:xfrm>
              <a:off x="5085696" y="2689653"/>
              <a:ext cx="1665508" cy="92241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WP 7</a:t>
              </a:r>
            </a:p>
          </p:txBody>
        </p:sp>
        <p:sp>
          <p:nvSpPr>
            <p:cNvPr id="10" name="Rectángulo redondeado 9">
              <a:extLst>
                <a:ext uri="{FF2B5EF4-FFF2-40B4-BE49-F238E27FC236}">
                  <a16:creationId xmlns="" xmlns:a16="http://schemas.microsoft.com/office/drawing/2014/main" id="{8D1B83B3-6C5E-9E4B-9E4C-2E1F6E595B4C}"/>
                </a:ext>
              </a:extLst>
            </p:cNvPr>
            <p:cNvSpPr/>
            <p:nvPr/>
          </p:nvSpPr>
          <p:spPr>
            <a:xfrm>
              <a:off x="7938433" y="3869814"/>
              <a:ext cx="1665507" cy="92241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WP 8</a:t>
              </a:r>
            </a:p>
          </p:txBody>
        </p:sp>
        <p:sp>
          <p:nvSpPr>
            <p:cNvPr id="11" name="Flecha izquierda y derecha 10">
              <a:extLst>
                <a:ext uri="{FF2B5EF4-FFF2-40B4-BE49-F238E27FC236}">
                  <a16:creationId xmlns="" xmlns:a16="http://schemas.microsoft.com/office/drawing/2014/main" id="{1C5D2D42-AD85-7545-9296-6739114807EF}"/>
                </a:ext>
              </a:extLst>
            </p:cNvPr>
            <p:cNvSpPr/>
            <p:nvPr/>
          </p:nvSpPr>
          <p:spPr>
            <a:xfrm rot="19766495">
              <a:off x="3830492" y="3552369"/>
              <a:ext cx="1286053" cy="328043"/>
            </a:xfrm>
            <a:prstGeom prst="left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lecha izquierda y derecha 12">
              <a:extLst>
                <a:ext uri="{FF2B5EF4-FFF2-40B4-BE49-F238E27FC236}">
                  <a16:creationId xmlns="" xmlns:a16="http://schemas.microsoft.com/office/drawing/2014/main" id="{06F008CD-EB1F-1D40-A411-0F3B01F3AB5C}"/>
                </a:ext>
              </a:extLst>
            </p:cNvPr>
            <p:cNvSpPr/>
            <p:nvPr/>
          </p:nvSpPr>
          <p:spPr>
            <a:xfrm>
              <a:off x="3938450" y="4175907"/>
              <a:ext cx="3960000" cy="204129"/>
            </a:xfrm>
            <a:prstGeom prst="left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lecha izquierda y derecha 13">
              <a:extLst>
                <a:ext uri="{FF2B5EF4-FFF2-40B4-BE49-F238E27FC236}">
                  <a16:creationId xmlns="" xmlns:a16="http://schemas.microsoft.com/office/drawing/2014/main" id="{1C5D2D42-AD85-7545-9296-6739114807EF}"/>
                </a:ext>
              </a:extLst>
            </p:cNvPr>
            <p:cNvSpPr/>
            <p:nvPr/>
          </p:nvSpPr>
          <p:spPr>
            <a:xfrm rot="1833505" flipH="1">
              <a:off x="6694349" y="3552369"/>
              <a:ext cx="1286053" cy="328043"/>
            </a:xfrm>
            <a:prstGeom prst="left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59759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="" xmlns:a16="http://schemas.microsoft.com/office/drawing/2014/main" id="{65613F12-3995-D643-8AD4-F46E41905C81}"/>
              </a:ext>
            </a:extLst>
          </p:cNvPr>
          <p:cNvSpPr txBox="1">
            <a:spLocks/>
          </p:cNvSpPr>
          <p:nvPr/>
        </p:nvSpPr>
        <p:spPr>
          <a:xfrm>
            <a:off x="312307" y="609600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500" dirty="0" smtClean="0">
                <a:latin typeface="Didot" panose="02000503000000020003" pitchFamily="2" charset="-79"/>
                <a:cs typeface="Didot" panose="02000503000000020003" pitchFamily="2" charset="-79"/>
              </a:rPr>
              <a:t>SELNET WP8 – </a:t>
            </a:r>
            <a:r>
              <a:rPr lang="es-ES" sz="3500" dirty="0" err="1" smtClean="0">
                <a:latin typeface="Didot" panose="02000503000000020003" pitchFamily="2" charset="-79"/>
                <a:cs typeface="Didot" panose="02000503000000020003" pitchFamily="2" charset="-79"/>
              </a:rPr>
              <a:t>Translational</a:t>
            </a:r>
            <a:r>
              <a:rPr lang="es-ES" sz="3500" dirty="0" smtClean="0">
                <a:latin typeface="Didot" panose="02000503000000020003" pitchFamily="2" charset="-79"/>
                <a:cs typeface="Didot" panose="02000503000000020003" pitchFamily="2" charset="-79"/>
              </a:rPr>
              <a:t> </a:t>
            </a:r>
            <a:r>
              <a:rPr lang="es-ES" sz="3500" dirty="0" err="1" smtClean="0">
                <a:latin typeface="Didot" panose="02000503000000020003" pitchFamily="2" charset="-79"/>
                <a:cs typeface="Didot" panose="02000503000000020003" pitchFamily="2" charset="-79"/>
              </a:rPr>
              <a:t>research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3" name="Imagen 2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961765" y="2772525"/>
            <a:ext cx="4132623" cy="3612157"/>
            <a:chOff x="4082285" y="2631123"/>
            <a:chExt cx="4132623" cy="3612157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5419" y="4485209"/>
              <a:ext cx="1800000" cy="12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2285" y="2631123"/>
              <a:ext cx="1800000" cy="119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908" y="2631123"/>
              <a:ext cx="1800000" cy="12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908" y="4485209"/>
              <a:ext cx="1800000" cy="12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uadroTexto 7"/>
            <p:cNvSpPr txBox="1"/>
            <p:nvPr/>
          </p:nvSpPr>
          <p:spPr>
            <a:xfrm>
              <a:off x="4082285" y="3856557"/>
              <a:ext cx="1800000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FFFF00"/>
                  </a:solidFill>
                </a:rPr>
                <a:t>Desmoplastic small-round-cell </a:t>
              </a:r>
              <a:r>
                <a:rPr lang="en-US" sz="1400" dirty="0" smtClean="0">
                  <a:solidFill>
                    <a:srgbClr val="FFFF00"/>
                  </a:solidFill>
                </a:rPr>
                <a:t>tumor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6414908" y="3856557"/>
              <a:ext cx="1800000" cy="523220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bg1"/>
                  </a:solidFill>
                </a:rPr>
                <a:t>Angiosarcoma</a:t>
              </a:r>
            </a:p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4082285" y="5720060"/>
              <a:ext cx="1800000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bg1"/>
                  </a:solidFill>
                </a:rPr>
                <a:t>Extraskeletal Myxoid Chondrosarcoma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6414908" y="5720060"/>
              <a:ext cx="1800000" cy="52322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rgbClr val="FFC000"/>
                  </a:solidFill>
                </a:rPr>
                <a:t>Solitary Fibrous Tumor</a:t>
              </a:r>
              <a:endParaRPr lang="en-US" sz="1400" dirty="0">
                <a:solidFill>
                  <a:srgbClr val="FFC000"/>
                </a:solidFill>
              </a:endParaRPr>
            </a:p>
          </p:txBody>
        </p:sp>
      </p:grpSp>
      <p:sp>
        <p:nvSpPr>
          <p:cNvPr id="12" name="2 CuadroTexto"/>
          <p:cNvSpPr txBox="1"/>
          <p:nvPr/>
        </p:nvSpPr>
        <p:spPr>
          <a:xfrm>
            <a:off x="312307" y="2114755"/>
            <a:ext cx="5431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 dirty="0" smtClean="0"/>
              <a:t>TRANSLATIONAL STUDIES SCHEDULED</a:t>
            </a:r>
            <a:endParaRPr lang="es-ES" sz="2000" b="1" u="sng" dirty="0"/>
          </a:p>
        </p:txBody>
      </p:sp>
      <p:sp>
        <p:nvSpPr>
          <p:cNvPr id="14" name="2 CuadroTexto"/>
          <p:cNvSpPr txBox="1"/>
          <p:nvPr/>
        </p:nvSpPr>
        <p:spPr>
          <a:xfrm>
            <a:off x="5743845" y="2202485"/>
            <a:ext cx="6096000" cy="800219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b="1" u="sng" dirty="0" smtClean="0"/>
              <a:t>Type of Samples: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Paraffin tumor block at disease onset</a:t>
            </a:r>
          </a:p>
        </p:txBody>
      </p:sp>
      <p:sp>
        <p:nvSpPr>
          <p:cNvPr id="16" name="2 CuadroTexto"/>
          <p:cNvSpPr txBox="1"/>
          <p:nvPr/>
        </p:nvSpPr>
        <p:spPr>
          <a:xfrm>
            <a:off x="5743845" y="3428437"/>
            <a:ext cx="6096000" cy="1077218"/>
          </a:xfrm>
          <a:prstGeom prst="rect">
            <a:avLst/>
          </a:prstGeom>
          <a:solidFill>
            <a:srgbClr val="E8D9F3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b="1" u="sng" dirty="0" smtClean="0"/>
              <a:t>Main goal: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To describe prognostic and/ or predictive biomarkers for anti-angiogenic agents and other treatments</a:t>
            </a:r>
          </a:p>
        </p:txBody>
      </p:sp>
      <p:sp>
        <p:nvSpPr>
          <p:cNvPr id="17" name="2 CuadroTexto"/>
          <p:cNvSpPr txBox="1"/>
          <p:nvPr/>
        </p:nvSpPr>
        <p:spPr>
          <a:xfrm>
            <a:off x="5743845" y="4931388"/>
            <a:ext cx="6096000" cy="1431161"/>
          </a:xfrm>
          <a:prstGeom prst="rect">
            <a:avLst/>
          </a:prstGeom>
          <a:solidFill>
            <a:srgbClr val="F4EDF9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b="1" u="sng" dirty="0" smtClean="0"/>
              <a:t>Methods: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RNA expression analysis by </a:t>
            </a:r>
            <a:r>
              <a:rPr lang="en-US" b="1" dirty="0" smtClean="0"/>
              <a:t>RNA-Seq/ direct </a:t>
            </a:r>
            <a:r>
              <a:rPr lang="en-US" b="1" dirty="0"/>
              <a:t>transcriptomics </a:t>
            </a:r>
            <a:r>
              <a:rPr lang="en-US" b="1" dirty="0" smtClean="0"/>
              <a:t>with HTG EdgeSeq technology</a:t>
            </a:r>
            <a:endParaRPr lang="en-US" b="1" dirty="0"/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Validation of RNA-Seq gene expression results</a:t>
            </a:r>
          </a:p>
        </p:txBody>
      </p:sp>
    </p:spTree>
    <p:extLst>
      <p:ext uri="{BB962C8B-B14F-4D97-AF65-F5344CB8AC3E}">
        <p14:creationId xmlns:p14="http://schemas.microsoft.com/office/powerpoint/2010/main" val="19007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1900541"/>
            <a:ext cx="3073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C00000"/>
                </a:solidFill>
              </a:rPr>
              <a:t>(FEBRUARY, 2023)</a:t>
            </a:r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10" name="Imagen 9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26932"/>
              </p:ext>
            </p:extLst>
          </p:nvPr>
        </p:nvGraphicFramePr>
        <p:xfrm>
          <a:off x="3524576" y="2015454"/>
          <a:ext cx="536909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53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37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FFPE Tumor blocks received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N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FFPE Tumor blocks received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580</a:t>
                      </a:r>
                      <a:endParaRPr lang="en-US" b="1" noProof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FFPE Tumor Blocks</a:t>
                      </a:r>
                      <a:r>
                        <a:rPr lang="en-US" baseline="0" noProof="0" dirty="0" smtClean="0"/>
                        <a:t> for translational studies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314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ítulo 3">
            <a:extLst>
              <a:ext uri="{FF2B5EF4-FFF2-40B4-BE49-F238E27FC236}">
                <a16:creationId xmlns="" xmlns:a16="http://schemas.microsoft.com/office/drawing/2014/main" id="{65613F12-3995-D643-8AD4-F46E41905C81}"/>
              </a:ext>
            </a:extLst>
          </p:cNvPr>
          <p:cNvSpPr txBox="1">
            <a:spLocks/>
          </p:cNvSpPr>
          <p:nvPr/>
        </p:nvSpPr>
        <p:spPr>
          <a:xfrm>
            <a:off x="312307" y="609600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500" dirty="0" smtClean="0">
                <a:latin typeface="Didot" panose="02000503000000020003" pitchFamily="2" charset="-79"/>
                <a:cs typeface="Didot" panose="02000503000000020003" pitchFamily="2" charset="-79"/>
              </a:rPr>
              <a:t>SELNET WP8 – </a:t>
            </a:r>
            <a:r>
              <a:rPr lang="es-ES" sz="3500" dirty="0" err="1" smtClean="0">
                <a:latin typeface="Didot" panose="02000503000000020003" pitchFamily="2" charset="-79"/>
                <a:cs typeface="Didot" panose="02000503000000020003" pitchFamily="2" charset="-79"/>
              </a:rPr>
              <a:t>Translational</a:t>
            </a:r>
            <a:r>
              <a:rPr lang="es-ES" sz="3500" dirty="0" smtClean="0">
                <a:latin typeface="Didot" panose="02000503000000020003" pitchFamily="2" charset="-79"/>
                <a:cs typeface="Didot" panose="02000503000000020003" pitchFamily="2" charset="-79"/>
              </a:rPr>
              <a:t> </a:t>
            </a:r>
            <a:r>
              <a:rPr lang="es-ES" sz="3500" dirty="0" err="1" smtClean="0">
                <a:latin typeface="Didot" panose="02000503000000020003" pitchFamily="2" charset="-79"/>
                <a:cs typeface="Didot" panose="02000503000000020003" pitchFamily="2" charset="-79"/>
              </a:rPr>
              <a:t>research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595930"/>
              </p:ext>
            </p:extLst>
          </p:nvPr>
        </p:nvGraphicFramePr>
        <p:xfrm>
          <a:off x="1196308" y="3762405"/>
          <a:ext cx="979938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94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0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79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92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08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081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FFPE Tumor blocks received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N=314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AS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DSRCT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EMCh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SFT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Istituto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Ortopedico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Rizzoli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87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19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0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21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47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err="1" smtClean="0"/>
                        <a:t>Instituto</a:t>
                      </a:r>
                      <a:r>
                        <a:rPr lang="en-US" noProof="0" dirty="0" smtClean="0"/>
                        <a:t> Nacional de </a:t>
                      </a:r>
                      <a:r>
                        <a:rPr lang="en-US" noProof="0" dirty="0" err="1" smtClean="0"/>
                        <a:t>Enfermedades</a:t>
                      </a:r>
                      <a:r>
                        <a:rPr lang="en-US" noProof="0" dirty="0" smtClean="0"/>
                        <a:t> </a:t>
                      </a:r>
                      <a:r>
                        <a:rPr lang="en-US" noProof="0" dirty="0" err="1" smtClean="0"/>
                        <a:t>Neoplásicas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13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0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3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34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Centre Leon </a:t>
                      </a:r>
                      <a:r>
                        <a:rPr lang="en-US" noProof="0" dirty="0" err="1" smtClean="0"/>
                        <a:t>Berard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59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18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5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35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err="1" smtClean="0"/>
                        <a:t>Instituto</a:t>
                      </a:r>
                      <a:r>
                        <a:rPr lang="en-US" noProof="0" dirty="0" smtClean="0"/>
                        <a:t> Alexander Fleming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8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4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0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9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Hospital Universitario Virgen</a:t>
                      </a:r>
                      <a:r>
                        <a:rPr lang="en-US" baseline="0" noProof="0" dirty="0" smtClean="0"/>
                        <a:t> del Rocio</a:t>
                      </a:r>
                      <a:endParaRPr lang="en-US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69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10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4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0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55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Hospital </a:t>
                      </a:r>
                      <a:r>
                        <a:rPr lang="en-US" noProof="0" dirty="0" err="1" smtClean="0"/>
                        <a:t>Universitario</a:t>
                      </a:r>
                      <a:r>
                        <a:rPr lang="en-US" noProof="0" dirty="0" smtClean="0"/>
                        <a:t> Canarias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0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1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0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25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Hospital </a:t>
                      </a:r>
                      <a:r>
                        <a:rPr lang="en-US" noProof="0" dirty="0" err="1" smtClean="0"/>
                        <a:t>Oncológico</a:t>
                      </a:r>
                      <a:r>
                        <a:rPr lang="en-US" noProof="0" dirty="0" smtClean="0"/>
                        <a:t> provincial de Córdoba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0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0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0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/>
                        <a:t>2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189165"/>
                  </a:ext>
                </a:extLst>
              </a:tr>
            </a:tbl>
          </a:graphicData>
        </a:graphic>
      </p:graphicFrame>
      <p:pic>
        <p:nvPicPr>
          <p:cNvPr id="19" name="Imagen 1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69035" y="4163489"/>
            <a:ext cx="486000" cy="3240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33" y="6007969"/>
            <a:ext cx="486000" cy="3240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427" y="4532071"/>
            <a:ext cx="486000" cy="324000"/>
          </a:xfrm>
          <a:prstGeom prst="rect">
            <a:avLst/>
          </a:prstGeom>
        </p:spPr>
      </p:pic>
      <p:pic>
        <p:nvPicPr>
          <p:cNvPr id="22" name="Imagen 21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926264" y="5266493"/>
            <a:ext cx="486000" cy="324000"/>
          </a:xfrm>
          <a:prstGeom prst="rect">
            <a:avLst/>
          </a:prstGeom>
        </p:spPr>
      </p:pic>
      <p:pic>
        <p:nvPicPr>
          <p:cNvPr id="23" name="Imagen 22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305522" y="6383643"/>
            <a:ext cx="486000" cy="324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570" y="5638249"/>
            <a:ext cx="486000" cy="324000"/>
          </a:xfrm>
          <a:prstGeom prst="rect">
            <a:avLst/>
          </a:prstGeom>
        </p:spPr>
      </p:pic>
      <p:pic>
        <p:nvPicPr>
          <p:cNvPr id="25" name="Picture 11">
            <a:extLst>
              <a:ext uri="{FF2B5EF4-FFF2-40B4-BE49-F238E27FC236}">
                <a16:creationId xmlns="" xmlns:a16="http://schemas.microsoft.com/office/drawing/2014/main" id="{0346D581-AEBD-544F-A78E-11129DCA1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50" y="4895040"/>
            <a:ext cx="486000" cy="3240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02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369" y="533792"/>
            <a:ext cx="1363752" cy="1363752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752733"/>
              </p:ext>
            </p:extLst>
          </p:nvPr>
        </p:nvGraphicFramePr>
        <p:xfrm>
          <a:off x="2959022" y="2987510"/>
          <a:ext cx="6243380" cy="1860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1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80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665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5682">
                  <a:extLst>
                    <a:ext uri="{9D8B030D-6E8A-4147-A177-3AD203B41FA5}">
                      <a16:colId xmlns="" xmlns:a16="http://schemas.microsoft.com/office/drawing/2014/main" val="3751616729"/>
                    </a:ext>
                  </a:extLst>
                </a:gridCol>
              </a:tblGrid>
              <a:tr h="37685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Subtype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N=244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Estimated numbers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Current state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Angiosarcoma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27.2%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DSCRT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10.0%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EMCh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29.0%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SFT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82.8%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14251" y="3377618"/>
            <a:ext cx="486000" cy="324000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414251" y="3754044"/>
            <a:ext cx="486000" cy="324000"/>
          </a:xfrm>
          <a:prstGeom prst="rect">
            <a:avLst/>
          </a:prstGeom>
        </p:spPr>
      </p:pic>
      <p:pic>
        <p:nvPicPr>
          <p:cNvPr id="8" name="Imagen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414251" y="4130470"/>
            <a:ext cx="486000" cy="324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4251" y="4506895"/>
            <a:ext cx="486000" cy="324000"/>
          </a:xfrm>
          <a:prstGeom prst="rect">
            <a:avLst/>
          </a:prstGeom>
        </p:spPr>
      </p:pic>
      <p:sp>
        <p:nvSpPr>
          <p:cNvPr id="16" name="Título 3">
            <a:extLst>
              <a:ext uri="{FF2B5EF4-FFF2-40B4-BE49-F238E27FC236}">
                <a16:creationId xmlns="" xmlns:a16="http://schemas.microsoft.com/office/drawing/2014/main" id="{65613F12-3995-D643-8AD4-F46E41905C81}"/>
              </a:ext>
            </a:extLst>
          </p:cNvPr>
          <p:cNvSpPr txBox="1">
            <a:spLocks/>
          </p:cNvSpPr>
          <p:nvPr/>
        </p:nvSpPr>
        <p:spPr>
          <a:xfrm>
            <a:off x="312307" y="609600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500" dirty="0" smtClean="0">
                <a:latin typeface="Didot" panose="02000503000000020003" pitchFamily="2" charset="-79"/>
                <a:cs typeface="Didot" panose="02000503000000020003" pitchFamily="2" charset="-79"/>
              </a:rPr>
              <a:t>SELNET WP8 – </a:t>
            </a:r>
            <a:r>
              <a:rPr lang="es-ES" sz="3500" dirty="0" err="1" smtClean="0">
                <a:latin typeface="Didot" panose="02000503000000020003" pitchFamily="2" charset="-79"/>
                <a:cs typeface="Didot" panose="02000503000000020003" pitchFamily="2" charset="-79"/>
              </a:rPr>
              <a:t>Translational</a:t>
            </a:r>
            <a:r>
              <a:rPr lang="es-ES" sz="3500" dirty="0" smtClean="0">
                <a:latin typeface="Didot" panose="02000503000000020003" pitchFamily="2" charset="-79"/>
                <a:cs typeface="Didot" panose="02000503000000020003" pitchFamily="2" charset="-79"/>
              </a:rPr>
              <a:t> </a:t>
            </a:r>
            <a:r>
              <a:rPr lang="es-ES" sz="3500" dirty="0" err="1" smtClean="0">
                <a:latin typeface="Didot" panose="02000503000000020003" pitchFamily="2" charset="-79"/>
                <a:cs typeface="Didot" panose="02000503000000020003" pitchFamily="2" charset="-79"/>
              </a:rPr>
              <a:t>research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2" name="Llamada con línea 2 1"/>
          <p:cNvSpPr/>
          <p:nvPr/>
        </p:nvSpPr>
        <p:spPr>
          <a:xfrm rot="10800000" flipH="1">
            <a:off x="4129087" y="5010150"/>
            <a:ext cx="1304925" cy="1400175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CuadroTexto 4"/>
          <p:cNvSpPr txBox="1"/>
          <p:nvPr/>
        </p:nvSpPr>
        <p:spPr>
          <a:xfrm>
            <a:off x="4219575" y="5438775"/>
            <a:ext cx="110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45 CELAC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175 EU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566" y="2425391"/>
            <a:ext cx="4459334" cy="146458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435953" y="790575"/>
            <a:ext cx="4942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B050"/>
                </a:solidFill>
              </a:rPr>
              <a:t>IMPORTANT</a:t>
            </a:r>
            <a:endParaRPr lang="en-GB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7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="" xmlns:a16="http://schemas.microsoft.com/office/drawing/2014/main" id="{BFE481DA-240A-F24F-AB7F-15EE86A5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307" y="3181709"/>
            <a:ext cx="9792208" cy="3407862"/>
          </a:xfrm>
        </p:spPr>
        <p:txBody>
          <a:bodyPr>
            <a:normAutofit/>
          </a:bodyPr>
          <a:lstStyle/>
          <a:p>
            <a:endParaRPr lang="es-ES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endParaRPr lang="es-ES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endParaRPr lang="es-ES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0" indent="0">
              <a:buNone/>
            </a:pPr>
            <a:endParaRPr lang="es-ES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4" y="222051"/>
            <a:ext cx="3221268" cy="32212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491" y="4987616"/>
            <a:ext cx="4459334" cy="146458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785075" y="6504368"/>
            <a:ext cx="4638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75613" algn="l"/>
              </a:tabLs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V SELNET VIRTUAL CONSORTIUM MEETING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</a:rPr>
              <a:t>(NOV 2022)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BF8F6DC9-8DF3-444F-9234-058CDBCA9DAA}"/>
              </a:ext>
            </a:extLst>
          </p:cNvPr>
          <p:cNvSpPr txBox="1"/>
          <p:nvPr/>
        </p:nvSpPr>
        <p:spPr>
          <a:xfrm>
            <a:off x="3876844" y="3696242"/>
            <a:ext cx="35366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/>
              <a:t>THANK YOU</a:t>
            </a:r>
          </a:p>
          <a:p>
            <a:pPr algn="ctr"/>
            <a:r>
              <a:rPr lang="en-US" sz="5400" dirty="0" smtClean="0"/>
              <a:t>OBRIGADO</a:t>
            </a:r>
            <a:endParaRPr lang="en-US" sz="5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7" b="16637"/>
          <a:stretch/>
        </p:blipFill>
        <p:spPr>
          <a:xfrm>
            <a:off x="5883160" y="607148"/>
            <a:ext cx="2085975" cy="206002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972088" y="2920099"/>
            <a:ext cx="6677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David S. Moura: </a:t>
            </a:r>
            <a:r>
              <a:rPr lang="en-US" sz="1400" dirty="0"/>
              <a:t>Sara Borrell postdoctoral fellowship funded by the National Institute of Health Carlos III (ISCIII) (CD20/00155</a:t>
            </a:r>
            <a:r>
              <a:rPr lang="en-US" sz="1400" dirty="0" smtClean="0"/>
              <a:t>).</a:t>
            </a:r>
          </a:p>
        </p:txBody>
      </p:sp>
      <p:sp>
        <p:nvSpPr>
          <p:cNvPr id="12" name="Marcador de contenido 4">
            <a:extLst>
              <a:ext uri="{FF2B5EF4-FFF2-40B4-BE49-F238E27FC236}">
                <a16:creationId xmlns:a16="http://schemas.microsoft.com/office/drawing/2014/main" xmlns="" id="{BFE481DA-240A-F24F-AB7F-15EE86A538E5}"/>
              </a:ext>
            </a:extLst>
          </p:cNvPr>
          <p:cNvSpPr txBox="1">
            <a:spLocks/>
          </p:cNvSpPr>
          <p:nvPr/>
        </p:nvSpPr>
        <p:spPr>
          <a:xfrm>
            <a:off x="464707" y="3334109"/>
            <a:ext cx="9792208" cy="34078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mtClean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endParaRPr lang="es-ES" smtClean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endParaRPr lang="es-ES" smtClean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endParaRPr lang="es-ES" smtClean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" smtClean="0">
                <a:hlinkClick r:id="rId5"/>
              </a:rPr>
              <a:t>nhindi@atbsarc.org</a:t>
            </a:r>
            <a:endParaRPr lang="es-ES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ES" smtClean="0">
                <a:hlinkClick r:id="rId6"/>
              </a:rPr>
              <a:t>dmoura@atbsarc.org</a:t>
            </a:r>
            <a:endParaRPr lang="es-ES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s-ES" smtClean="0">
                <a:hlinkClick r:id="rId7"/>
              </a:rPr>
              <a:t>martamartinruiz@atbsarc.org</a:t>
            </a:r>
            <a:endParaRPr lang="es-ES" smtClean="0"/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719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65613F12-3995-D643-8AD4-F46E41905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07" y="609600"/>
            <a:ext cx="9704526" cy="1212136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sz="3600" dirty="0"/>
              <a:t>SELNET </a:t>
            </a:r>
            <a:br>
              <a:rPr lang="en-US" sz="3600" dirty="0"/>
            </a:br>
            <a:r>
              <a:rPr lang="en-GB" sz="3600" dirty="0"/>
              <a:t>WP6: Multidisciplinary review of clinical cases- FIIS-FJD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BFE481DA-240A-F24F-AB7F-15EE86A5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307" y="2074985"/>
            <a:ext cx="11281816" cy="450188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GB" altLang="es-ES" sz="2600" dirty="0"/>
              <a:t>OBJ 1: To perform peer reviews of pathologic diagnosis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GB" altLang="es-ES" sz="2600" dirty="0"/>
              <a:t>OBJ 2: To conduct multidisciplinary tumor boards (MDT) to review clinical cases </a:t>
            </a:r>
            <a:endParaRPr lang="en-GB" sz="2600" dirty="0"/>
          </a:p>
        </p:txBody>
      </p:sp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xmlns="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7294335F-8F0C-D740-9758-3A338C3D5682}"/>
              </a:ext>
            </a:extLst>
          </p:cNvPr>
          <p:cNvGrpSpPr/>
          <p:nvPr/>
        </p:nvGrpSpPr>
        <p:grpSpPr>
          <a:xfrm>
            <a:off x="1980711" y="4325928"/>
            <a:ext cx="7168905" cy="2102580"/>
            <a:chOff x="1991131" y="4207329"/>
            <a:chExt cx="7747806" cy="2461774"/>
          </a:xfrm>
        </p:grpSpPr>
        <p:sp>
          <p:nvSpPr>
            <p:cNvPr id="7" name="Rectángulo redondeado 6">
              <a:extLst>
                <a:ext uri="{FF2B5EF4-FFF2-40B4-BE49-F238E27FC236}">
                  <a16:creationId xmlns:a16="http://schemas.microsoft.com/office/drawing/2014/main" xmlns="" id="{A102AE11-BB51-C648-8607-F0A1FCB72FD2}"/>
                </a:ext>
              </a:extLst>
            </p:cNvPr>
            <p:cNvSpPr/>
            <p:nvPr/>
          </p:nvSpPr>
          <p:spPr>
            <a:xfrm>
              <a:off x="1991131" y="5589103"/>
              <a:ext cx="1800000" cy="10800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WP 6</a:t>
              </a:r>
            </a:p>
          </p:txBody>
        </p:sp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xmlns="" id="{424F7253-B20C-B84C-B011-6AA3E0ED2610}"/>
                </a:ext>
              </a:extLst>
            </p:cNvPr>
            <p:cNvSpPr/>
            <p:nvPr/>
          </p:nvSpPr>
          <p:spPr>
            <a:xfrm>
              <a:off x="5035327" y="4207329"/>
              <a:ext cx="1800000" cy="10800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WP 7</a:t>
              </a:r>
            </a:p>
          </p:txBody>
        </p:sp>
        <p:sp>
          <p:nvSpPr>
            <p:cNvPr id="10" name="Rectángulo redondeado 9">
              <a:extLst>
                <a:ext uri="{FF2B5EF4-FFF2-40B4-BE49-F238E27FC236}">
                  <a16:creationId xmlns:a16="http://schemas.microsoft.com/office/drawing/2014/main" xmlns="" id="{8D1B83B3-6C5E-9E4B-9E4C-2E1F6E595B4C}"/>
                </a:ext>
              </a:extLst>
            </p:cNvPr>
            <p:cNvSpPr/>
            <p:nvPr/>
          </p:nvSpPr>
          <p:spPr>
            <a:xfrm>
              <a:off x="7938937" y="5589103"/>
              <a:ext cx="1800000" cy="10800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WP 8</a:t>
              </a:r>
            </a:p>
          </p:txBody>
        </p:sp>
        <p:sp>
          <p:nvSpPr>
            <p:cNvPr id="11" name="Flecha izquierda y derecha 10">
              <a:extLst>
                <a:ext uri="{FF2B5EF4-FFF2-40B4-BE49-F238E27FC236}">
                  <a16:creationId xmlns:a16="http://schemas.microsoft.com/office/drawing/2014/main" xmlns="" id="{1C5D2D42-AD85-7545-9296-6739114807EF}"/>
                </a:ext>
              </a:extLst>
            </p:cNvPr>
            <p:cNvSpPr/>
            <p:nvPr/>
          </p:nvSpPr>
          <p:spPr>
            <a:xfrm rot="19766495">
              <a:off x="3715208" y="5227555"/>
              <a:ext cx="1389904" cy="384084"/>
            </a:xfrm>
            <a:prstGeom prst="left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lecha izquierda y derecha 11">
              <a:extLst>
                <a:ext uri="{FF2B5EF4-FFF2-40B4-BE49-F238E27FC236}">
                  <a16:creationId xmlns:a16="http://schemas.microsoft.com/office/drawing/2014/main" xmlns="" id="{D7F295A0-ED43-C443-BAF9-12E5B6ADFAB8}"/>
                </a:ext>
              </a:extLst>
            </p:cNvPr>
            <p:cNvSpPr/>
            <p:nvPr/>
          </p:nvSpPr>
          <p:spPr>
            <a:xfrm rot="2063825">
              <a:off x="6727314" y="5265426"/>
              <a:ext cx="1288377" cy="363231"/>
            </a:xfrm>
            <a:prstGeom prst="left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lecha izquierda y derecha 12">
              <a:extLst>
                <a:ext uri="{FF2B5EF4-FFF2-40B4-BE49-F238E27FC236}">
                  <a16:creationId xmlns:a16="http://schemas.microsoft.com/office/drawing/2014/main" xmlns="" id="{06F008CD-EB1F-1D40-A411-0F3B01F3AB5C}"/>
                </a:ext>
              </a:extLst>
            </p:cNvPr>
            <p:cNvSpPr/>
            <p:nvPr/>
          </p:nvSpPr>
          <p:spPr>
            <a:xfrm>
              <a:off x="3791131" y="5947487"/>
              <a:ext cx="4038419" cy="239001"/>
            </a:xfrm>
            <a:prstGeom prst="left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9413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65613F12-3995-D643-8AD4-F46E41905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07" y="609600"/>
            <a:ext cx="9704526" cy="1212136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sz="3600" dirty="0"/>
              <a:t>SELNET </a:t>
            </a:r>
            <a:br>
              <a:rPr lang="en-US" sz="3600" dirty="0"/>
            </a:br>
            <a:r>
              <a:rPr lang="en-GB" sz="3600" dirty="0"/>
              <a:t>WP6: Multidisciplinary review of clinical cases- FIIS-FJD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BFE481DA-240A-F24F-AB7F-15EE86A5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307" y="2074985"/>
            <a:ext cx="11281816" cy="450188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GB" altLang="es-ES" sz="2600" b="1" u="sng" dirty="0"/>
              <a:t>OBSERVATIONAL STUDY (REGISTRY)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GB" sz="2600" dirty="0"/>
              <a:t>Approved in</a:t>
            </a:r>
            <a:r>
              <a:rPr lang="en-GB" sz="2600" dirty="0">
                <a:solidFill>
                  <a:srgbClr val="FF0000"/>
                </a:solidFill>
              </a:rPr>
              <a:t> </a:t>
            </a:r>
            <a:r>
              <a:rPr lang="en-GB" sz="2600" dirty="0" smtClean="0"/>
              <a:t>42 centres across 15 countries!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GB" sz="2600" dirty="0" smtClean="0"/>
              <a:t>34</a:t>
            </a:r>
            <a:r>
              <a:rPr lang="en-GB" sz="2600" b="1" dirty="0" smtClean="0">
                <a:solidFill>
                  <a:srgbClr val="FFC000"/>
                </a:solidFill>
              </a:rPr>
              <a:t> </a:t>
            </a:r>
            <a:r>
              <a:rPr lang="en-GB" sz="2600" dirty="0"/>
              <a:t>centers fully activated (SIV) to include patients </a:t>
            </a:r>
          </a:p>
        </p:txBody>
      </p:sp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xmlns="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6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xmlns="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xmlns="" id="{373E2698-F40B-094F-AFD7-D7D8F57B9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07" y="457983"/>
            <a:ext cx="9704526" cy="1212136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sz="3600" dirty="0"/>
              <a:t>SELNET </a:t>
            </a:r>
            <a:br>
              <a:rPr lang="en-US" sz="3600" dirty="0"/>
            </a:br>
            <a:r>
              <a:rPr lang="en-GB" sz="3600" dirty="0"/>
              <a:t>WP6: Multidisciplinary review of clinical cases- FIIS-FJD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xmlns="" id="{9E6ACEC1-175C-6C4B-B0ED-2F933818A2E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2307" y="2001471"/>
            <a:ext cx="4749742" cy="475855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ONLINE REGISTRY (CRF)</a:t>
            </a:r>
            <a:r>
              <a:rPr lang="en-GB" sz="24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GB" sz="2600" b="1" dirty="0">
                <a:solidFill>
                  <a:srgbClr val="C00000"/>
                </a:solidFill>
                <a:sym typeface="Wingdings" pitchFamily="2" charset="2"/>
              </a:rPr>
              <a:t>ACTIVE</a:t>
            </a:r>
          </a:p>
          <a:p>
            <a:endParaRPr lang="en-GB" sz="900" dirty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GB" sz="2400" dirty="0">
                <a:solidFill>
                  <a:schemeClr val="tx1"/>
                </a:solidFill>
                <a:sym typeface="Wingdings" pitchFamily="2" charset="2"/>
              </a:rPr>
              <a:t>PERIOD (amendment to increase range of years)</a:t>
            </a:r>
            <a:endParaRPr lang="en-GB" sz="2400" b="1" dirty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GB" sz="2400" b="1" dirty="0">
                <a:solidFill>
                  <a:srgbClr val="C00000"/>
                </a:solidFill>
                <a:sym typeface="Wingdings" pitchFamily="2" charset="2"/>
              </a:rPr>
              <a:t>ALL sarcoma subtypes</a:t>
            </a:r>
          </a:p>
          <a:p>
            <a:r>
              <a:rPr lang="en-GB" sz="2400" b="1" u="sng" dirty="0">
                <a:solidFill>
                  <a:schemeClr val="tx1"/>
                </a:solidFill>
                <a:sym typeface="Wingdings" pitchFamily="2" charset="2"/>
              </a:rPr>
              <a:t>TARGET: 5000- 6000 cases </a:t>
            </a:r>
          </a:p>
          <a:p>
            <a:endParaRPr lang="en-GB" sz="900" dirty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GB" sz="2400" dirty="0">
                <a:solidFill>
                  <a:schemeClr val="tx1"/>
                </a:solidFill>
                <a:sym typeface="Wingdings" pitchFamily="2" charset="2"/>
              </a:rPr>
              <a:t>Informed consent for data AND tissue. In </a:t>
            </a:r>
            <a:r>
              <a:rPr lang="en-GB" sz="2400" u="sng" dirty="0">
                <a:solidFill>
                  <a:schemeClr val="tx1"/>
                </a:solidFill>
                <a:sym typeface="Wingdings" pitchFamily="2" charset="2"/>
              </a:rPr>
              <a:t>retrospective cases</a:t>
            </a:r>
            <a:r>
              <a:rPr lang="en-GB" sz="2400" dirty="0">
                <a:solidFill>
                  <a:schemeClr val="tx1"/>
                </a:solidFill>
                <a:sym typeface="Wingdings" pitchFamily="2" charset="2"/>
              </a:rPr>
              <a:t> might NOT be needed!!</a:t>
            </a:r>
          </a:p>
          <a:p>
            <a:endParaRPr lang="en-GB" sz="900" dirty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GB" sz="2400" dirty="0">
                <a:solidFill>
                  <a:schemeClr val="tx1"/>
                </a:solidFill>
                <a:sym typeface="Wingdings" pitchFamily="2" charset="2"/>
              </a:rPr>
              <a:t>Activation Month 7 (July 2019) prospective </a:t>
            </a:r>
            <a:r>
              <a:rPr lang="en-GB" sz="2400" dirty="0" smtClean="0">
                <a:solidFill>
                  <a:schemeClr val="tx1"/>
                </a:solidFill>
                <a:sym typeface="Wingdings" pitchFamily="2" charset="2"/>
              </a:rPr>
              <a:t>48 </a:t>
            </a:r>
            <a:r>
              <a:rPr lang="en-GB" sz="2400" dirty="0">
                <a:solidFill>
                  <a:schemeClr val="tx1"/>
                </a:solidFill>
                <a:sym typeface="Wingdings" pitchFamily="2" charset="2"/>
              </a:rPr>
              <a:t>months</a:t>
            </a:r>
          </a:p>
          <a:p>
            <a:endParaRPr lang="en-GB" sz="2400" dirty="0">
              <a:solidFill>
                <a:schemeClr val="tx1"/>
              </a:solidFill>
              <a:sym typeface="Wingdings" pitchFamily="2" charset="2"/>
            </a:endParaRPr>
          </a:p>
          <a:p>
            <a:endParaRPr lang="en-GB" sz="2400" dirty="0">
              <a:solidFill>
                <a:schemeClr val="tx1"/>
              </a:solidFill>
              <a:sym typeface="Wingdings" pitchFamily="2" charset="2"/>
            </a:endParaRPr>
          </a:p>
          <a:p>
            <a:endParaRPr lang="en-GB" sz="2200" dirty="0">
              <a:solidFill>
                <a:schemeClr val="tx1"/>
              </a:solidFill>
            </a:endParaRPr>
          </a:p>
          <a:p>
            <a:endParaRPr lang="en-GB" sz="800" dirty="0">
              <a:solidFill>
                <a:schemeClr val="tx1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ADB89F70-2B60-6E40-B765-F4C9AEE70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28250" t="10703" r="27500" b="56945"/>
          <a:stretch/>
        </p:blipFill>
        <p:spPr bwMode="auto">
          <a:xfrm>
            <a:off x="6117327" y="1868627"/>
            <a:ext cx="5850988" cy="279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41A5C441-97B7-354A-8BEF-005379A90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167" t="9926" r="2083" b="39259"/>
          <a:stretch>
            <a:fillRect/>
          </a:stretch>
        </p:blipFill>
        <p:spPr bwMode="auto">
          <a:xfrm>
            <a:off x="5279571" y="4558092"/>
            <a:ext cx="6612544" cy="211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112EF896-26C9-0441-AD0A-845B4F997BE0}"/>
              </a:ext>
            </a:extLst>
          </p:cNvPr>
          <p:cNvSpPr txBox="1"/>
          <p:nvPr/>
        </p:nvSpPr>
        <p:spPr>
          <a:xfrm>
            <a:off x="4520893" y="6083498"/>
            <a:ext cx="7588744" cy="584775"/>
          </a:xfrm>
          <a:prstGeom prst="rect">
            <a:avLst/>
          </a:prstGeom>
          <a:solidFill>
            <a:srgbClr val="FBC4E7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_tradnl" sz="3200" dirty="0"/>
              <a:t>Ask </a:t>
            </a:r>
            <a:r>
              <a:rPr lang="es-ES_tradnl" sz="3200" dirty="0" err="1"/>
              <a:t>for</a:t>
            </a:r>
            <a:r>
              <a:rPr lang="es-ES_tradnl" sz="3200" dirty="0"/>
              <a:t> Access to: </a:t>
            </a:r>
            <a:r>
              <a:rPr lang="es-ES_tradnl" sz="3200" dirty="0" err="1"/>
              <a:t>support@sofpromed.com</a:t>
            </a:r>
            <a:r>
              <a:rPr lang="es-ES_tradnl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3947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378733"/>
              </p:ext>
            </p:extLst>
          </p:nvPr>
        </p:nvGraphicFramePr>
        <p:xfrm>
          <a:off x="991327" y="348191"/>
          <a:ext cx="10209346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293"/>
                <a:gridCol w="6380167"/>
                <a:gridCol w="2041272"/>
                <a:gridCol w="1352614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REGISTERED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BLOCKS SENT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IAF - </a:t>
                      </a:r>
                      <a:r>
                        <a:rPr lang="en-US" sz="1600" b="1" dirty="0"/>
                        <a:t>INSTITUTO ALEXANDER FLEMING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57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INEN</a:t>
                      </a:r>
                      <a:r>
                        <a:rPr lang="en-US" sz="1600" b="1" baseline="0" dirty="0" smtClean="0"/>
                        <a:t> - </a:t>
                      </a:r>
                      <a:r>
                        <a:rPr lang="en-US" sz="1600" b="1" dirty="0" smtClean="0"/>
                        <a:t>NATIONAL </a:t>
                      </a:r>
                      <a:r>
                        <a:rPr lang="en-US" sz="1600" b="1" dirty="0"/>
                        <a:t>INSTITUTE OF NEOPLASTIC DISEASES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INCan</a:t>
                      </a:r>
                      <a:r>
                        <a:rPr lang="en-US" sz="1600" b="1" dirty="0" smtClean="0"/>
                        <a:t> - INSTITUTO NACIONAL DE CANCEROLOGÍA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A.C. Camargo Cancer Center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HUVR – HOSPITAL</a:t>
                      </a:r>
                      <a:r>
                        <a:rPr lang="en-US" sz="1600" b="1" baseline="0" dirty="0" smtClean="0"/>
                        <a:t> UNIVERSITARIO </a:t>
                      </a:r>
                      <a:r>
                        <a:rPr lang="en-US" sz="1600" b="1" dirty="0" smtClean="0"/>
                        <a:t>VIRGEN </a:t>
                      </a:r>
                      <a:r>
                        <a:rPr lang="en-US" sz="1600" b="1" dirty="0"/>
                        <a:t>DEL ROCIO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COIR- CENTRO ONCOLOGICO DE INTEGRACIÓN REGIONAL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IOR- RIZZOLI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INCP - </a:t>
                      </a:r>
                      <a:r>
                        <a:rPr lang="en-US" sz="1600" b="1" dirty="0" err="1" smtClean="0"/>
                        <a:t>Instituto</a:t>
                      </a:r>
                      <a:r>
                        <a:rPr lang="en-US" sz="1600" b="1" dirty="0" smtClean="0"/>
                        <a:t> Nacional del </a:t>
                      </a:r>
                      <a:r>
                        <a:rPr lang="en-US" sz="1600" b="1" dirty="0" err="1" smtClean="0"/>
                        <a:t>Cáncer</a:t>
                      </a:r>
                      <a:r>
                        <a:rPr lang="en-US" sz="1600" b="1" dirty="0" smtClean="0"/>
                        <a:t> de Paraguay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57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IREN - Instituto </a:t>
                      </a:r>
                      <a:r>
                        <a:rPr lang="es-ES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Regional de Enfermedades Neoplásicas </a:t>
                      </a:r>
                      <a:r>
                        <a:rPr lang="es-ES" sz="16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Norte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IPSP - </a:t>
                      </a:r>
                      <a:r>
                        <a:rPr lang="en-US" sz="1600" b="1" dirty="0" err="1" smtClean="0"/>
                        <a:t>Instituto</a:t>
                      </a:r>
                      <a:r>
                        <a:rPr lang="en-US" sz="1600" b="1" dirty="0" smtClean="0"/>
                        <a:t> de </a:t>
                      </a:r>
                      <a:r>
                        <a:rPr lang="en-US" sz="1600" b="1" dirty="0" err="1" smtClean="0"/>
                        <a:t>Previsión</a:t>
                      </a:r>
                      <a:r>
                        <a:rPr lang="en-US" sz="1600" b="1" dirty="0" smtClean="0"/>
                        <a:t> Social de Paraguay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SSN - Swiss Sarcoma Network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HOPC - Hospital </a:t>
                      </a:r>
                      <a:r>
                        <a:rPr lang="es-ES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Oncológico Provincial </a:t>
                      </a:r>
                      <a:r>
                        <a:rPr lang="es-ES" sz="16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Córdoba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HUC - Hospital </a:t>
                      </a:r>
                      <a:r>
                        <a:rPr lang="en-GB" sz="1600" b="1" dirty="0" err="1" smtClean="0"/>
                        <a:t>Universitario</a:t>
                      </a:r>
                      <a:r>
                        <a:rPr lang="en-GB" sz="1600" b="1" dirty="0" smtClean="0"/>
                        <a:t> Canarias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IOOB</a:t>
                      </a:r>
                      <a:r>
                        <a:rPr lang="en-US" sz="1600" b="1" baseline="0" dirty="0" smtClean="0"/>
                        <a:t> - </a:t>
                      </a:r>
                      <a:r>
                        <a:rPr lang="en-US" sz="1600" b="1" dirty="0" err="1" smtClean="0"/>
                        <a:t>Instituto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Oncológico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Oriente</a:t>
                      </a:r>
                      <a:r>
                        <a:rPr lang="en-US" sz="1600" b="1" dirty="0" smtClean="0"/>
                        <a:t> Boliviano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CLB – Centre Leon </a:t>
                      </a:r>
                      <a:r>
                        <a:rPr lang="en-US" sz="1600" b="1" dirty="0" err="1" smtClean="0"/>
                        <a:t>Berard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59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4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328491"/>
              </p:ext>
            </p:extLst>
          </p:nvPr>
        </p:nvGraphicFramePr>
        <p:xfrm>
          <a:off x="419258" y="348191"/>
          <a:ext cx="11353485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293"/>
                <a:gridCol w="7524306"/>
                <a:gridCol w="2041272"/>
                <a:gridCol w="1352614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REGISTERED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BLOCKS SENT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CUCC - Centro </a:t>
                      </a:r>
                      <a:r>
                        <a:rPr lang="en-US" sz="1600" b="1" dirty="0" err="1" smtClean="0"/>
                        <a:t>Universitario</a:t>
                      </a:r>
                      <a:r>
                        <a:rPr lang="en-US" sz="1600" b="1" dirty="0" smtClean="0"/>
                        <a:t> Contra el Cancer UANL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IIS-FJD – FUNDACION JIMENEZ</a:t>
                      </a:r>
                      <a:r>
                        <a:rPr lang="en-US" sz="1600" b="1" baseline="0" dirty="0" smtClean="0"/>
                        <a:t> DIAZ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FHSV - Fundación </a:t>
                      </a:r>
                      <a:r>
                        <a:rPr lang="es-ES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Hospitalaria San Vicente de </a:t>
                      </a:r>
                      <a:r>
                        <a:rPr lang="es-ES" sz="16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Paul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19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 - IRCCS </a:t>
                      </a:r>
                      <a:r>
                        <a:rPr lang="es-ES" sz="16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National</a:t>
                      </a:r>
                      <a:r>
                        <a:rPr lang="es-ES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1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Cancer</a:t>
                      </a:r>
                      <a:r>
                        <a:rPr lang="es-ES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HCSC - Hospital </a:t>
                      </a:r>
                      <a:r>
                        <a:rPr lang="en-GB" sz="1600" b="1" dirty="0" err="1" smtClean="0"/>
                        <a:t>Clínico</a:t>
                      </a:r>
                      <a:r>
                        <a:rPr lang="en-GB" sz="1600" b="1" dirty="0" smtClean="0"/>
                        <a:t> San Carlos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FALP – FUNDACION ARTURO LOPEZ PEREZ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HCUC – HOSPITAL CLINICO UNIVERSIDAD</a:t>
                      </a:r>
                      <a:r>
                        <a:rPr lang="en-US" sz="1600" b="1" baseline="0" dirty="0" smtClean="0"/>
                        <a:t> DE CHILE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HUD – HOSPITAL UNIVERSITARIO DONOSTIA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INCB - </a:t>
                      </a:r>
                      <a:r>
                        <a:rPr lang="pt-BR" sz="1600" b="1" dirty="0" smtClean="0"/>
                        <a:t>INSTITUTO NACIONAL DE CÁNCER DE BRASIL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ICAU - Instituto de Cancerología Las Américas </a:t>
                      </a:r>
                      <a:r>
                        <a:rPr lang="es-ES" sz="1600" b="1" dirty="0" err="1" smtClean="0"/>
                        <a:t>Auna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CHMCSS - COMPLEJO HOSPITALARIO METROPOLITANO DE LA CAJA DE SEGURO SOCIAL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HNERM -</a:t>
                      </a:r>
                      <a:r>
                        <a:rPr lang="pt-BR" sz="1600" b="1" baseline="0" dirty="0" smtClean="0"/>
                        <a:t> </a:t>
                      </a:r>
                      <a:r>
                        <a:rPr lang="pt-BR" sz="1600" b="1" dirty="0" smtClean="0"/>
                        <a:t>HOSPITAL NACIONAL EDGARDO REBAGLIATI MARTINS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CCSS - </a:t>
                      </a:r>
                      <a:r>
                        <a:rPr lang="en-GB" sz="1600" b="1" dirty="0" err="1" smtClean="0"/>
                        <a:t>Caja</a:t>
                      </a:r>
                      <a:r>
                        <a:rPr lang="en-GB" sz="1600" b="1" dirty="0" smtClean="0"/>
                        <a:t> </a:t>
                      </a:r>
                      <a:r>
                        <a:rPr lang="en-GB" sz="1600" b="1" dirty="0" err="1" smtClean="0"/>
                        <a:t>Costarricense</a:t>
                      </a:r>
                      <a:r>
                        <a:rPr lang="en-GB" sz="1600" b="1" dirty="0" smtClean="0"/>
                        <a:t> de </a:t>
                      </a:r>
                      <a:r>
                        <a:rPr lang="en-GB" sz="1600" b="1" dirty="0" err="1" smtClean="0"/>
                        <a:t>Seguro</a:t>
                      </a:r>
                      <a:r>
                        <a:rPr lang="en-GB" sz="1600" b="1" dirty="0" smtClean="0"/>
                        <a:t> Social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29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HUA - Hospital Universitario Austral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TOTAL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2183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580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39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DDA8A46-57DC-E34A-B789-B54E94154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ym typeface="Wingdings" pitchFamily="2" charset="2"/>
              </a:rPr>
              <a:t>T</a:t>
            </a:r>
            <a:r>
              <a:rPr lang="en-GB" sz="4000" dirty="0" smtClean="0">
                <a:sym typeface="Wingdings" pitchFamily="2" charset="2"/>
              </a:rPr>
              <a:t>arget </a:t>
            </a:r>
            <a:r>
              <a:rPr lang="en-GB" sz="4000" dirty="0">
                <a:sym typeface="Wingdings" pitchFamily="2" charset="2"/>
              </a:rPr>
              <a:t>5000 cases: </a:t>
            </a:r>
            <a:r>
              <a:rPr lang="en-GB" sz="4000" dirty="0" smtClean="0">
                <a:sym typeface="Wingdings" pitchFamily="2" charset="2"/>
              </a:rPr>
              <a:t>500 </a:t>
            </a:r>
            <a:r>
              <a:rPr lang="en-GB" sz="4000" dirty="0">
                <a:sym typeface="Wingdings" pitchFamily="2" charset="2"/>
              </a:rPr>
              <a:t>new cases/month</a:t>
            </a:r>
            <a:endParaRPr lang="en-GB" sz="40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100619AB-427F-504B-81E8-EFB162FB2AC6}"/>
              </a:ext>
            </a:extLst>
          </p:cNvPr>
          <p:cNvSpPr txBox="1">
            <a:spLocks/>
          </p:cNvSpPr>
          <p:nvPr/>
        </p:nvSpPr>
        <p:spPr>
          <a:xfrm>
            <a:off x="838200" y="384219"/>
            <a:ext cx="9151848" cy="1325563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SELNET </a:t>
            </a:r>
            <a:r>
              <a:rPr lang="en-GB" sz="3200" dirty="0"/>
              <a:t>WP6/WP8:</a:t>
            </a:r>
          </a:p>
          <a:p>
            <a:r>
              <a:rPr lang="es-ES" sz="3200" dirty="0"/>
              <a:t>OBJ 1: NUMBERS</a:t>
            </a:r>
            <a:endParaRPr lang="es-ES" sz="32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5" name="Imagen 4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xmlns="" id="{15FA0A7A-D8AB-2B4E-AAFC-FD6C85675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048" y="365125"/>
            <a:ext cx="1363752" cy="136375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40B3B0E-99D1-5047-BB5B-F123AFDCE6A2}"/>
              </a:ext>
            </a:extLst>
          </p:cNvPr>
          <p:cNvSpPr txBox="1"/>
          <p:nvPr/>
        </p:nvSpPr>
        <p:spPr>
          <a:xfrm>
            <a:off x="3105150" y="3648075"/>
            <a:ext cx="5736163" cy="240065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7500" b="1" dirty="0"/>
              <a:t>STILL MUCH TO DO!!!!</a:t>
            </a:r>
          </a:p>
        </p:txBody>
      </p:sp>
    </p:spTree>
    <p:extLst>
      <p:ext uri="{BB962C8B-B14F-4D97-AF65-F5344CB8AC3E}">
        <p14:creationId xmlns:p14="http://schemas.microsoft.com/office/powerpoint/2010/main" val="99128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xmlns="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xmlns="" id="{FF28F073-76D7-E841-A6E5-BB1E323D7D7C}"/>
              </a:ext>
            </a:extLst>
          </p:cNvPr>
          <p:cNvSpPr txBox="1">
            <a:spLocks/>
          </p:cNvSpPr>
          <p:nvPr/>
        </p:nvSpPr>
        <p:spPr>
          <a:xfrm>
            <a:off x="312307" y="609600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SELNET </a:t>
            </a:r>
            <a:r>
              <a:rPr lang="en-GB" sz="3600" dirty="0"/>
              <a:t>WP6:</a:t>
            </a:r>
          </a:p>
          <a:p>
            <a:r>
              <a:rPr lang="es-ES" sz="3600" dirty="0"/>
              <a:t>OBJ 1: PEER REVIEWS OF PATHOLOGIC DIAGNOSIS</a:t>
            </a:r>
            <a:endParaRPr lang="es-ES" sz="36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xmlns="" id="{AE1A1407-49E0-0E4D-B4BA-D2AFB1D06729}"/>
              </a:ext>
            </a:extLst>
          </p:cNvPr>
          <p:cNvSpPr txBox="1">
            <a:spLocks/>
          </p:cNvSpPr>
          <p:nvPr/>
        </p:nvSpPr>
        <p:spPr>
          <a:xfrm>
            <a:off x="0" y="2066301"/>
            <a:ext cx="8045295" cy="46706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1"/>
                </a:solidFill>
              </a:rPr>
              <a:t>Network of expert pathologist (WP2)</a:t>
            </a:r>
          </a:p>
          <a:p>
            <a:pPr>
              <a:lnSpc>
                <a:spcPct val="150000"/>
              </a:lnSpc>
            </a:pPr>
            <a:endParaRPr lang="en-GB" sz="8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GB" sz="8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GB" sz="8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tx1"/>
                </a:solidFill>
              </a:rPr>
              <a:t>Central pathologic reviews ongoing </a:t>
            </a:r>
            <a:endParaRPr lang="en-GB" sz="24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GB" sz="2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200" dirty="0" smtClean="0">
                <a:solidFill>
                  <a:schemeClr val="tx1"/>
                </a:solidFill>
              </a:rPr>
              <a:t>226 </a:t>
            </a:r>
            <a:r>
              <a:rPr lang="en-GB" sz="2200" dirty="0">
                <a:solidFill>
                  <a:schemeClr val="tx1"/>
                </a:solidFill>
              </a:rPr>
              <a:t>cases already </a:t>
            </a:r>
            <a:r>
              <a:rPr lang="en-GB" sz="2200" dirty="0" smtClean="0">
                <a:solidFill>
                  <a:schemeClr val="tx1"/>
                </a:solidFill>
              </a:rPr>
              <a:t>shipped/ centrally </a:t>
            </a:r>
            <a:r>
              <a:rPr lang="en-GB" sz="2200" dirty="0">
                <a:solidFill>
                  <a:schemeClr val="tx1"/>
                </a:solidFill>
              </a:rPr>
              <a:t>reviewed</a:t>
            </a:r>
          </a:p>
          <a:p>
            <a:pPr>
              <a:lnSpc>
                <a:spcPct val="150000"/>
              </a:lnSpc>
            </a:pPr>
            <a:endParaRPr lang="en-GB" sz="2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GB" sz="2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GB" sz="2400" b="1" dirty="0">
              <a:solidFill>
                <a:schemeClr val="tx1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A6FC436E-552B-2F49-AF8C-B8F8C24083BB}"/>
              </a:ext>
            </a:extLst>
          </p:cNvPr>
          <p:cNvGrpSpPr/>
          <p:nvPr/>
        </p:nvGrpSpPr>
        <p:grpSpPr>
          <a:xfrm>
            <a:off x="5845475" y="2507853"/>
            <a:ext cx="6709256" cy="3539430"/>
            <a:chOff x="5845475" y="2440134"/>
            <a:chExt cx="6709256" cy="3539430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xmlns="" id="{8F714BDD-5FDC-3346-88B3-01D843BA1209}"/>
                </a:ext>
              </a:extLst>
            </p:cNvPr>
            <p:cNvGrpSpPr/>
            <p:nvPr/>
          </p:nvGrpSpPr>
          <p:grpSpPr>
            <a:xfrm>
              <a:off x="5845475" y="2440134"/>
              <a:ext cx="6709256" cy="3539430"/>
              <a:chOff x="5845475" y="2440134"/>
              <a:chExt cx="6709256" cy="3539430"/>
            </a:xfrm>
          </p:grpSpPr>
          <p:grpSp>
            <p:nvGrpSpPr>
              <p:cNvPr id="9" name="Grupo 8">
                <a:extLst>
                  <a:ext uri="{FF2B5EF4-FFF2-40B4-BE49-F238E27FC236}">
                    <a16:creationId xmlns:a16="http://schemas.microsoft.com/office/drawing/2014/main" xmlns="" id="{FE5DEA8E-18DA-934A-8122-47303DC3CB2A}"/>
                  </a:ext>
                </a:extLst>
              </p:cNvPr>
              <p:cNvGrpSpPr/>
              <p:nvPr/>
            </p:nvGrpSpPr>
            <p:grpSpPr>
              <a:xfrm>
                <a:off x="5845475" y="2440134"/>
                <a:ext cx="6709256" cy="3539430"/>
                <a:chOff x="998174" y="2446279"/>
                <a:chExt cx="6709256" cy="3539430"/>
              </a:xfrm>
              <a:noFill/>
            </p:grpSpPr>
            <p:sp>
              <p:nvSpPr>
                <p:cNvPr id="10" name="3 Rectángulo">
                  <a:extLst>
                    <a:ext uri="{FF2B5EF4-FFF2-40B4-BE49-F238E27FC236}">
                      <a16:creationId xmlns:a16="http://schemas.microsoft.com/office/drawing/2014/main" xmlns="" id="{E80EF606-5952-854B-A59E-DFCABA65AAA3}"/>
                    </a:ext>
                  </a:extLst>
                </p:cNvPr>
                <p:cNvSpPr/>
                <p:nvPr/>
              </p:nvSpPr>
              <p:spPr>
                <a:xfrm>
                  <a:off x="1242416" y="2446279"/>
                  <a:ext cx="6465014" cy="3539430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r>
                    <a:rPr lang="es-ES" sz="1400" b="1" dirty="0" err="1"/>
                    <a:t>Angelo</a:t>
                  </a:r>
                  <a:r>
                    <a:rPr lang="es-ES" sz="1400" b="1" dirty="0"/>
                    <a:t> Paolo Dei Tos, </a:t>
                  </a:r>
                  <a:r>
                    <a:rPr lang="es-ES" sz="1400" b="1" dirty="0" err="1"/>
                    <a:t>Pathologist</a:t>
                  </a:r>
                  <a:r>
                    <a:rPr lang="es-ES" sz="1400" b="1" dirty="0"/>
                    <a:t> </a:t>
                  </a:r>
                  <a:r>
                    <a:rPr lang="es-ES" sz="1400" b="1" dirty="0" err="1"/>
                    <a:t>network</a:t>
                  </a:r>
                  <a:r>
                    <a:rPr lang="es-ES" sz="1400" b="1" dirty="0"/>
                    <a:t> </a:t>
                  </a:r>
                  <a:r>
                    <a:rPr lang="es-ES" sz="1400" b="1" dirty="0" err="1"/>
                    <a:t>coordinator</a:t>
                  </a:r>
                  <a:r>
                    <a:rPr lang="es-ES" sz="1400" b="1" dirty="0"/>
                    <a:t> – </a:t>
                  </a:r>
                  <a:r>
                    <a:rPr lang="es-ES" sz="1400" b="1" dirty="0" err="1"/>
                    <a:t>University</a:t>
                  </a:r>
                  <a:r>
                    <a:rPr lang="es-ES" sz="1400" b="1" dirty="0"/>
                    <a:t> of Padua, </a:t>
                  </a:r>
                  <a:r>
                    <a:rPr lang="es-ES" sz="1400" b="1" dirty="0" err="1"/>
                    <a:t>Italy</a:t>
                  </a:r>
                  <a:r>
                    <a:rPr lang="es-ES" sz="1400" b="1" dirty="0"/>
                    <a:t>.</a:t>
                  </a:r>
                </a:p>
                <a:p>
                  <a:r>
                    <a:rPr lang="es-ES" sz="1400" dirty="0"/>
                    <a:t>Lucia </a:t>
                  </a:r>
                  <a:r>
                    <a:rPr lang="es-ES" sz="1400" dirty="0" err="1"/>
                    <a:t>Gonzalez</a:t>
                  </a:r>
                  <a:r>
                    <a:rPr lang="es-ES" sz="1400" dirty="0"/>
                    <a:t>– Institute Alexander Fleming, Argentina.</a:t>
                  </a:r>
                </a:p>
                <a:p>
                  <a:r>
                    <a:rPr lang="es-ES" sz="1400" dirty="0"/>
                    <a:t>Martina </a:t>
                  </a:r>
                  <a:r>
                    <a:rPr lang="es-ES" sz="1400" dirty="0" err="1"/>
                    <a:t>Nesprias</a:t>
                  </a:r>
                  <a:r>
                    <a:rPr lang="es-ES" sz="1400" dirty="0"/>
                    <a:t> – General Hospital of Agudos Carlos G. Durand, Argentina.</a:t>
                  </a:r>
                </a:p>
                <a:p>
                  <a:r>
                    <a:rPr lang="es-ES" sz="1400" dirty="0"/>
                    <a:t>Antonio </a:t>
                  </a:r>
                  <a:r>
                    <a:rPr lang="es-ES" sz="1400" dirty="0" err="1"/>
                    <a:t>Nascimento</a:t>
                  </a:r>
                  <a:r>
                    <a:rPr lang="es-ES" sz="1400" dirty="0"/>
                    <a:t> – A. C. Camargo </a:t>
                  </a:r>
                  <a:r>
                    <a:rPr lang="es-ES" sz="1400" dirty="0" err="1"/>
                    <a:t>Cancer</a:t>
                  </a:r>
                  <a:r>
                    <a:rPr lang="es-ES" sz="1400" dirty="0"/>
                    <a:t> Center, </a:t>
                  </a:r>
                  <a:r>
                    <a:rPr lang="es-ES" sz="1400" dirty="0" err="1"/>
                    <a:t>Brazil</a:t>
                  </a:r>
                  <a:r>
                    <a:rPr lang="es-ES" sz="1400" dirty="0"/>
                    <a:t>.</a:t>
                  </a:r>
                </a:p>
                <a:p>
                  <a:r>
                    <a:rPr lang="es-ES" sz="1400" dirty="0"/>
                    <a:t>Felipe </a:t>
                  </a:r>
                  <a:r>
                    <a:rPr lang="es-ES" sz="1400" dirty="0" err="1"/>
                    <a:t>d’Almeida</a:t>
                  </a:r>
                  <a:r>
                    <a:rPr lang="es-ES" sz="1400" dirty="0"/>
                    <a:t> Costa – A. C. Camargo </a:t>
                  </a:r>
                  <a:r>
                    <a:rPr lang="es-ES" sz="1400" dirty="0" err="1"/>
                    <a:t>Cancer</a:t>
                  </a:r>
                  <a:r>
                    <a:rPr lang="es-ES" sz="1400" dirty="0"/>
                    <a:t> Center, </a:t>
                  </a:r>
                  <a:r>
                    <a:rPr lang="es-ES" sz="1400" dirty="0" err="1"/>
                    <a:t>Brazil</a:t>
                  </a:r>
                  <a:r>
                    <a:rPr lang="es-ES" sz="1400" dirty="0"/>
                    <a:t>.</a:t>
                  </a:r>
                </a:p>
                <a:p>
                  <a:r>
                    <a:rPr lang="es-ES" sz="1400" dirty="0" err="1"/>
                    <a:t>Maurizio</a:t>
                  </a:r>
                  <a:r>
                    <a:rPr lang="es-ES" sz="1400" dirty="0"/>
                    <a:t> Donato Acuña – Rafael Ángel Calderón Guardia Hospital, Costa Rica.</a:t>
                  </a:r>
                </a:p>
                <a:p>
                  <a:r>
                    <a:rPr lang="es-ES" sz="1400" b="1" dirty="0" smtClean="0"/>
                    <a:t>Alberto </a:t>
                  </a:r>
                  <a:r>
                    <a:rPr lang="es-ES" sz="1400" b="1" dirty="0"/>
                    <a:t>Righi – </a:t>
                  </a:r>
                  <a:r>
                    <a:rPr lang="es-ES" sz="1400" b="1" dirty="0" err="1"/>
                    <a:t>Rizzoli</a:t>
                  </a:r>
                  <a:r>
                    <a:rPr lang="es-ES" sz="1400" b="1" dirty="0"/>
                    <a:t> </a:t>
                  </a:r>
                  <a:r>
                    <a:rPr lang="es-ES" sz="1400" b="1" dirty="0" err="1"/>
                    <a:t>Orthopedic</a:t>
                  </a:r>
                  <a:r>
                    <a:rPr lang="es-ES" sz="1400" b="1" dirty="0"/>
                    <a:t> Institute, </a:t>
                  </a:r>
                  <a:r>
                    <a:rPr lang="es-ES" sz="1400" b="1" dirty="0" err="1"/>
                    <a:t>Italy</a:t>
                  </a:r>
                  <a:r>
                    <a:rPr lang="es-ES" sz="1400" b="1" dirty="0"/>
                    <a:t>.</a:t>
                  </a:r>
                </a:p>
                <a:p>
                  <a:r>
                    <a:rPr lang="es-ES" sz="1400" dirty="0"/>
                    <a:t>Paola </a:t>
                  </a:r>
                  <a:r>
                    <a:rPr lang="es-ES" sz="1400" dirty="0" err="1"/>
                    <a:t>Collini</a:t>
                  </a:r>
                  <a:r>
                    <a:rPr lang="es-ES" sz="1400" dirty="0"/>
                    <a:t> – IRCCS </a:t>
                  </a:r>
                  <a:r>
                    <a:rPr lang="es-ES" sz="1400" dirty="0" err="1"/>
                    <a:t>National</a:t>
                  </a:r>
                  <a:r>
                    <a:rPr lang="es-ES" sz="1400" dirty="0"/>
                    <a:t> </a:t>
                  </a:r>
                  <a:r>
                    <a:rPr lang="es-ES" sz="1400" dirty="0" err="1"/>
                    <a:t>Cancer</a:t>
                  </a:r>
                  <a:r>
                    <a:rPr lang="es-ES" sz="1400" dirty="0"/>
                    <a:t> Institute, </a:t>
                  </a:r>
                  <a:r>
                    <a:rPr lang="es-ES" sz="1400" dirty="0" err="1"/>
                    <a:t>Italy</a:t>
                  </a:r>
                  <a:r>
                    <a:rPr lang="es-ES" sz="1400" dirty="0"/>
                    <a:t>.</a:t>
                  </a:r>
                </a:p>
                <a:p>
                  <a:r>
                    <a:rPr lang="es-ES" sz="1400" b="1" dirty="0"/>
                    <a:t>Marco </a:t>
                  </a:r>
                  <a:r>
                    <a:rPr lang="es-ES" sz="1400" b="1" dirty="0" err="1"/>
                    <a:t>Gambarotti</a:t>
                  </a:r>
                  <a:r>
                    <a:rPr lang="es-ES" sz="1400" b="1" dirty="0"/>
                    <a:t>- </a:t>
                  </a:r>
                  <a:r>
                    <a:rPr lang="es-ES" sz="1400" b="1" dirty="0" err="1"/>
                    <a:t>Rizzoli</a:t>
                  </a:r>
                  <a:r>
                    <a:rPr lang="es-ES" sz="1400" b="1" dirty="0"/>
                    <a:t> </a:t>
                  </a:r>
                  <a:r>
                    <a:rPr lang="es-ES" sz="1400" b="1" dirty="0" err="1"/>
                    <a:t>Orthopedic</a:t>
                  </a:r>
                  <a:r>
                    <a:rPr lang="es-ES" sz="1400" b="1" dirty="0"/>
                    <a:t> </a:t>
                  </a:r>
                  <a:r>
                    <a:rPr lang="es-ES" sz="1400" b="1" dirty="0" err="1"/>
                    <a:t>Institute</a:t>
                  </a:r>
                  <a:r>
                    <a:rPr lang="es-ES" sz="1400" b="1" dirty="0"/>
                    <a:t>, </a:t>
                  </a:r>
                  <a:r>
                    <a:rPr lang="es-ES" sz="1400" b="1" dirty="0" err="1"/>
                    <a:t>Italy</a:t>
                  </a:r>
                  <a:r>
                    <a:rPr lang="es-ES" sz="1400" b="1" dirty="0"/>
                    <a:t>.</a:t>
                  </a:r>
                </a:p>
                <a:p>
                  <a:r>
                    <a:rPr lang="es-ES" sz="1400" b="1" dirty="0"/>
                    <a:t>Claudia Haydee </a:t>
                  </a:r>
                  <a:r>
                    <a:rPr lang="es-ES" sz="1400" b="1" dirty="0" err="1"/>
                    <a:t>Sarai</a:t>
                  </a:r>
                  <a:r>
                    <a:rPr lang="es-ES" sz="1400" b="1" dirty="0"/>
                    <a:t> Caro Sánchez – </a:t>
                  </a:r>
                  <a:r>
                    <a:rPr lang="es-ES" sz="1400" b="1" dirty="0" err="1"/>
                    <a:t>National</a:t>
                  </a:r>
                  <a:r>
                    <a:rPr lang="es-ES" sz="1400" b="1" dirty="0"/>
                    <a:t> </a:t>
                  </a:r>
                  <a:r>
                    <a:rPr lang="es-ES" sz="1400" b="1" dirty="0" err="1"/>
                    <a:t>Cancer</a:t>
                  </a:r>
                  <a:r>
                    <a:rPr lang="es-ES" sz="1400" b="1" dirty="0"/>
                    <a:t> Institute, </a:t>
                  </a:r>
                  <a:r>
                    <a:rPr lang="es-ES" sz="1400" b="1" dirty="0" err="1"/>
                    <a:t>Mexico</a:t>
                  </a:r>
                  <a:r>
                    <a:rPr lang="es-ES" sz="1400" b="1" dirty="0"/>
                    <a:t>.</a:t>
                  </a:r>
                </a:p>
                <a:p>
                  <a:r>
                    <a:rPr lang="es-ES" sz="1400" dirty="0"/>
                    <a:t>Hugo Ricardo Domínguez Malagón – </a:t>
                  </a:r>
                  <a:r>
                    <a:rPr lang="es-ES" sz="1400" dirty="0" err="1"/>
                    <a:t>National</a:t>
                  </a:r>
                  <a:r>
                    <a:rPr lang="es-ES" sz="1400" dirty="0"/>
                    <a:t> </a:t>
                  </a:r>
                  <a:r>
                    <a:rPr lang="es-ES" sz="1400" dirty="0" err="1"/>
                    <a:t>Cancer</a:t>
                  </a:r>
                  <a:r>
                    <a:rPr lang="es-ES" sz="1400" dirty="0"/>
                    <a:t> Institute, </a:t>
                  </a:r>
                  <a:r>
                    <a:rPr lang="es-ES" sz="1400" dirty="0" err="1"/>
                    <a:t>Mexico</a:t>
                  </a:r>
                  <a:r>
                    <a:rPr lang="es-ES" sz="1400" dirty="0"/>
                    <a:t>.</a:t>
                  </a:r>
                </a:p>
                <a:p>
                  <a:r>
                    <a:rPr lang="es-ES" sz="1400" dirty="0"/>
                    <a:t>Lourdes Huanca – </a:t>
                  </a:r>
                  <a:r>
                    <a:rPr lang="es-ES" sz="1400" dirty="0" err="1"/>
                    <a:t>National</a:t>
                  </a:r>
                  <a:r>
                    <a:rPr lang="es-ES" sz="1400" dirty="0"/>
                    <a:t> </a:t>
                  </a:r>
                  <a:r>
                    <a:rPr lang="es-ES" sz="1400" dirty="0" err="1"/>
                    <a:t>Cancer</a:t>
                  </a:r>
                  <a:r>
                    <a:rPr lang="es-ES" sz="1400" dirty="0"/>
                    <a:t> Institute of </a:t>
                  </a:r>
                  <a:r>
                    <a:rPr lang="es-ES" sz="1400" dirty="0" err="1"/>
                    <a:t>Peru</a:t>
                  </a:r>
                  <a:r>
                    <a:rPr lang="es-ES" sz="1400" dirty="0"/>
                    <a:t>, </a:t>
                  </a:r>
                  <a:r>
                    <a:rPr lang="es-ES" sz="1400" dirty="0" err="1"/>
                    <a:t>Peru</a:t>
                  </a:r>
                  <a:r>
                    <a:rPr lang="es-ES" sz="1400" dirty="0"/>
                    <a:t>.</a:t>
                  </a:r>
                </a:p>
                <a:p>
                  <a:r>
                    <a:rPr lang="es-ES" sz="1400" dirty="0"/>
                    <a:t>Sandro Ángel Aníbal </a:t>
                  </a:r>
                  <a:r>
                    <a:rPr lang="es-ES" sz="1400" dirty="0" err="1"/>
                    <a:t>Casavilca</a:t>
                  </a:r>
                  <a:r>
                    <a:rPr lang="es-ES" sz="1400" dirty="0"/>
                    <a:t> Zambrano – INEN, </a:t>
                  </a:r>
                  <a:r>
                    <a:rPr lang="es-ES" sz="1400" dirty="0" err="1"/>
                    <a:t>Peru</a:t>
                  </a:r>
                  <a:r>
                    <a:rPr lang="es-ES" sz="1400" dirty="0"/>
                    <a:t>.</a:t>
                  </a:r>
                </a:p>
                <a:p>
                  <a:r>
                    <a:rPr lang="es-ES" sz="1400" dirty="0" err="1"/>
                    <a:t>Cleofé</a:t>
                  </a:r>
                  <a:r>
                    <a:rPr lang="es-ES" sz="1400" dirty="0"/>
                    <a:t> Romagosa – </a:t>
                  </a:r>
                  <a:r>
                    <a:rPr lang="es-ES" sz="1400" dirty="0" err="1"/>
                    <a:t>Vall</a:t>
                  </a:r>
                  <a:r>
                    <a:rPr lang="es-ES" sz="1400" dirty="0"/>
                    <a:t> </a:t>
                  </a:r>
                  <a:r>
                    <a:rPr lang="es-ES" sz="1400" dirty="0" err="1"/>
                    <a:t>d’Hebron</a:t>
                  </a:r>
                  <a:r>
                    <a:rPr lang="es-ES" sz="1400" dirty="0"/>
                    <a:t> </a:t>
                  </a:r>
                  <a:r>
                    <a:rPr lang="es-ES" sz="1400" dirty="0" err="1"/>
                    <a:t>Universitary</a:t>
                  </a:r>
                  <a:r>
                    <a:rPr lang="es-ES" sz="1400" dirty="0"/>
                    <a:t> Hospital, </a:t>
                  </a:r>
                  <a:r>
                    <a:rPr lang="es-ES" sz="1400" dirty="0" err="1"/>
                    <a:t>Spain</a:t>
                  </a:r>
                  <a:r>
                    <a:rPr lang="es-ES" sz="1400" dirty="0"/>
                    <a:t>.</a:t>
                  </a:r>
                </a:p>
                <a:p>
                  <a:r>
                    <a:rPr lang="es-ES" sz="1400" b="1" dirty="0"/>
                    <a:t>Rafael Ramos – Son Espases </a:t>
                  </a:r>
                  <a:r>
                    <a:rPr lang="es-ES" sz="1400" b="1" dirty="0" err="1"/>
                    <a:t>University</a:t>
                  </a:r>
                  <a:r>
                    <a:rPr lang="es-ES" sz="1400" b="1" dirty="0"/>
                    <a:t> Hospital, </a:t>
                  </a:r>
                  <a:r>
                    <a:rPr lang="es-ES" sz="1400" b="1" dirty="0" err="1"/>
                    <a:t>Spain</a:t>
                  </a:r>
                  <a:r>
                    <a:rPr lang="es-ES" sz="1400" b="1" dirty="0"/>
                    <a:t>.</a:t>
                  </a:r>
                </a:p>
                <a:p>
                  <a:r>
                    <a:rPr lang="es-ES" sz="1400" b="1" dirty="0"/>
                    <a:t>José Merino- Fundación Jimenez Díaz </a:t>
                  </a:r>
                  <a:r>
                    <a:rPr lang="es-ES" sz="1400" b="1" dirty="0" err="1"/>
                    <a:t>Univesity</a:t>
                  </a:r>
                  <a:r>
                    <a:rPr lang="es-ES" sz="1400" b="1" dirty="0"/>
                    <a:t> Hospital, </a:t>
                  </a:r>
                  <a:r>
                    <a:rPr lang="es-ES" sz="1400" b="1" dirty="0" err="1"/>
                    <a:t>Spain</a:t>
                  </a:r>
                  <a:endParaRPr lang="es-ES" sz="1400" b="1" dirty="0"/>
                </a:p>
              </p:txBody>
            </p:sp>
            <p:grpSp>
              <p:nvGrpSpPr>
                <p:cNvPr id="11" name="Grupo 10">
                  <a:extLst>
                    <a:ext uri="{FF2B5EF4-FFF2-40B4-BE49-F238E27FC236}">
                      <a16:creationId xmlns:a16="http://schemas.microsoft.com/office/drawing/2014/main" xmlns="" id="{D614BD36-BE46-464F-83D3-781419AF89D9}"/>
                    </a:ext>
                  </a:extLst>
                </p:cNvPr>
                <p:cNvGrpSpPr/>
                <p:nvPr/>
              </p:nvGrpSpPr>
              <p:grpSpPr>
                <a:xfrm>
                  <a:off x="998174" y="2513998"/>
                  <a:ext cx="270000" cy="3139753"/>
                  <a:chOff x="998174" y="2513998"/>
                  <a:chExt cx="270000" cy="3139753"/>
                </a:xfrm>
                <a:grpFill/>
              </p:grpSpPr>
              <p:pic>
                <p:nvPicPr>
                  <p:cNvPr id="12" name="Picture 3">
                    <a:extLst>
                      <a:ext uri="{FF2B5EF4-FFF2-40B4-BE49-F238E27FC236}">
                        <a16:creationId xmlns:a16="http://schemas.microsoft.com/office/drawing/2014/main" xmlns="" id="{AAD5AFA1-172E-E748-B312-0DFD6BE1DAE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8174" y="2513998"/>
                    <a:ext cx="270000" cy="1800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3" name="Picture 3">
                    <a:extLst>
                      <a:ext uri="{FF2B5EF4-FFF2-40B4-BE49-F238E27FC236}">
                        <a16:creationId xmlns:a16="http://schemas.microsoft.com/office/drawing/2014/main" xmlns="" id="{C0E03DEE-F793-C549-84D1-12D34BE8E28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8174" y="3787821"/>
                    <a:ext cx="270000" cy="1800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4" name="Picture 3">
                    <a:extLst>
                      <a:ext uri="{FF2B5EF4-FFF2-40B4-BE49-F238E27FC236}">
                        <a16:creationId xmlns:a16="http://schemas.microsoft.com/office/drawing/2014/main" xmlns="" id="{8329E6FD-F389-3E41-8231-9A3240E83D8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8174" y="3999566"/>
                    <a:ext cx="270000" cy="1800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5" name="Picture 4">
                    <a:extLst>
                      <a:ext uri="{FF2B5EF4-FFF2-40B4-BE49-F238E27FC236}">
                        <a16:creationId xmlns:a16="http://schemas.microsoft.com/office/drawing/2014/main" xmlns="" id="{EA5CCFD5-29CA-1246-9868-FF51222615E1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8174" y="2725743"/>
                    <a:ext cx="270000" cy="1800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6" name="Picture 4">
                    <a:extLst>
                      <a:ext uri="{FF2B5EF4-FFF2-40B4-BE49-F238E27FC236}">
                        <a16:creationId xmlns:a16="http://schemas.microsoft.com/office/drawing/2014/main" xmlns="" id="{E3DEC56C-EC52-5543-A6BA-1E5B4A40B0BC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8174" y="2937488"/>
                    <a:ext cx="270000" cy="1800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7" name="Picture 7">
                    <a:extLst>
                      <a:ext uri="{FF2B5EF4-FFF2-40B4-BE49-F238E27FC236}">
                        <a16:creationId xmlns:a16="http://schemas.microsoft.com/office/drawing/2014/main" xmlns="" id="{C4FA9465-A37A-9C4F-A019-33745DBC9C5A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8174" y="3149233"/>
                    <a:ext cx="270000" cy="1800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8" name="Picture 7">
                    <a:extLst>
                      <a:ext uri="{FF2B5EF4-FFF2-40B4-BE49-F238E27FC236}">
                        <a16:creationId xmlns:a16="http://schemas.microsoft.com/office/drawing/2014/main" xmlns="" id="{221E4B26-DE17-3E4E-A9AB-4FF192275DDA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8174" y="3360978"/>
                    <a:ext cx="270000" cy="1800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9" name="Picture 10">
                    <a:extLst>
                      <a:ext uri="{FF2B5EF4-FFF2-40B4-BE49-F238E27FC236}">
                        <a16:creationId xmlns:a16="http://schemas.microsoft.com/office/drawing/2014/main" xmlns="" id="{D6C740B4-186E-834F-AC22-1B789ED0EA08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8174" y="3572723"/>
                    <a:ext cx="270000" cy="1800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" name="Picture 12">
                    <a:extLst>
                      <a:ext uri="{FF2B5EF4-FFF2-40B4-BE49-F238E27FC236}">
                        <a16:creationId xmlns:a16="http://schemas.microsoft.com/office/drawing/2014/main" xmlns="" id="{007811D3-63E7-D64A-971E-92901506BC5E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8174" y="4408081"/>
                    <a:ext cx="270000" cy="1800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4" name="Picture 12">
                    <a:extLst>
                      <a:ext uri="{FF2B5EF4-FFF2-40B4-BE49-F238E27FC236}">
                        <a16:creationId xmlns:a16="http://schemas.microsoft.com/office/drawing/2014/main" xmlns="" id="{7A4AA6C3-B604-2C4A-BC1F-0509F89EA434}"/>
                      </a:ext>
                    </a:extLst>
                  </p:cNvPr>
                  <p:cNvPicPr>
                    <a:picLocks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8174" y="4619826"/>
                    <a:ext cx="270000" cy="1800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5" name="Picture 13">
                    <a:extLst>
                      <a:ext uri="{FF2B5EF4-FFF2-40B4-BE49-F238E27FC236}">
                        <a16:creationId xmlns:a16="http://schemas.microsoft.com/office/drawing/2014/main" xmlns="" id="{50C25625-1A83-FC42-B820-6EC7DE8E7A8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8174" y="4831571"/>
                    <a:ext cx="270000" cy="1800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6" name="Picture 13">
                    <a:extLst>
                      <a:ext uri="{FF2B5EF4-FFF2-40B4-BE49-F238E27FC236}">
                        <a16:creationId xmlns:a16="http://schemas.microsoft.com/office/drawing/2014/main" xmlns="" id="{6390087E-DA44-2B49-9C62-C8993777119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8174" y="5050261"/>
                    <a:ext cx="270000" cy="1800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7" name="Picture 14">
                    <a:extLst>
                      <a:ext uri="{FF2B5EF4-FFF2-40B4-BE49-F238E27FC236}">
                        <a16:creationId xmlns:a16="http://schemas.microsoft.com/office/drawing/2014/main" xmlns="" id="{64CB7025-793C-0448-9A42-57BE043B632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8174" y="5262006"/>
                    <a:ext cx="270000" cy="1800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" name="Picture 14">
                    <a:extLst>
                      <a:ext uri="{FF2B5EF4-FFF2-40B4-BE49-F238E27FC236}">
                        <a16:creationId xmlns:a16="http://schemas.microsoft.com/office/drawing/2014/main" xmlns="" id="{697A51C2-0B54-7D43-8395-FB265C4331A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8174" y="5473751"/>
                    <a:ext cx="270000" cy="18000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30" name="Picture 14">
                <a:extLst>
                  <a:ext uri="{FF2B5EF4-FFF2-40B4-BE49-F238E27FC236}">
                    <a16:creationId xmlns:a16="http://schemas.microsoft.com/office/drawing/2014/main" xmlns="" id="{96617CFB-A19B-EE49-B329-9E8FD001A8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5475" y="5679351"/>
                <a:ext cx="270000" cy="18000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9" name="Picture 3">
              <a:extLst>
                <a:ext uri="{FF2B5EF4-FFF2-40B4-BE49-F238E27FC236}">
                  <a16:creationId xmlns:a16="http://schemas.microsoft.com/office/drawing/2014/main" xmlns="" id="{BA36BC9A-7345-3B46-86A6-F0F04EFB2E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5475" y="4183246"/>
              <a:ext cx="270000" cy="18000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1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05629"/>
              </p:ext>
            </p:extLst>
          </p:nvPr>
        </p:nvGraphicFramePr>
        <p:xfrm>
          <a:off x="2117725" y="1795991"/>
          <a:ext cx="8128000" cy="272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First diagnosis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Second diagnosis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Myxoid liposarcoma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Hibernoma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(molecular </a:t>
                      </a:r>
                      <a:r>
                        <a:rPr lang="es-E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analysis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NEGATIVE for myxoid liposarcoma)</a:t>
                      </a:r>
                    </a:p>
                  </a:txBody>
                  <a:tcPr marL="7620" marR="7620" marT="762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Myxofibrosarcoma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grade 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Leiomyosarcoma, grade 3</a:t>
                      </a:r>
                    </a:p>
                  </a:txBody>
                  <a:tcPr marL="7620" marR="7620" marT="762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Liposarcoma grade 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Myxoid Liposarcoma high grade with molecular confirmation (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rerraangement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DDIT3)</a:t>
                      </a:r>
                    </a:p>
                  </a:txBody>
                  <a:tcPr marL="7620" marR="7620" marT="762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Mixoid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Lyposarcoma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grade 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Myxofibrosarcoma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grade 2 (molecular </a:t>
                      </a:r>
                      <a:r>
                        <a:rPr lang="es-E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analysis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NEGATIVE for myxoid liposarcoma)</a:t>
                      </a:r>
                    </a:p>
                  </a:txBody>
                  <a:tcPr marL="7620" marR="7620" marT="762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GIST (DEDIFFERENTIATED?)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synovial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sarcoma </a:t>
                      </a:r>
                      <a:r>
                        <a:rPr lang="es-E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molecular </a:t>
                      </a:r>
                      <a:r>
                        <a:rPr lang="es-E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confirmation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(SYT)</a:t>
                      </a:r>
                    </a:p>
                  </a:txBody>
                  <a:tcPr marL="7620" marR="7620" marT="7620" marB="0"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117725" y="822246"/>
            <a:ext cx="4267200" cy="92333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PATHOLOGY NETWORK: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222 cases were already reviewed.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0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3841</TotalTime>
  <Words>1023</Words>
  <Application>Microsoft Office PowerPoint</Application>
  <PresentationFormat>Panorámica</PresentationFormat>
  <Paragraphs>304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Didot</vt:lpstr>
      <vt:lpstr>Wingdings</vt:lpstr>
      <vt:lpstr>Wingdings 2</vt:lpstr>
      <vt:lpstr>Tema de Office</vt:lpstr>
      <vt:lpstr>Presentación de PowerPoint</vt:lpstr>
      <vt:lpstr>SELNET  WP6: Multidisciplinary review of clinical cases- FIIS-FJD</vt:lpstr>
      <vt:lpstr>SELNET  WP6: Multidisciplinary review of clinical cases- FIIS-FJD</vt:lpstr>
      <vt:lpstr>SELNET  WP6: Multidisciplinary review of clinical cases- FIIS-FJD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SELNET  Translational research (WP8)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usuario</cp:lastModifiedBy>
  <cp:revision>143</cp:revision>
  <dcterms:created xsi:type="dcterms:W3CDTF">2019-12-10T09:20:08Z</dcterms:created>
  <dcterms:modified xsi:type="dcterms:W3CDTF">2023-03-01T21:38:22Z</dcterms:modified>
</cp:coreProperties>
</file>