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3" r:id="rId1"/>
    <p:sldMasterId id="2147483776" r:id="rId2"/>
    <p:sldMasterId id="2147483790" r:id="rId3"/>
  </p:sldMasterIdLst>
  <p:notesMasterIdLst>
    <p:notesMasterId r:id="rId45"/>
  </p:notesMasterIdLst>
  <p:sldIdLst>
    <p:sldId id="1747256771" r:id="rId4"/>
    <p:sldId id="1747256748" r:id="rId5"/>
    <p:sldId id="1747256770" r:id="rId6"/>
    <p:sldId id="275" r:id="rId7"/>
    <p:sldId id="273" r:id="rId8"/>
    <p:sldId id="274" r:id="rId9"/>
    <p:sldId id="1747256749" r:id="rId10"/>
    <p:sldId id="1747256750" r:id="rId11"/>
    <p:sldId id="295" r:id="rId12"/>
    <p:sldId id="296" r:id="rId13"/>
    <p:sldId id="1747256751" r:id="rId14"/>
    <p:sldId id="1747256752" r:id="rId15"/>
    <p:sldId id="1747256753" r:id="rId16"/>
    <p:sldId id="298" r:id="rId17"/>
    <p:sldId id="1747256768" r:id="rId18"/>
    <p:sldId id="292" r:id="rId19"/>
    <p:sldId id="297" r:id="rId20"/>
    <p:sldId id="1747256769" r:id="rId21"/>
    <p:sldId id="267" r:id="rId22"/>
    <p:sldId id="278" r:id="rId23"/>
    <p:sldId id="415" r:id="rId24"/>
    <p:sldId id="4275" r:id="rId25"/>
    <p:sldId id="4257" r:id="rId26"/>
    <p:sldId id="4265" r:id="rId27"/>
    <p:sldId id="4254" r:id="rId28"/>
    <p:sldId id="4271" r:id="rId29"/>
    <p:sldId id="4243" r:id="rId30"/>
    <p:sldId id="4253" r:id="rId31"/>
    <p:sldId id="4284" r:id="rId32"/>
    <p:sldId id="4285" r:id="rId33"/>
    <p:sldId id="4281" r:id="rId34"/>
    <p:sldId id="4267" r:id="rId35"/>
    <p:sldId id="4268" r:id="rId36"/>
    <p:sldId id="4283" r:id="rId37"/>
    <p:sldId id="4282" r:id="rId38"/>
    <p:sldId id="4269" r:id="rId39"/>
    <p:sldId id="4266" r:id="rId40"/>
    <p:sldId id="4262" r:id="rId41"/>
    <p:sldId id="4286" r:id="rId42"/>
    <p:sldId id="256" r:id="rId43"/>
    <p:sldId id="1747256754" r:id="rId44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854"/>
    <p:restoredTop sz="94444"/>
  </p:normalViewPr>
  <p:slideViewPr>
    <p:cSldViewPr snapToGrid="0" snapToObjects="1">
      <p:cViewPr varScale="1">
        <p:scale>
          <a:sx n="104" d="100"/>
          <a:sy n="104" d="100"/>
        </p:scale>
        <p:origin x="145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C7AB1ED-8DAB-7646-B624-4B9B25AF2FB9}" type="doc">
      <dgm:prSet loTypeId="urn:microsoft.com/office/officeart/2005/8/layout/hierarchy6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0D31E995-6F55-924E-8EEC-EB4BC7F01E0E}">
      <dgm:prSet phldrT="[Texto]" custT="1"/>
      <dgm:spPr>
        <a:solidFill>
          <a:srgbClr val="00B0F0"/>
        </a:solidFill>
      </dgm:spPr>
      <dgm:t>
        <a:bodyPr/>
        <a:lstStyle/>
        <a:p>
          <a:r>
            <a:rPr lang="es-ES" sz="1600" b="0" dirty="0" err="1">
              <a:solidFill>
                <a:schemeClr val="tx1"/>
              </a:solidFill>
            </a:rPr>
            <a:t>Multidisciplinary</a:t>
          </a:r>
          <a:r>
            <a:rPr lang="es-ES" sz="1600" b="0" dirty="0">
              <a:solidFill>
                <a:schemeClr val="tx1"/>
              </a:solidFill>
            </a:rPr>
            <a:t> Network of </a:t>
          </a:r>
          <a:r>
            <a:rPr lang="es-ES" sz="1600" b="0" dirty="0" err="1">
              <a:solidFill>
                <a:schemeClr val="tx1"/>
              </a:solidFill>
            </a:rPr>
            <a:t>Clinical-Translational</a:t>
          </a:r>
          <a:r>
            <a:rPr lang="es-ES" sz="1600" b="0" dirty="0">
              <a:solidFill>
                <a:schemeClr val="tx1"/>
              </a:solidFill>
            </a:rPr>
            <a:t> </a:t>
          </a:r>
          <a:r>
            <a:rPr lang="es-ES" sz="1600" b="0" dirty="0" err="1">
              <a:solidFill>
                <a:schemeClr val="tx1"/>
              </a:solidFill>
            </a:rPr>
            <a:t>specialists</a:t>
          </a:r>
          <a:r>
            <a:rPr lang="es-ES" sz="1600" b="0" dirty="0">
              <a:solidFill>
                <a:schemeClr val="tx1"/>
              </a:solidFill>
            </a:rPr>
            <a:t> in sarcomas </a:t>
          </a:r>
        </a:p>
      </dgm:t>
    </dgm:pt>
    <dgm:pt modelId="{5478A44D-AB0D-8743-8810-95205D0BDA24}" type="parTrans" cxnId="{68BA30F6-05C4-F841-942B-B93086EFF1C4}">
      <dgm:prSet/>
      <dgm:spPr/>
      <dgm:t>
        <a:bodyPr/>
        <a:lstStyle/>
        <a:p>
          <a:endParaRPr lang="es-ES"/>
        </a:p>
      </dgm:t>
    </dgm:pt>
    <dgm:pt modelId="{6377A2C8-3598-5B49-A0BA-E18EE8FDE091}" type="sibTrans" cxnId="{68BA30F6-05C4-F841-942B-B93086EFF1C4}">
      <dgm:prSet/>
      <dgm:spPr/>
      <dgm:t>
        <a:bodyPr/>
        <a:lstStyle/>
        <a:p>
          <a:endParaRPr lang="es-ES"/>
        </a:p>
      </dgm:t>
    </dgm:pt>
    <dgm:pt modelId="{90B11529-6B84-CE46-8369-DE00A0113B22}">
      <dgm:prSet phldrT="[Texto]"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es-ES" sz="1200" dirty="0">
              <a:solidFill>
                <a:schemeClr val="tx1"/>
              </a:solidFill>
            </a:rPr>
            <a:t>Reference centers</a:t>
          </a:r>
        </a:p>
        <a:p>
          <a:r>
            <a:rPr lang="es-ES" sz="1200" dirty="0" err="1">
              <a:solidFill>
                <a:schemeClr val="tx1"/>
              </a:solidFill>
            </a:rPr>
            <a:t>Guidelines</a:t>
          </a:r>
          <a:r>
            <a:rPr lang="es-ES" sz="1200" dirty="0">
              <a:solidFill>
                <a:schemeClr val="tx1"/>
              </a:solidFill>
            </a:rPr>
            <a:t> </a:t>
          </a:r>
        </a:p>
        <a:p>
          <a:r>
            <a:rPr lang="es-ES" sz="1200" dirty="0" err="1">
              <a:solidFill>
                <a:schemeClr val="tx1"/>
              </a:solidFill>
            </a:rPr>
            <a:t>Health</a:t>
          </a:r>
          <a:r>
            <a:rPr lang="es-ES" sz="1200" dirty="0">
              <a:solidFill>
                <a:schemeClr val="tx1"/>
              </a:solidFill>
            </a:rPr>
            <a:t> </a:t>
          </a:r>
          <a:r>
            <a:rPr lang="es-ES" sz="1200" dirty="0" err="1">
              <a:solidFill>
                <a:schemeClr val="tx1"/>
              </a:solidFill>
            </a:rPr>
            <a:t>barriers</a:t>
          </a:r>
          <a:endParaRPr lang="es-ES" sz="1200" dirty="0">
            <a:solidFill>
              <a:schemeClr val="tx1"/>
            </a:solidFill>
          </a:endParaRPr>
        </a:p>
        <a:p>
          <a:r>
            <a:rPr lang="es-ES" sz="1200" dirty="0">
              <a:solidFill>
                <a:schemeClr val="tx1"/>
              </a:solidFill>
            </a:rPr>
            <a:t>CME.     </a:t>
          </a:r>
          <a:r>
            <a:rPr lang="es-ES" sz="1200" dirty="0" err="1">
              <a:solidFill>
                <a:schemeClr val="tx1"/>
              </a:solidFill>
            </a:rPr>
            <a:t>Ethics</a:t>
          </a:r>
          <a:endParaRPr lang="es-ES" sz="1200" dirty="0">
            <a:solidFill>
              <a:schemeClr val="tx1"/>
            </a:solidFill>
          </a:endParaRPr>
        </a:p>
      </dgm:t>
    </dgm:pt>
    <dgm:pt modelId="{F5B406C8-71FA-2E4A-B94F-DF5E23D5DBD4}" type="parTrans" cxnId="{539C4796-760E-F947-816A-F53A5A27DD88}">
      <dgm:prSet/>
      <dgm:spPr/>
      <dgm:t>
        <a:bodyPr/>
        <a:lstStyle/>
        <a:p>
          <a:endParaRPr lang="es-ES"/>
        </a:p>
      </dgm:t>
    </dgm:pt>
    <dgm:pt modelId="{E6CC392C-3008-CE48-ABD7-5165C36CB16F}" type="sibTrans" cxnId="{539C4796-760E-F947-816A-F53A5A27DD88}">
      <dgm:prSet/>
      <dgm:spPr/>
      <dgm:t>
        <a:bodyPr/>
        <a:lstStyle/>
        <a:p>
          <a:endParaRPr lang="es-ES"/>
        </a:p>
      </dgm:t>
    </dgm:pt>
    <dgm:pt modelId="{A633DB5F-7ED8-634E-9F9D-CAB5666D5082}">
      <dgm:prSet phldrT="[Texto]" custT="1"/>
      <dgm:spPr>
        <a:solidFill>
          <a:srgbClr val="00B050"/>
        </a:solidFill>
      </dgm:spPr>
      <dgm:t>
        <a:bodyPr/>
        <a:lstStyle/>
        <a:p>
          <a:r>
            <a:rPr lang="es-ES" sz="1400" dirty="0" err="1"/>
            <a:t>Improve</a:t>
          </a:r>
          <a:r>
            <a:rPr lang="es-ES" sz="1400" dirty="0"/>
            <a:t> diagnosis in sarcoma</a:t>
          </a:r>
        </a:p>
      </dgm:t>
    </dgm:pt>
    <dgm:pt modelId="{2B1D130B-35DB-854F-BD33-8F57F373A4AF}" type="parTrans" cxnId="{E9FF8FB0-4780-8C40-A8A3-DCA1DBB086D9}">
      <dgm:prSet/>
      <dgm:spPr/>
      <dgm:t>
        <a:bodyPr/>
        <a:lstStyle/>
        <a:p>
          <a:endParaRPr lang="es-ES"/>
        </a:p>
      </dgm:t>
    </dgm:pt>
    <dgm:pt modelId="{2BA19729-3878-E744-9E59-D6BCFCD52323}" type="sibTrans" cxnId="{E9FF8FB0-4780-8C40-A8A3-DCA1DBB086D9}">
      <dgm:prSet/>
      <dgm:spPr/>
      <dgm:t>
        <a:bodyPr/>
        <a:lstStyle/>
        <a:p>
          <a:endParaRPr lang="es-ES"/>
        </a:p>
      </dgm:t>
    </dgm:pt>
    <dgm:pt modelId="{DD90D7A0-E15F-0544-BA5A-4EAE49910D2E}">
      <dgm:prSet phldrT="[Texto]" custT="1"/>
      <dgm:spPr>
        <a:solidFill>
          <a:srgbClr val="00B050"/>
        </a:solidFill>
      </dgm:spPr>
      <dgm:t>
        <a:bodyPr/>
        <a:lstStyle/>
        <a:p>
          <a:r>
            <a:rPr lang="es-ES" sz="1400" dirty="0" err="1"/>
            <a:t>Improve</a:t>
          </a:r>
          <a:r>
            <a:rPr lang="es-ES" sz="1400" dirty="0"/>
            <a:t> prognosis in sarcoma</a:t>
          </a:r>
        </a:p>
      </dgm:t>
    </dgm:pt>
    <dgm:pt modelId="{1747263B-0C43-A34E-A2D7-04129BCCBE0E}" type="parTrans" cxnId="{36F0EB7B-931E-FB4C-AF6A-6D8D3223E773}">
      <dgm:prSet/>
      <dgm:spPr/>
      <dgm:t>
        <a:bodyPr/>
        <a:lstStyle/>
        <a:p>
          <a:endParaRPr lang="es-ES"/>
        </a:p>
      </dgm:t>
    </dgm:pt>
    <dgm:pt modelId="{9F4721D4-EE2A-0340-947C-45163A08AC1D}" type="sibTrans" cxnId="{36F0EB7B-931E-FB4C-AF6A-6D8D3223E773}">
      <dgm:prSet/>
      <dgm:spPr/>
      <dgm:t>
        <a:bodyPr/>
        <a:lstStyle/>
        <a:p>
          <a:endParaRPr lang="es-ES"/>
        </a:p>
      </dgm:t>
    </dgm:pt>
    <dgm:pt modelId="{FECD9023-0CDA-4345-A04D-1428CF42585A}">
      <dgm:prSet phldrT="[Texto]" custT="1"/>
      <dgm:spPr>
        <a:solidFill>
          <a:srgbClr val="00FDFF"/>
        </a:solidFill>
      </dgm:spPr>
      <dgm:t>
        <a:bodyPr/>
        <a:lstStyle/>
        <a:p>
          <a:r>
            <a:rPr lang="es-ES" sz="1400" dirty="0" err="1">
              <a:solidFill>
                <a:schemeClr val="tx1"/>
              </a:solidFill>
            </a:rPr>
            <a:t>Clinical</a:t>
          </a:r>
          <a:r>
            <a:rPr lang="es-ES" sz="1400" dirty="0">
              <a:solidFill>
                <a:schemeClr val="tx1"/>
              </a:solidFill>
            </a:rPr>
            <a:t> and </a:t>
          </a:r>
          <a:r>
            <a:rPr lang="es-ES" sz="1400" dirty="0" err="1">
              <a:solidFill>
                <a:schemeClr val="tx1"/>
              </a:solidFill>
            </a:rPr>
            <a:t>Pathological</a:t>
          </a:r>
          <a:r>
            <a:rPr lang="es-ES" sz="1400" dirty="0">
              <a:solidFill>
                <a:schemeClr val="tx1"/>
              </a:solidFill>
            </a:rPr>
            <a:t> data</a:t>
          </a:r>
        </a:p>
        <a:p>
          <a:r>
            <a:rPr lang="es-ES" sz="1400" dirty="0" err="1">
              <a:solidFill>
                <a:schemeClr val="tx1"/>
              </a:solidFill>
            </a:rPr>
            <a:t>Bio-banks</a:t>
          </a:r>
          <a:endParaRPr lang="es-ES" sz="1400" dirty="0">
            <a:solidFill>
              <a:schemeClr val="tx1"/>
            </a:solidFill>
          </a:endParaRPr>
        </a:p>
      </dgm:t>
    </dgm:pt>
    <dgm:pt modelId="{CC67E1BE-827C-7440-AC1A-B1786B49ED3A}" type="parTrans" cxnId="{3605DA0A-8D13-234D-B58A-764A2673D101}">
      <dgm:prSet/>
      <dgm:spPr/>
      <dgm:t>
        <a:bodyPr/>
        <a:lstStyle/>
        <a:p>
          <a:endParaRPr lang="es-ES"/>
        </a:p>
      </dgm:t>
    </dgm:pt>
    <dgm:pt modelId="{BD793B1B-D1A7-5D49-ACAA-3167C42A4C78}" type="sibTrans" cxnId="{3605DA0A-8D13-234D-B58A-764A2673D101}">
      <dgm:prSet/>
      <dgm:spPr/>
      <dgm:t>
        <a:bodyPr/>
        <a:lstStyle/>
        <a:p>
          <a:endParaRPr lang="es-ES"/>
        </a:p>
      </dgm:t>
    </dgm:pt>
    <dgm:pt modelId="{681B296E-22A7-6240-BE32-3BE1221066A9}">
      <dgm:prSet phldrT="[Texto]" custT="1"/>
      <dgm:spPr>
        <a:solidFill>
          <a:srgbClr val="002060"/>
        </a:solidFill>
      </dgm:spPr>
      <dgm:t>
        <a:bodyPr/>
        <a:lstStyle/>
        <a:p>
          <a:r>
            <a:rPr lang="es-ES" sz="1400" dirty="0" err="1"/>
            <a:t>Translation</a:t>
          </a:r>
          <a:r>
            <a:rPr lang="es-ES" sz="1400" dirty="0"/>
            <a:t> </a:t>
          </a:r>
          <a:r>
            <a:rPr lang="es-ES" sz="1400" dirty="0" err="1"/>
            <a:t>research</a:t>
          </a:r>
          <a:r>
            <a:rPr lang="es-ES" sz="1400" dirty="0"/>
            <a:t> </a:t>
          </a:r>
          <a:r>
            <a:rPr lang="es-ES" sz="1400" dirty="0" err="1"/>
            <a:t>program</a:t>
          </a:r>
          <a:endParaRPr lang="es-ES" sz="1400" dirty="0"/>
        </a:p>
      </dgm:t>
    </dgm:pt>
    <dgm:pt modelId="{3C9CC946-372B-564F-9B6A-1650F90C18FA}" type="parTrans" cxnId="{A1DD2420-C20A-CA45-9B24-D8A5CFDE3886}">
      <dgm:prSet/>
      <dgm:spPr/>
      <dgm:t>
        <a:bodyPr/>
        <a:lstStyle/>
        <a:p>
          <a:endParaRPr lang="es-ES"/>
        </a:p>
      </dgm:t>
    </dgm:pt>
    <dgm:pt modelId="{9E80F02C-D33D-A844-AB23-1D334FD6E0E1}" type="sibTrans" cxnId="{A1DD2420-C20A-CA45-9B24-D8A5CFDE3886}">
      <dgm:prSet/>
      <dgm:spPr/>
      <dgm:t>
        <a:bodyPr/>
        <a:lstStyle/>
        <a:p>
          <a:endParaRPr lang="es-ES"/>
        </a:p>
      </dgm:t>
    </dgm:pt>
    <dgm:pt modelId="{40306FF2-7253-CE4E-9F73-76BBFD39DCD6}">
      <dgm:prSet phldrT="[Texto]"/>
      <dgm:spPr/>
      <dgm:t>
        <a:bodyPr/>
        <a:lstStyle/>
        <a:p>
          <a:r>
            <a:rPr lang="es-ES" dirty="0"/>
            <a:t>Project </a:t>
          </a:r>
        </a:p>
      </dgm:t>
    </dgm:pt>
    <dgm:pt modelId="{0B705233-F4C9-6440-92D6-440FB00C0397}" type="parTrans" cxnId="{BBB2F5F9-D20A-E045-9447-82D59A15EE5B}">
      <dgm:prSet/>
      <dgm:spPr/>
      <dgm:t>
        <a:bodyPr/>
        <a:lstStyle/>
        <a:p>
          <a:endParaRPr lang="es-ES"/>
        </a:p>
      </dgm:t>
    </dgm:pt>
    <dgm:pt modelId="{7FFCE110-D757-9445-97A6-56C22DED3312}" type="sibTrans" cxnId="{BBB2F5F9-D20A-E045-9447-82D59A15EE5B}">
      <dgm:prSet/>
      <dgm:spPr/>
      <dgm:t>
        <a:bodyPr/>
        <a:lstStyle/>
        <a:p>
          <a:endParaRPr lang="es-ES"/>
        </a:p>
      </dgm:t>
    </dgm:pt>
    <dgm:pt modelId="{EF60436F-A350-4744-8647-3D7D531D51CE}">
      <dgm:prSet phldrT="[Texto]"/>
      <dgm:spPr/>
      <dgm:t>
        <a:bodyPr/>
        <a:lstStyle/>
        <a:p>
          <a:r>
            <a:rPr lang="es-ES" dirty="0"/>
            <a:t>Tools </a:t>
          </a:r>
        </a:p>
      </dgm:t>
    </dgm:pt>
    <dgm:pt modelId="{722243A2-98C4-774C-92CF-309DD0BFF562}" type="parTrans" cxnId="{2B784A7E-76C9-244B-B8A7-ABF45362F681}">
      <dgm:prSet/>
      <dgm:spPr/>
      <dgm:t>
        <a:bodyPr/>
        <a:lstStyle/>
        <a:p>
          <a:endParaRPr lang="es-ES"/>
        </a:p>
      </dgm:t>
    </dgm:pt>
    <dgm:pt modelId="{E32D1D68-B73E-D445-81DD-2029AFF1DC08}" type="sibTrans" cxnId="{2B784A7E-76C9-244B-B8A7-ABF45362F681}">
      <dgm:prSet/>
      <dgm:spPr/>
      <dgm:t>
        <a:bodyPr/>
        <a:lstStyle/>
        <a:p>
          <a:endParaRPr lang="es-ES"/>
        </a:p>
      </dgm:t>
    </dgm:pt>
    <dgm:pt modelId="{C5523BBC-BA25-5342-9DD2-FDD7E062695F}">
      <dgm:prSet phldrT="[Texto]"/>
      <dgm:spPr/>
      <dgm:t>
        <a:bodyPr/>
        <a:lstStyle/>
        <a:p>
          <a:r>
            <a:rPr lang="es-ES" dirty="0"/>
            <a:t>Final </a:t>
          </a:r>
          <a:r>
            <a:rPr lang="es-ES" dirty="0" err="1"/>
            <a:t>Objective</a:t>
          </a:r>
          <a:endParaRPr lang="es-ES" dirty="0"/>
        </a:p>
      </dgm:t>
    </dgm:pt>
    <dgm:pt modelId="{BA6F811F-20F0-D242-ABFB-FACC4EF574DA}" type="parTrans" cxnId="{DECD7785-4917-DB4A-96AC-22421C8A9F60}">
      <dgm:prSet/>
      <dgm:spPr/>
      <dgm:t>
        <a:bodyPr/>
        <a:lstStyle/>
        <a:p>
          <a:endParaRPr lang="es-ES"/>
        </a:p>
      </dgm:t>
    </dgm:pt>
    <dgm:pt modelId="{FEFB6642-D239-7D4B-B251-3E7649CC01E7}" type="sibTrans" cxnId="{DECD7785-4917-DB4A-96AC-22421C8A9F60}">
      <dgm:prSet/>
      <dgm:spPr/>
      <dgm:t>
        <a:bodyPr/>
        <a:lstStyle/>
        <a:p>
          <a:endParaRPr lang="es-ES"/>
        </a:p>
      </dgm:t>
    </dgm:pt>
    <dgm:pt modelId="{DCF63DDC-CA2F-224A-8253-6F7580A749BD}" type="pres">
      <dgm:prSet presAssocID="{0C7AB1ED-8DAB-7646-B624-4B9B25AF2FB9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A56B9772-7EF3-0141-9644-496D45B4D5E5}" type="pres">
      <dgm:prSet presAssocID="{0C7AB1ED-8DAB-7646-B624-4B9B25AF2FB9}" presName="hierFlow" presStyleCnt="0"/>
      <dgm:spPr/>
    </dgm:pt>
    <dgm:pt modelId="{90EB12F9-47F7-FE46-A4AA-F1FDEE668CD5}" type="pres">
      <dgm:prSet presAssocID="{0C7AB1ED-8DAB-7646-B624-4B9B25AF2FB9}" presName="firstBuf" presStyleCnt="0"/>
      <dgm:spPr/>
    </dgm:pt>
    <dgm:pt modelId="{11E2BAFE-EC17-054F-8F59-638DC8FC5A1A}" type="pres">
      <dgm:prSet presAssocID="{0C7AB1ED-8DAB-7646-B624-4B9B25AF2FB9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7C42F20F-4F11-0C4D-9187-73C7B59F6055}" type="pres">
      <dgm:prSet presAssocID="{0D31E995-6F55-924E-8EEC-EB4BC7F01E0E}" presName="Name14" presStyleCnt="0"/>
      <dgm:spPr/>
    </dgm:pt>
    <dgm:pt modelId="{91C47C7E-F434-B74E-B04B-4F0644953EE1}" type="pres">
      <dgm:prSet presAssocID="{0D31E995-6F55-924E-8EEC-EB4BC7F01E0E}" presName="level1Shape" presStyleLbl="node0" presStyleIdx="0" presStyleCnt="1" custScaleX="594298">
        <dgm:presLayoutVars>
          <dgm:chPref val="3"/>
        </dgm:presLayoutVars>
      </dgm:prSet>
      <dgm:spPr/>
    </dgm:pt>
    <dgm:pt modelId="{DA99D544-2FFC-2949-A3CC-AF59706D28D0}" type="pres">
      <dgm:prSet presAssocID="{0D31E995-6F55-924E-8EEC-EB4BC7F01E0E}" presName="hierChild2" presStyleCnt="0"/>
      <dgm:spPr/>
    </dgm:pt>
    <dgm:pt modelId="{5BB469FF-D788-2C4B-B565-048DE0E64BBF}" type="pres">
      <dgm:prSet presAssocID="{F5B406C8-71FA-2E4A-B94F-DF5E23D5DBD4}" presName="Name19" presStyleLbl="parChTrans1D2" presStyleIdx="0" presStyleCnt="2"/>
      <dgm:spPr/>
    </dgm:pt>
    <dgm:pt modelId="{1B20F743-7AA3-E54B-9698-429105925C3C}" type="pres">
      <dgm:prSet presAssocID="{90B11529-6B84-CE46-8369-DE00A0113B22}" presName="Name21" presStyleCnt="0"/>
      <dgm:spPr/>
    </dgm:pt>
    <dgm:pt modelId="{80FFA31B-DE6F-1342-A83E-E3C6671EEEB7}" type="pres">
      <dgm:prSet presAssocID="{90B11529-6B84-CE46-8369-DE00A0113B22}" presName="level2Shape" presStyleLbl="node2" presStyleIdx="0" presStyleCnt="2" custScaleX="276902" custScaleY="128849" custLinFactNeighborX="707" custLinFactNeighborY="-7349"/>
      <dgm:spPr/>
    </dgm:pt>
    <dgm:pt modelId="{411AD990-7E31-DC45-8CF3-A73425826A1D}" type="pres">
      <dgm:prSet presAssocID="{90B11529-6B84-CE46-8369-DE00A0113B22}" presName="hierChild3" presStyleCnt="0"/>
      <dgm:spPr/>
    </dgm:pt>
    <dgm:pt modelId="{31EC1484-F587-D745-A77A-BD068273D549}" type="pres">
      <dgm:prSet presAssocID="{2B1D130B-35DB-854F-BD33-8F57F373A4AF}" presName="Name19" presStyleLbl="parChTrans1D3" presStyleIdx="0" presStyleCnt="3"/>
      <dgm:spPr/>
    </dgm:pt>
    <dgm:pt modelId="{213D1DF7-B10C-8341-AA27-581F9CEAF2D8}" type="pres">
      <dgm:prSet presAssocID="{A633DB5F-7ED8-634E-9F9D-CAB5666D5082}" presName="Name21" presStyleCnt="0"/>
      <dgm:spPr/>
    </dgm:pt>
    <dgm:pt modelId="{148DF341-3E13-D940-86E8-6331F5811D2E}" type="pres">
      <dgm:prSet presAssocID="{A633DB5F-7ED8-634E-9F9D-CAB5666D5082}" presName="level2Shape" presStyleLbl="node3" presStyleIdx="0" presStyleCnt="3" custScaleX="136329" custLinFactNeighborX="-2217" custLinFactNeighborY="11499"/>
      <dgm:spPr/>
    </dgm:pt>
    <dgm:pt modelId="{C621FA70-2F20-504F-B61E-E021F6015739}" type="pres">
      <dgm:prSet presAssocID="{A633DB5F-7ED8-634E-9F9D-CAB5666D5082}" presName="hierChild3" presStyleCnt="0"/>
      <dgm:spPr/>
    </dgm:pt>
    <dgm:pt modelId="{2A424DBA-95E0-8E40-8D44-8F954B4D0AE3}" type="pres">
      <dgm:prSet presAssocID="{1747263B-0C43-A34E-A2D7-04129BCCBE0E}" presName="Name19" presStyleLbl="parChTrans1D3" presStyleIdx="1" presStyleCnt="3"/>
      <dgm:spPr/>
    </dgm:pt>
    <dgm:pt modelId="{E94099C5-7922-664F-8042-68F5760CF996}" type="pres">
      <dgm:prSet presAssocID="{DD90D7A0-E15F-0544-BA5A-4EAE49910D2E}" presName="Name21" presStyleCnt="0"/>
      <dgm:spPr/>
    </dgm:pt>
    <dgm:pt modelId="{24C16050-E13B-584A-A12C-FE8C1B5396B2}" type="pres">
      <dgm:prSet presAssocID="{DD90D7A0-E15F-0544-BA5A-4EAE49910D2E}" presName="level2Shape" presStyleLbl="node3" presStyleIdx="1" presStyleCnt="3" custScaleX="140522" custLinFactNeighborX="-707" custLinFactNeighborY="10608"/>
      <dgm:spPr/>
    </dgm:pt>
    <dgm:pt modelId="{81175C9A-B0B5-054F-89FF-D65DE2EBF43C}" type="pres">
      <dgm:prSet presAssocID="{DD90D7A0-E15F-0544-BA5A-4EAE49910D2E}" presName="hierChild3" presStyleCnt="0"/>
      <dgm:spPr/>
    </dgm:pt>
    <dgm:pt modelId="{A8461E0D-DD3A-7047-9ED5-064B50B38AFA}" type="pres">
      <dgm:prSet presAssocID="{CC67E1BE-827C-7440-AC1A-B1786B49ED3A}" presName="Name19" presStyleLbl="parChTrans1D2" presStyleIdx="1" presStyleCnt="2"/>
      <dgm:spPr/>
    </dgm:pt>
    <dgm:pt modelId="{CDFF0C3B-481C-0847-870A-819FB064ABE7}" type="pres">
      <dgm:prSet presAssocID="{FECD9023-0CDA-4345-A04D-1428CF42585A}" presName="Name21" presStyleCnt="0"/>
      <dgm:spPr/>
    </dgm:pt>
    <dgm:pt modelId="{E5AB3224-A9F5-EB47-A21C-96324ED4E386}" type="pres">
      <dgm:prSet presAssocID="{FECD9023-0CDA-4345-A04D-1428CF42585A}" presName="level2Shape" presStyleLbl="node2" presStyleIdx="1" presStyleCnt="2" custScaleX="261611" custScaleY="118415" custLinFactNeighborX="-2085" custLinFactNeighborY="-7181"/>
      <dgm:spPr/>
    </dgm:pt>
    <dgm:pt modelId="{5776E5BE-A43E-224A-9A3E-844966A05705}" type="pres">
      <dgm:prSet presAssocID="{FECD9023-0CDA-4345-A04D-1428CF42585A}" presName="hierChild3" presStyleCnt="0"/>
      <dgm:spPr/>
    </dgm:pt>
    <dgm:pt modelId="{6CE0C7A5-3CC7-1B46-A8FB-EF42C2E30042}" type="pres">
      <dgm:prSet presAssocID="{3C9CC946-372B-564F-9B6A-1650F90C18FA}" presName="Name19" presStyleLbl="parChTrans1D3" presStyleIdx="2" presStyleCnt="3"/>
      <dgm:spPr/>
    </dgm:pt>
    <dgm:pt modelId="{854D1913-6861-0344-9F83-7EC9A74CB70E}" type="pres">
      <dgm:prSet presAssocID="{681B296E-22A7-6240-BE32-3BE1221066A9}" presName="Name21" presStyleCnt="0"/>
      <dgm:spPr/>
    </dgm:pt>
    <dgm:pt modelId="{966B5DE5-DE18-F841-BE83-3C994EFF5800}" type="pres">
      <dgm:prSet presAssocID="{681B296E-22A7-6240-BE32-3BE1221066A9}" presName="level2Shape" presStyleLbl="node3" presStyleIdx="2" presStyleCnt="3" custScaleX="271918" custLinFactNeighborX="-1063" custLinFactNeighborY="21512"/>
      <dgm:spPr/>
    </dgm:pt>
    <dgm:pt modelId="{8ADED229-7371-5B4C-BD6B-C3FDD527BCB9}" type="pres">
      <dgm:prSet presAssocID="{681B296E-22A7-6240-BE32-3BE1221066A9}" presName="hierChild3" presStyleCnt="0"/>
      <dgm:spPr/>
    </dgm:pt>
    <dgm:pt modelId="{EE9AB8B5-893A-FA47-A791-9FC9F1DEB1CF}" type="pres">
      <dgm:prSet presAssocID="{0C7AB1ED-8DAB-7646-B624-4B9B25AF2FB9}" presName="bgShapesFlow" presStyleCnt="0"/>
      <dgm:spPr/>
    </dgm:pt>
    <dgm:pt modelId="{D1C6D47E-E477-9043-81CF-1E7232639A6A}" type="pres">
      <dgm:prSet presAssocID="{40306FF2-7253-CE4E-9F73-76BBFD39DCD6}" presName="rectComp" presStyleCnt="0"/>
      <dgm:spPr/>
    </dgm:pt>
    <dgm:pt modelId="{12085CBA-A2D5-F74C-9116-F3D6F633BE76}" type="pres">
      <dgm:prSet presAssocID="{40306FF2-7253-CE4E-9F73-76BBFD39DCD6}" presName="bgRect" presStyleLbl="bgShp" presStyleIdx="0" presStyleCnt="3" custScaleX="96978" custLinFactNeighborX="-1511" custLinFactNeighborY="1638"/>
      <dgm:spPr/>
    </dgm:pt>
    <dgm:pt modelId="{AA3B8E3B-36D8-6042-9F7E-B27F15B6D0C3}" type="pres">
      <dgm:prSet presAssocID="{40306FF2-7253-CE4E-9F73-76BBFD39DCD6}" presName="bgRectTx" presStyleLbl="bgShp" presStyleIdx="0" presStyleCnt="3">
        <dgm:presLayoutVars>
          <dgm:bulletEnabled val="1"/>
        </dgm:presLayoutVars>
      </dgm:prSet>
      <dgm:spPr/>
    </dgm:pt>
    <dgm:pt modelId="{0DFC2CFF-46BB-DA4D-90A5-61BCE37B3D5A}" type="pres">
      <dgm:prSet presAssocID="{40306FF2-7253-CE4E-9F73-76BBFD39DCD6}" presName="spComp" presStyleCnt="0"/>
      <dgm:spPr/>
    </dgm:pt>
    <dgm:pt modelId="{8EB1EFE0-FE7C-4C4B-A0EC-23AA0A18D58B}" type="pres">
      <dgm:prSet presAssocID="{40306FF2-7253-CE4E-9F73-76BBFD39DCD6}" presName="vSp" presStyleCnt="0"/>
      <dgm:spPr/>
    </dgm:pt>
    <dgm:pt modelId="{27DEB0ED-D304-224C-88FD-A3C64E0058E7}" type="pres">
      <dgm:prSet presAssocID="{EF60436F-A350-4744-8647-3D7D531D51CE}" presName="rectComp" presStyleCnt="0"/>
      <dgm:spPr/>
    </dgm:pt>
    <dgm:pt modelId="{5BA18DFC-BA25-384B-9F8F-794E7C2E416B}" type="pres">
      <dgm:prSet presAssocID="{EF60436F-A350-4744-8647-3D7D531D51CE}" presName="bgRect" presStyleLbl="bgShp" presStyleIdx="1" presStyleCnt="3"/>
      <dgm:spPr/>
    </dgm:pt>
    <dgm:pt modelId="{30D43464-BCF4-DD4E-8DA0-B3D5C44BDCB8}" type="pres">
      <dgm:prSet presAssocID="{EF60436F-A350-4744-8647-3D7D531D51CE}" presName="bgRectTx" presStyleLbl="bgShp" presStyleIdx="1" presStyleCnt="3">
        <dgm:presLayoutVars>
          <dgm:bulletEnabled val="1"/>
        </dgm:presLayoutVars>
      </dgm:prSet>
      <dgm:spPr/>
    </dgm:pt>
    <dgm:pt modelId="{C78E5BA2-D1C1-AF4D-BC74-1E9012D35484}" type="pres">
      <dgm:prSet presAssocID="{EF60436F-A350-4744-8647-3D7D531D51CE}" presName="spComp" presStyleCnt="0"/>
      <dgm:spPr/>
    </dgm:pt>
    <dgm:pt modelId="{1F1F1534-9CE4-A04B-ABCD-FC71F4D27337}" type="pres">
      <dgm:prSet presAssocID="{EF60436F-A350-4744-8647-3D7D531D51CE}" presName="vSp" presStyleCnt="0"/>
      <dgm:spPr/>
    </dgm:pt>
    <dgm:pt modelId="{C1489ABA-E112-E54E-8023-12370266E5EB}" type="pres">
      <dgm:prSet presAssocID="{C5523BBC-BA25-5342-9DD2-FDD7E062695F}" presName="rectComp" presStyleCnt="0"/>
      <dgm:spPr/>
    </dgm:pt>
    <dgm:pt modelId="{10DAC8AF-B232-6D42-92F2-3642FDF744E5}" type="pres">
      <dgm:prSet presAssocID="{C5523BBC-BA25-5342-9DD2-FDD7E062695F}" presName="bgRect" presStyleLbl="bgShp" presStyleIdx="2" presStyleCnt="3" custScaleY="160236" custLinFactNeighborX="-2810" custLinFactNeighborY="-2499"/>
      <dgm:spPr/>
    </dgm:pt>
    <dgm:pt modelId="{B54C1045-935B-DD4C-91D0-30D76D5BA929}" type="pres">
      <dgm:prSet presAssocID="{C5523BBC-BA25-5342-9DD2-FDD7E062695F}" presName="bgRectTx" presStyleLbl="bgShp" presStyleIdx="2" presStyleCnt="3">
        <dgm:presLayoutVars>
          <dgm:bulletEnabled val="1"/>
        </dgm:presLayoutVars>
      </dgm:prSet>
      <dgm:spPr/>
    </dgm:pt>
  </dgm:ptLst>
  <dgm:cxnLst>
    <dgm:cxn modelId="{3605DA0A-8D13-234D-B58A-764A2673D101}" srcId="{0D31E995-6F55-924E-8EEC-EB4BC7F01E0E}" destId="{FECD9023-0CDA-4345-A04D-1428CF42585A}" srcOrd="1" destOrd="0" parTransId="{CC67E1BE-827C-7440-AC1A-B1786B49ED3A}" sibTransId="{BD793B1B-D1A7-5D49-ACAA-3167C42A4C78}"/>
    <dgm:cxn modelId="{8B46250B-3E6F-0F48-91EB-089E7F47E6B6}" type="presOf" srcId="{3C9CC946-372B-564F-9B6A-1650F90C18FA}" destId="{6CE0C7A5-3CC7-1B46-A8FB-EF42C2E30042}" srcOrd="0" destOrd="0" presId="urn:microsoft.com/office/officeart/2005/8/layout/hierarchy6"/>
    <dgm:cxn modelId="{E188F11E-9E57-A94A-A760-377241F50AE6}" type="presOf" srcId="{CC67E1BE-827C-7440-AC1A-B1786B49ED3A}" destId="{A8461E0D-DD3A-7047-9ED5-064B50B38AFA}" srcOrd="0" destOrd="0" presId="urn:microsoft.com/office/officeart/2005/8/layout/hierarchy6"/>
    <dgm:cxn modelId="{A1DD2420-C20A-CA45-9B24-D8A5CFDE3886}" srcId="{FECD9023-0CDA-4345-A04D-1428CF42585A}" destId="{681B296E-22A7-6240-BE32-3BE1221066A9}" srcOrd="0" destOrd="0" parTransId="{3C9CC946-372B-564F-9B6A-1650F90C18FA}" sibTransId="{9E80F02C-D33D-A844-AB23-1D334FD6E0E1}"/>
    <dgm:cxn modelId="{15637836-D386-6843-8916-BA224554B090}" type="presOf" srcId="{F5B406C8-71FA-2E4A-B94F-DF5E23D5DBD4}" destId="{5BB469FF-D788-2C4B-B565-048DE0E64BBF}" srcOrd="0" destOrd="0" presId="urn:microsoft.com/office/officeart/2005/8/layout/hierarchy6"/>
    <dgm:cxn modelId="{E9242041-E22D-E547-A3C2-B7823BDE4F52}" type="presOf" srcId="{0C7AB1ED-8DAB-7646-B624-4B9B25AF2FB9}" destId="{DCF63DDC-CA2F-224A-8253-6F7580A749BD}" srcOrd="0" destOrd="0" presId="urn:microsoft.com/office/officeart/2005/8/layout/hierarchy6"/>
    <dgm:cxn modelId="{CD714541-E133-C94E-B507-C808DD424E7E}" type="presOf" srcId="{C5523BBC-BA25-5342-9DD2-FDD7E062695F}" destId="{B54C1045-935B-DD4C-91D0-30D76D5BA929}" srcOrd="1" destOrd="0" presId="urn:microsoft.com/office/officeart/2005/8/layout/hierarchy6"/>
    <dgm:cxn modelId="{F4A2DE41-4AEA-884B-B018-4BCCEC6F5008}" type="presOf" srcId="{DD90D7A0-E15F-0544-BA5A-4EAE49910D2E}" destId="{24C16050-E13B-584A-A12C-FE8C1B5396B2}" srcOrd="0" destOrd="0" presId="urn:microsoft.com/office/officeart/2005/8/layout/hierarchy6"/>
    <dgm:cxn modelId="{C0423754-590C-234D-8812-06D9118FEAA0}" type="presOf" srcId="{A633DB5F-7ED8-634E-9F9D-CAB5666D5082}" destId="{148DF341-3E13-D940-86E8-6331F5811D2E}" srcOrd="0" destOrd="0" presId="urn:microsoft.com/office/officeart/2005/8/layout/hierarchy6"/>
    <dgm:cxn modelId="{854DB370-994C-D046-9382-9C5C94F8C1D6}" type="presOf" srcId="{40306FF2-7253-CE4E-9F73-76BBFD39DCD6}" destId="{AA3B8E3B-36D8-6042-9F7E-B27F15B6D0C3}" srcOrd="1" destOrd="0" presId="urn:microsoft.com/office/officeart/2005/8/layout/hierarchy6"/>
    <dgm:cxn modelId="{36F0EB7B-931E-FB4C-AF6A-6D8D3223E773}" srcId="{90B11529-6B84-CE46-8369-DE00A0113B22}" destId="{DD90D7A0-E15F-0544-BA5A-4EAE49910D2E}" srcOrd="1" destOrd="0" parTransId="{1747263B-0C43-A34E-A2D7-04129BCCBE0E}" sibTransId="{9F4721D4-EE2A-0340-947C-45163A08AC1D}"/>
    <dgm:cxn modelId="{EB18777D-3CEB-8C44-BD3D-F3B1275F43A8}" type="presOf" srcId="{2B1D130B-35DB-854F-BD33-8F57F373A4AF}" destId="{31EC1484-F587-D745-A77A-BD068273D549}" srcOrd="0" destOrd="0" presId="urn:microsoft.com/office/officeart/2005/8/layout/hierarchy6"/>
    <dgm:cxn modelId="{2B784A7E-76C9-244B-B8A7-ABF45362F681}" srcId="{0C7AB1ED-8DAB-7646-B624-4B9B25AF2FB9}" destId="{EF60436F-A350-4744-8647-3D7D531D51CE}" srcOrd="2" destOrd="0" parTransId="{722243A2-98C4-774C-92CF-309DD0BFF562}" sibTransId="{E32D1D68-B73E-D445-81DD-2029AFF1DC08}"/>
    <dgm:cxn modelId="{4C4F6282-ABCC-0046-8978-0A216E32DFCD}" type="presOf" srcId="{681B296E-22A7-6240-BE32-3BE1221066A9}" destId="{966B5DE5-DE18-F841-BE83-3C994EFF5800}" srcOrd="0" destOrd="0" presId="urn:microsoft.com/office/officeart/2005/8/layout/hierarchy6"/>
    <dgm:cxn modelId="{DECD7785-4917-DB4A-96AC-22421C8A9F60}" srcId="{0C7AB1ED-8DAB-7646-B624-4B9B25AF2FB9}" destId="{C5523BBC-BA25-5342-9DD2-FDD7E062695F}" srcOrd="3" destOrd="0" parTransId="{BA6F811F-20F0-D242-ABFB-FACC4EF574DA}" sibTransId="{FEFB6642-D239-7D4B-B251-3E7649CC01E7}"/>
    <dgm:cxn modelId="{3C47618D-C221-A54A-B13F-A43B3DA9037C}" type="presOf" srcId="{40306FF2-7253-CE4E-9F73-76BBFD39DCD6}" destId="{12085CBA-A2D5-F74C-9116-F3D6F633BE76}" srcOrd="0" destOrd="0" presId="urn:microsoft.com/office/officeart/2005/8/layout/hierarchy6"/>
    <dgm:cxn modelId="{ADAB6A8F-A245-6C47-AEAA-C5F6DD4FA89B}" type="presOf" srcId="{0D31E995-6F55-924E-8EEC-EB4BC7F01E0E}" destId="{91C47C7E-F434-B74E-B04B-4F0644953EE1}" srcOrd="0" destOrd="0" presId="urn:microsoft.com/office/officeart/2005/8/layout/hierarchy6"/>
    <dgm:cxn modelId="{539C4796-760E-F947-816A-F53A5A27DD88}" srcId="{0D31E995-6F55-924E-8EEC-EB4BC7F01E0E}" destId="{90B11529-6B84-CE46-8369-DE00A0113B22}" srcOrd="0" destOrd="0" parTransId="{F5B406C8-71FA-2E4A-B94F-DF5E23D5DBD4}" sibTransId="{E6CC392C-3008-CE48-ABD7-5165C36CB16F}"/>
    <dgm:cxn modelId="{C55EF0A3-D7FD-9D4C-8FBE-E5FFE6AE92B3}" type="presOf" srcId="{C5523BBC-BA25-5342-9DD2-FDD7E062695F}" destId="{10DAC8AF-B232-6D42-92F2-3642FDF744E5}" srcOrd="0" destOrd="0" presId="urn:microsoft.com/office/officeart/2005/8/layout/hierarchy6"/>
    <dgm:cxn modelId="{EA3D1FA6-5DA4-F940-B6B2-5044E651CFF0}" type="presOf" srcId="{EF60436F-A350-4744-8647-3D7D531D51CE}" destId="{30D43464-BCF4-DD4E-8DA0-B3D5C44BDCB8}" srcOrd="1" destOrd="0" presId="urn:microsoft.com/office/officeart/2005/8/layout/hierarchy6"/>
    <dgm:cxn modelId="{0588C1AB-8CDA-2F4C-A771-CF6724C5C45A}" type="presOf" srcId="{1747263B-0C43-A34E-A2D7-04129BCCBE0E}" destId="{2A424DBA-95E0-8E40-8D44-8F954B4D0AE3}" srcOrd="0" destOrd="0" presId="urn:microsoft.com/office/officeart/2005/8/layout/hierarchy6"/>
    <dgm:cxn modelId="{E9FF8FB0-4780-8C40-A8A3-DCA1DBB086D9}" srcId="{90B11529-6B84-CE46-8369-DE00A0113B22}" destId="{A633DB5F-7ED8-634E-9F9D-CAB5666D5082}" srcOrd="0" destOrd="0" parTransId="{2B1D130B-35DB-854F-BD33-8F57F373A4AF}" sibTransId="{2BA19729-3878-E744-9E59-D6BCFCD52323}"/>
    <dgm:cxn modelId="{5C69EBD5-362A-F240-975C-CB07BA363552}" type="presOf" srcId="{90B11529-6B84-CE46-8369-DE00A0113B22}" destId="{80FFA31B-DE6F-1342-A83E-E3C6671EEEB7}" srcOrd="0" destOrd="0" presId="urn:microsoft.com/office/officeart/2005/8/layout/hierarchy6"/>
    <dgm:cxn modelId="{069893DA-089D-8A4F-A0B4-216D33D02821}" type="presOf" srcId="{FECD9023-0CDA-4345-A04D-1428CF42585A}" destId="{E5AB3224-A9F5-EB47-A21C-96324ED4E386}" srcOrd="0" destOrd="0" presId="urn:microsoft.com/office/officeart/2005/8/layout/hierarchy6"/>
    <dgm:cxn modelId="{CA391FDC-F229-2D4F-9AB7-0A7909D01687}" type="presOf" srcId="{EF60436F-A350-4744-8647-3D7D531D51CE}" destId="{5BA18DFC-BA25-384B-9F8F-794E7C2E416B}" srcOrd="0" destOrd="0" presId="urn:microsoft.com/office/officeart/2005/8/layout/hierarchy6"/>
    <dgm:cxn modelId="{68BA30F6-05C4-F841-942B-B93086EFF1C4}" srcId="{0C7AB1ED-8DAB-7646-B624-4B9B25AF2FB9}" destId="{0D31E995-6F55-924E-8EEC-EB4BC7F01E0E}" srcOrd="0" destOrd="0" parTransId="{5478A44D-AB0D-8743-8810-95205D0BDA24}" sibTransId="{6377A2C8-3598-5B49-A0BA-E18EE8FDE091}"/>
    <dgm:cxn modelId="{BBB2F5F9-D20A-E045-9447-82D59A15EE5B}" srcId="{0C7AB1ED-8DAB-7646-B624-4B9B25AF2FB9}" destId="{40306FF2-7253-CE4E-9F73-76BBFD39DCD6}" srcOrd="1" destOrd="0" parTransId="{0B705233-F4C9-6440-92D6-440FB00C0397}" sibTransId="{7FFCE110-D757-9445-97A6-56C22DED3312}"/>
    <dgm:cxn modelId="{32E1A6A8-D613-2D47-82AE-CADEE705F58F}" type="presParOf" srcId="{DCF63DDC-CA2F-224A-8253-6F7580A749BD}" destId="{A56B9772-7EF3-0141-9644-496D45B4D5E5}" srcOrd="0" destOrd="0" presId="urn:microsoft.com/office/officeart/2005/8/layout/hierarchy6"/>
    <dgm:cxn modelId="{8C8AB588-9E1D-3E49-9237-9954175DE3A4}" type="presParOf" srcId="{A56B9772-7EF3-0141-9644-496D45B4D5E5}" destId="{90EB12F9-47F7-FE46-A4AA-F1FDEE668CD5}" srcOrd="0" destOrd="0" presId="urn:microsoft.com/office/officeart/2005/8/layout/hierarchy6"/>
    <dgm:cxn modelId="{15568C58-9C52-4B4D-8CB8-8EE83B1E86EC}" type="presParOf" srcId="{A56B9772-7EF3-0141-9644-496D45B4D5E5}" destId="{11E2BAFE-EC17-054F-8F59-638DC8FC5A1A}" srcOrd="1" destOrd="0" presId="urn:microsoft.com/office/officeart/2005/8/layout/hierarchy6"/>
    <dgm:cxn modelId="{1FBE21EF-D301-F54C-824B-CEF92D6F14EC}" type="presParOf" srcId="{11E2BAFE-EC17-054F-8F59-638DC8FC5A1A}" destId="{7C42F20F-4F11-0C4D-9187-73C7B59F6055}" srcOrd="0" destOrd="0" presId="urn:microsoft.com/office/officeart/2005/8/layout/hierarchy6"/>
    <dgm:cxn modelId="{E3DF33BE-00D8-1F4D-8A43-A2EB6A97D713}" type="presParOf" srcId="{7C42F20F-4F11-0C4D-9187-73C7B59F6055}" destId="{91C47C7E-F434-B74E-B04B-4F0644953EE1}" srcOrd="0" destOrd="0" presId="urn:microsoft.com/office/officeart/2005/8/layout/hierarchy6"/>
    <dgm:cxn modelId="{CD6869CA-EB98-7B41-B474-0BF4718DA395}" type="presParOf" srcId="{7C42F20F-4F11-0C4D-9187-73C7B59F6055}" destId="{DA99D544-2FFC-2949-A3CC-AF59706D28D0}" srcOrd="1" destOrd="0" presId="urn:microsoft.com/office/officeart/2005/8/layout/hierarchy6"/>
    <dgm:cxn modelId="{72BE3E71-F4A4-D645-A52E-46781EE83921}" type="presParOf" srcId="{DA99D544-2FFC-2949-A3CC-AF59706D28D0}" destId="{5BB469FF-D788-2C4B-B565-048DE0E64BBF}" srcOrd="0" destOrd="0" presId="urn:microsoft.com/office/officeart/2005/8/layout/hierarchy6"/>
    <dgm:cxn modelId="{1EEEBE28-4698-584B-B2D8-FF220F1D44E9}" type="presParOf" srcId="{DA99D544-2FFC-2949-A3CC-AF59706D28D0}" destId="{1B20F743-7AA3-E54B-9698-429105925C3C}" srcOrd="1" destOrd="0" presId="urn:microsoft.com/office/officeart/2005/8/layout/hierarchy6"/>
    <dgm:cxn modelId="{F2AFD2F5-FECB-3C44-9195-57C7630C7D86}" type="presParOf" srcId="{1B20F743-7AA3-E54B-9698-429105925C3C}" destId="{80FFA31B-DE6F-1342-A83E-E3C6671EEEB7}" srcOrd="0" destOrd="0" presId="urn:microsoft.com/office/officeart/2005/8/layout/hierarchy6"/>
    <dgm:cxn modelId="{323C5A46-A20D-1649-8C3F-B2B8BD021E0F}" type="presParOf" srcId="{1B20F743-7AA3-E54B-9698-429105925C3C}" destId="{411AD990-7E31-DC45-8CF3-A73425826A1D}" srcOrd="1" destOrd="0" presId="urn:microsoft.com/office/officeart/2005/8/layout/hierarchy6"/>
    <dgm:cxn modelId="{8F251D9A-9F13-F648-90F2-ECCE3CD6AF44}" type="presParOf" srcId="{411AD990-7E31-DC45-8CF3-A73425826A1D}" destId="{31EC1484-F587-D745-A77A-BD068273D549}" srcOrd="0" destOrd="0" presId="urn:microsoft.com/office/officeart/2005/8/layout/hierarchy6"/>
    <dgm:cxn modelId="{667CCDE9-4157-A942-AB6C-C749B0801D63}" type="presParOf" srcId="{411AD990-7E31-DC45-8CF3-A73425826A1D}" destId="{213D1DF7-B10C-8341-AA27-581F9CEAF2D8}" srcOrd="1" destOrd="0" presId="urn:microsoft.com/office/officeart/2005/8/layout/hierarchy6"/>
    <dgm:cxn modelId="{87B00125-16F8-DE4A-A138-912064512506}" type="presParOf" srcId="{213D1DF7-B10C-8341-AA27-581F9CEAF2D8}" destId="{148DF341-3E13-D940-86E8-6331F5811D2E}" srcOrd="0" destOrd="0" presId="urn:microsoft.com/office/officeart/2005/8/layout/hierarchy6"/>
    <dgm:cxn modelId="{5F8CFA42-E406-9A42-A859-1D4D26AE5AFC}" type="presParOf" srcId="{213D1DF7-B10C-8341-AA27-581F9CEAF2D8}" destId="{C621FA70-2F20-504F-B61E-E021F6015739}" srcOrd="1" destOrd="0" presId="urn:microsoft.com/office/officeart/2005/8/layout/hierarchy6"/>
    <dgm:cxn modelId="{99FD01DF-7209-1148-85DA-86776649570D}" type="presParOf" srcId="{411AD990-7E31-DC45-8CF3-A73425826A1D}" destId="{2A424DBA-95E0-8E40-8D44-8F954B4D0AE3}" srcOrd="2" destOrd="0" presId="urn:microsoft.com/office/officeart/2005/8/layout/hierarchy6"/>
    <dgm:cxn modelId="{455996AA-81AC-F64B-8360-A8D3F7E22691}" type="presParOf" srcId="{411AD990-7E31-DC45-8CF3-A73425826A1D}" destId="{E94099C5-7922-664F-8042-68F5760CF996}" srcOrd="3" destOrd="0" presId="urn:microsoft.com/office/officeart/2005/8/layout/hierarchy6"/>
    <dgm:cxn modelId="{023E8E92-7564-8446-BE53-62323C024DD2}" type="presParOf" srcId="{E94099C5-7922-664F-8042-68F5760CF996}" destId="{24C16050-E13B-584A-A12C-FE8C1B5396B2}" srcOrd="0" destOrd="0" presId="urn:microsoft.com/office/officeart/2005/8/layout/hierarchy6"/>
    <dgm:cxn modelId="{507074D0-3F04-874D-9AC4-3976538CD776}" type="presParOf" srcId="{E94099C5-7922-664F-8042-68F5760CF996}" destId="{81175C9A-B0B5-054F-89FF-D65DE2EBF43C}" srcOrd="1" destOrd="0" presId="urn:microsoft.com/office/officeart/2005/8/layout/hierarchy6"/>
    <dgm:cxn modelId="{C82D431A-8299-8D40-B84A-38E3969871F9}" type="presParOf" srcId="{DA99D544-2FFC-2949-A3CC-AF59706D28D0}" destId="{A8461E0D-DD3A-7047-9ED5-064B50B38AFA}" srcOrd="2" destOrd="0" presId="urn:microsoft.com/office/officeart/2005/8/layout/hierarchy6"/>
    <dgm:cxn modelId="{2D93CB17-65CC-E74C-A72B-A429293DE79D}" type="presParOf" srcId="{DA99D544-2FFC-2949-A3CC-AF59706D28D0}" destId="{CDFF0C3B-481C-0847-870A-819FB064ABE7}" srcOrd="3" destOrd="0" presId="urn:microsoft.com/office/officeart/2005/8/layout/hierarchy6"/>
    <dgm:cxn modelId="{60811A43-BC61-7E44-8DB2-6D5FDDA2DF2C}" type="presParOf" srcId="{CDFF0C3B-481C-0847-870A-819FB064ABE7}" destId="{E5AB3224-A9F5-EB47-A21C-96324ED4E386}" srcOrd="0" destOrd="0" presId="urn:microsoft.com/office/officeart/2005/8/layout/hierarchy6"/>
    <dgm:cxn modelId="{F546A421-4817-C643-8505-E12F91149B74}" type="presParOf" srcId="{CDFF0C3B-481C-0847-870A-819FB064ABE7}" destId="{5776E5BE-A43E-224A-9A3E-844966A05705}" srcOrd="1" destOrd="0" presId="urn:microsoft.com/office/officeart/2005/8/layout/hierarchy6"/>
    <dgm:cxn modelId="{AC0C3ACA-F1FD-0144-AC9D-8005835462B8}" type="presParOf" srcId="{5776E5BE-A43E-224A-9A3E-844966A05705}" destId="{6CE0C7A5-3CC7-1B46-A8FB-EF42C2E30042}" srcOrd="0" destOrd="0" presId="urn:microsoft.com/office/officeart/2005/8/layout/hierarchy6"/>
    <dgm:cxn modelId="{B7DC1E54-6469-FF4F-9071-99918BEA93B2}" type="presParOf" srcId="{5776E5BE-A43E-224A-9A3E-844966A05705}" destId="{854D1913-6861-0344-9F83-7EC9A74CB70E}" srcOrd="1" destOrd="0" presId="urn:microsoft.com/office/officeart/2005/8/layout/hierarchy6"/>
    <dgm:cxn modelId="{792B494C-6713-FA4E-BD1D-636BE26025EA}" type="presParOf" srcId="{854D1913-6861-0344-9F83-7EC9A74CB70E}" destId="{966B5DE5-DE18-F841-BE83-3C994EFF5800}" srcOrd="0" destOrd="0" presId="urn:microsoft.com/office/officeart/2005/8/layout/hierarchy6"/>
    <dgm:cxn modelId="{F743DD9C-7EB8-9149-A598-8E1C1C4E79A0}" type="presParOf" srcId="{854D1913-6861-0344-9F83-7EC9A74CB70E}" destId="{8ADED229-7371-5B4C-BD6B-C3FDD527BCB9}" srcOrd="1" destOrd="0" presId="urn:microsoft.com/office/officeart/2005/8/layout/hierarchy6"/>
    <dgm:cxn modelId="{6F41638E-5B4A-9940-B4EA-2FE08B725670}" type="presParOf" srcId="{DCF63DDC-CA2F-224A-8253-6F7580A749BD}" destId="{EE9AB8B5-893A-FA47-A791-9FC9F1DEB1CF}" srcOrd="1" destOrd="0" presId="urn:microsoft.com/office/officeart/2005/8/layout/hierarchy6"/>
    <dgm:cxn modelId="{673F1E8E-F6DB-7643-B0D1-5F4E90E38222}" type="presParOf" srcId="{EE9AB8B5-893A-FA47-A791-9FC9F1DEB1CF}" destId="{D1C6D47E-E477-9043-81CF-1E7232639A6A}" srcOrd="0" destOrd="0" presId="urn:microsoft.com/office/officeart/2005/8/layout/hierarchy6"/>
    <dgm:cxn modelId="{DB1364CA-038B-9844-BECD-F2716723A2CD}" type="presParOf" srcId="{D1C6D47E-E477-9043-81CF-1E7232639A6A}" destId="{12085CBA-A2D5-F74C-9116-F3D6F633BE76}" srcOrd="0" destOrd="0" presId="urn:microsoft.com/office/officeart/2005/8/layout/hierarchy6"/>
    <dgm:cxn modelId="{9C5FF099-8E98-044C-9ED9-742F6A1412DC}" type="presParOf" srcId="{D1C6D47E-E477-9043-81CF-1E7232639A6A}" destId="{AA3B8E3B-36D8-6042-9F7E-B27F15B6D0C3}" srcOrd="1" destOrd="0" presId="urn:microsoft.com/office/officeart/2005/8/layout/hierarchy6"/>
    <dgm:cxn modelId="{4A3704D0-C7EA-3C41-B319-6947BBC226BF}" type="presParOf" srcId="{EE9AB8B5-893A-FA47-A791-9FC9F1DEB1CF}" destId="{0DFC2CFF-46BB-DA4D-90A5-61BCE37B3D5A}" srcOrd="1" destOrd="0" presId="urn:microsoft.com/office/officeart/2005/8/layout/hierarchy6"/>
    <dgm:cxn modelId="{858306F4-1ED6-414B-8E22-B23512970460}" type="presParOf" srcId="{0DFC2CFF-46BB-DA4D-90A5-61BCE37B3D5A}" destId="{8EB1EFE0-FE7C-4C4B-A0EC-23AA0A18D58B}" srcOrd="0" destOrd="0" presId="urn:microsoft.com/office/officeart/2005/8/layout/hierarchy6"/>
    <dgm:cxn modelId="{45A3D9A5-E645-0D4A-B44F-63061C34C62C}" type="presParOf" srcId="{EE9AB8B5-893A-FA47-A791-9FC9F1DEB1CF}" destId="{27DEB0ED-D304-224C-88FD-A3C64E0058E7}" srcOrd="2" destOrd="0" presId="urn:microsoft.com/office/officeart/2005/8/layout/hierarchy6"/>
    <dgm:cxn modelId="{3FA32542-7102-C24F-94C4-504586AF019C}" type="presParOf" srcId="{27DEB0ED-D304-224C-88FD-A3C64E0058E7}" destId="{5BA18DFC-BA25-384B-9F8F-794E7C2E416B}" srcOrd="0" destOrd="0" presId="urn:microsoft.com/office/officeart/2005/8/layout/hierarchy6"/>
    <dgm:cxn modelId="{F0459303-1595-514A-B1B5-1F20A2394D9C}" type="presParOf" srcId="{27DEB0ED-D304-224C-88FD-A3C64E0058E7}" destId="{30D43464-BCF4-DD4E-8DA0-B3D5C44BDCB8}" srcOrd="1" destOrd="0" presId="urn:microsoft.com/office/officeart/2005/8/layout/hierarchy6"/>
    <dgm:cxn modelId="{D34640BD-FDD8-2342-8FE9-20B89D0B4515}" type="presParOf" srcId="{EE9AB8B5-893A-FA47-A791-9FC9F1DEB1CF}" destId="{C78E5BA2-D1C1-AF4D-BC74-1E9012D35484}" srcOrd="3" destOrd="0" presId="urn:microsoft.com/office/officeart/2005/8/layout/hierarchy6"/>
    <dgm:cxn modelId="{97D29545-36D0-B148-A70C-EB92BAEC0D26}" type="presParOf" srcId="{C78E5BA2-D1C1-AF4D-BC74-1E9012D35484}" destId="{1F1F1534-9CE4-A04B-ABCD-FC71F4D27337}" srcOrd="0" destOrd="0" presId="urn:microsoft.com/office/officeart/2005/8/layout/hierarchy6"/>
    <dgm:cxn modelId="{D8B51C21-BB9B-D44E-9A8E-07708DB167D3}" type="presParOf" srcId="{EE9AB8B5-893A-FA47-A791-9FC9F1DEB1CF}" destId="{C1489ABA-E112-E54E-8023-12370266E5EB}" srcOrd="4" destOrd="0" presId="urn:microsoft.com/office/officeart/2005/8/layout/hierarchy6"/>
    <dgm:cxn modelId="{65BB0BD5-C538-FE45-A98F-CFE1942AAAE8}" type="presParOf" srcId="{C1489ABA-E112-E54E-8023-12370266E5EB}" destId="{10DAC8AF-B232-6D42-92F2-3642FDF744E5}" srcOrd="0" destOrd="0" presId="urn:microsoft.com/office/officeart/2005/8/layout/hierarchy6"/>
    <dgm:cxn modelId="{909DF364-E5E2-2444-A9A3-FA157447AB33}" type="presParOf" srcId="{C1489ABA-E112-E54E-8023-12370266E5EB}" destId="{B54C1045-935B-DD4C-91D0-30D76D5BA929}" srcOrd="1" destOrd="0" presId="urn:microsoft.com/office/officeart/2005/8/layout/hierarchy6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C7AB1ED-8DAB-7646-B624-4B9B25AF2FB9}" type="doc">
      <dgm:prSet loTypeId="urn:microsoft.com/office/officeart/2005/8/layout/hierarchy6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0D31E995-6F55-924E-8EEC-EB4BC7F01E0E}">
      <dgm:prSet phldrT="[Texto]" custT="1"/>
      <dgm:spPr>
        <a:solidFill>
          <a:srgbClr val="00B0F0"/>
        </a:solidFill>
      </dgm:spPr>
      <dgm:t>
        <a:bodyPr/>
        <a:lstStyle/>
        <a:p>
          <a:r>
            <a:rPr lang="es-ES" sz="1600" b="0" dirty="0" err="1">
              <a:solidFill>
                <a:schemeClr val="tx1"/>
              </a:solidFill>
            </a:rPr>
            <a:t>Multidisciplinary</a:t>
          </a:r>
          <a:r>
            <a:rPr lang="es-ES" sz="1600" b="0" dirty="0">
              <a:solidFill>
                <a:schemeClr val="tx1"/>
              </a:solidFill>
            </a:rPr>
            <a:t> Network of </a:t>
          </a:r>
          <a:r>
            <a:rPr lang="es-ES" sz="1600" b="0" dirty="0" err="1">
              <a:solidFill>
                <a:schemeClr val="tx1"/>
              </a:solidFill>
            </a:rPr>
            <a:t>Clinical-Translational</a:t>
          </a:r>
          <a:r>
            <a:rPr lang="es-ES" sz="1600" b="0" dirty="0">
              <a:solidFill>
                <a:schemeClr val="tx1"/>
              </a:solidFill>
            </a:rPr>
            <a:t> </a:t>
          </a:r>
          <a:r>
            <a:rPr lang="es-ES" sz="1600" b="0" dirty="0" err="1">
              <a:solidFill>
                <a:schemeClr val="tx1"/>
              </a:solidFill>
            </a:rPr>
            <a:t>specialists</a:t>
          </a:r>
          <a:r>
            <a:rPr lang="es-ES" sz="1600" b="0" dirty="0">
              <a:solidFill>
                <a:schemeClr val="tx1"/>
              </a:solidFill>
            </a:rPr>
            <a:t> in sarcomas </a:t>
          </a:r>
        </a:p>
      </dgm:t>
    </dgm:pt>
    <dgm:pt modelId="{5478A44D-AB0D-8743-8810-95205D0BDA24}" type="parTrans" cxnId="{68BA30F6-05C4-F841-942B-B93086EFF1C4}">
      <dgm:prSet/>
      <dgm:spPr/>
      <dgm:t>
        <a:bodyPr/>
        <a:lstStyle/>
        <a:p>
          <a:endParaRPr lang="es-ES"/>
        </a:p>
      </dgm:t>
    </dgm:pt>
    <dgm:pt modelId="{6377A2C8-3598-5B49-A0BA-E18EE8FDE091}" type="sibTrans" cxnId="{68BA30F6-05C4-F841-942B-B93086EFF1C4}">
      <dgm:prSet/>
      <dgm:spPr/>
      <dgm:t>
        <a:bodyPr/>
        <a:lstStyle/>
        <a:p>
          <a:endParaRPr lang="es-ES"/>
        </a:p>
      </dgm:t>
    </dgm:pt>
    <dgm:pt modelId="{90B11529-6B84-CE46-8369-DE00A0113B22}">
      <dgm:prSet phldrT="[Texto]"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es-ES" sz="1200" dirty="0">
              <a:solidFill>
                <a:schemeClr val="tx1"/>
              </a:solidFill>
            </a:rPr>
            <a:t>Reference centers</a:t>
          </a:r>
        </a:p>
        <a:p>
          <a:r>
            <a:rPr lang="es-ES" sz="1200" dirty="0" err="1">
              <a:solidFill>
                <a:schemeClr val="tx1"/>
              </a:solidFill>
            </a:rPr>
            <a:t>Guidelines</a:t>
          </a:r>
          <a:r>
            <a:rPr lang="es-ES" sz="1200" dirty="0">
              <a:solidFill>
                <a:schemeClr val="tx1"/>
              </a:solidFill>
            </a:rPr>
            <a:t> </a:t>
          </a:r>
        </a:p>
        <a:p>
          <a:r>
            <a:rPr lang="es-ES" sz="1200" dirty="0" err="1">
              <a:solidFill>
                <a:schemeClr val="tx1"/>
              </a:solidFill>
            </a:rPr>
            <a:t>Health</a:t>
          </a:r>
          <a:r>
            <a:rPr lang="es-ES" sz="1200" dirty="0">
              <a:solidFill>
                <a:schemeClr val="tx1"/>
              </a:solidFill>
            </a:rPr>
            <a:t> </a:t>
          </a:r>
          <a:r>
            <a:rPr lang="es-ES" sz="1200" dirty="0" err="1">
              <a:solidFill>
                <a:schemeClr val="tx1"/>
              </a:solidFill>
            </a:rPr>
            <a:t>barriers</a:t>
          </a:r>
          <a:endParaRPr lang="es-ES" sz="1200" dirty="0">
            <a:solidFill>
              <a:schemeClr val="tx1"/>
            </a:solidFill>
          </a:endParaRPr>
        </a:p>
        <a:p>
          <a:r>
            <a:rPr lang="es-ES" sz="1200" dirty="0">
              <a:solidFill>
                <a:schemeClr val="tx1"/>
              </a:solidFill>
            </a:rPr>
            <a:t>CME.     </a:t>
          </a:r>
          <a:r>
            <a:rPr lang="es-ES" sz="1200" dirty="0" err="1">
              <a:solidFill>
                <a:schemeClr val="tx1"/>
              </a:solidFill>
            </a:rPr>
            <a:t>Ethics</a:t>
          </a:r>
          <a:endParaRPr lang="es-ES" sz="1200" dirty="0">
            <a:solidFill>
              <a:schemeClr val="tx1"/>
            </a:solidFill>
          </a:endParaRPr>
        </a:p>
      </dgm:t>
    </dgm:pt>
    <dgm:pt modelId="{F5B406C8-71FA-2E4A-B94F-DF5E23D5DBD4}" type="parTrans" cxnId="{539C4796-760E-F947-816A-F53A5A27DD88}">
      <dgm:prSet/>
      <dgm:spPr/>
      <dgm:t>
        <a:bodyPr/>
        <a:lstStyle/>
        <a:p>
          <a:endParaRPr lang="es-ES"/>
        </a:p>
      </dgm:t>
    </dgm:pt>
    <dgm:pt modelId="{E6CC392C-3008-CE48-ABD7-5165C36CB16F}" type="sibTrans" cxnId="{539C4796-760E-F947-816A-F53A5A27DD88}">
      <dgm:prSet/>
      <dgm:spPr/>
      <dgm:t>
        <a:bodyPr/>
        <a:lstStyle/>
        <a:p>
          <a:endParaRPr lang="es-ES"/>
        </a:p>
      </dgm:t>
    </dgm:pt>
    <dgm:pt modelId="{A633DB5F-7ED8-634E-9F9D-CAB5666D5082}">
      <dgm:prSet phldrT="[Texto]" custT="1"/>
      <dgm:spPr>
        <a:solidFill>
          <a:srgbClr val="00B050"/>
        </a:solidFill>
      </dgm:spPr>
      <dgm:t>
        <a:bodyPr/>
        <a:lstStyle/>
        <a:p>
          <a:r>
            <a:rPr lang="es-ES" sz="1400" dirty="0" err="1"/>
            <a:t>Improve</a:t>
          </a:r>
          <a:r>
            <a:rPr lang="es-ES" sz="1400" dirty="0"/>
            <a:t> diagnosis in sarcoma</a:t>
          </a:r>
        </a:p>
      </dgm:t>
    </dgm:pt>
    <dgm:pt modelId="{2B1D130B-35DB-854F-BD33-8F57F373A4AF}" type="parTrans" cxnId="{E9FF8FB0-4780-8C40-A8A3-DCA1DBB086D9}">
      <dgm:prSet/>
      <dgm:spPr/>
      <dgm:t>
        <a:bodyPr/>
        <a:lstStyle/>
        <a:p>
          <a:endParaRPr lang="es-ES"/>
        </a:p>
      </dgm:t>
    </dgm:pt>
    <dgm:pt modelId="{2BA19729-3878-E744-9E59-D6BCFCD52323}" type="sibTrans" cxnId="{E9FF8FB0-4780-8C40-A8A3-DCA1DBB086D9}">
      <dgm:prSet/>
      <dgm:spPr/>
      <dgm:t>
        <a:bodyPr/>
        <a:lstStyle/>
        <a:p>
          <a:endParaRPr lang="es-ES"/>
        </a:p>
      </dgm:t>
    </dgm:pt>
    <dgm:pt modelId="{DD90D7A0-E15F-0544-BA5A-4EAE49910D2E}">
      <dgm:prSet phldrT="[Texto]" custT="1"/>
      <dgm:spPr>
        <a:solidFill>
          <a:srgbClr val="00B050"/>
        </a:solidFill>
      </dgm:spPr>
      <dgm:t>
        <a:bodyPr/>
        <a:lstStyle/>
        <a:p>
          <a:r>
            <a:rPr lang="es-ES" sz="1400" dirty="0" err="1"/>
            <a:t>Improve</a:t>
          </a:r>
          <a:r>
            <a:rPr lang="es-ES" sz="1400" dirty="0"/>
            <a:t> prognosis in sarcoma</a:t>
          </a:r>
        </a:p>
      </dgm:t>
    </dgm:pt>
    <dgm:pt modelId="{1747263B-0C43-A34E-A2D7-04129BCCBE0E}" type="parTrans" cxnId="{36F0EB7B-931E-FB4C-AF6A-6D8D3223E773}">
      <dgm:prSet/>
      <dgm:spPr/>
      <dgm:t>
        <a:bodyPr/>
        <a:lstStyle/>
        <a:p>
          <a:endParaRPr lang="es-ES"/>
        </a:p>
      </dgm:t>
    </dgm:pt>
    <dgm:pt modelId="{9F4721D4-EE2A-0340-947C-45163A08AC1D}" type="sibTrans" cxnId="{36F0EB7B-931E-FB4C-AF6A-6D8D3223E773}">
      <dgm:prSet/>
      <dgm:spPr/>
      <dgm:t>
        <a:bodyPr/>
        <a:lstStyle/>
        <a:p>
          <a:endParaRPr lang="es-ES"/>
        </a:p>
      </dgm:t>
    </dgm:pt>
    <dgm:pt modelId="{FECD9023-0CDA-4345-A04D-1428CF42585A}">
      <dgm:prSet phldrT="[Texto]" custT="1"/>
      <dgm:spPr>
        <a:solidFill>
          <a:srgbClr val="00FDFF"/>
        </a:solidFill>
      </dgm:spPr>
      <dgm:t>
        <a:bodyPr/>
        <a:lstStyle/>
        <a:p>
          <a:r>
            <a:rPr lang="es-ES" sz="1400" dirty="0" err="1">
              <a:solidFill>
                <a:schemeClr val="tx1"/>
              </a:solidFill>
            </a:rPr>
            <a:t>Clinical</a:t>
          </a:r>
          <a:r>
            <a:rPr lang="es-ES" sz="1400" dirty="0">
              <a:solidFill>
                <a:schemeClr val="tx1"/>
              </a:solidFill>
            </a:rPr>
            <a:t> and </a:t>
          </a:r>
          <a:r>
            <a:rPr lang="es-ES" sz="1400" dirty="0" err="1">
              <a:solidFill>
                <a:schemeClr val="tx1"/>
              </a:solidFill>
            </a:rPr>
            <a:t>Pathological</a:t>
          </a:r>
          <a:r>
            <a:rPr lang="es-ES" sz="1400" dirty="0">
              <a:solidFill>
                <a:schemeClr val="tx1"/>
              </a:solidFill>
            </a:rPr>
            <a:t> data</a:t>
          </a:r>
        </a:p>
        <a:p>
          <a:r>
            <a:rPr lang="es-ES" sz="1400" dirty="0" err="1">
              <a:solidFill>
                <a:schemeClr val="tx1"/>
              </a:solidFill>
            </a:rPr>
            <a:t>Bio-banks</a:t>
          </a:r>
          <a:endParaRPr lang="es-ES" sz="1400" dirty="0">
            <a:solidFill>
              <a:schemeClr val="tx1"/>
            </a:solidFill>
          </a:endParaRPr>
        </a:p>
      </dgm:t>
    </dgm:pt>
    <dgm:pt modelId="{CC67E1BE-827C-7440-AC1A-B1786B49ED3A}" type="parTrans" cxnId="{3605DA0A-8D13-234D-B58A-764A2673D101}">
      <dgm:prSet/>
      <dgm:spPr/>
      <dgm:t>
        <a:bodyPr/>
        <a:lstStyle/>
        <a:p>
          <a:endParaRPr lang="es-ES"/>
        </a:p>
      </dgm:t>
    </dgm:pt>
    <dgm:pt modelId="{BD793B1B-D1A7-5D49-ACAA-3167C42A4C78}" type="sibTrans" cxnId="{3605DA0A-8D13-234D-B58A-764A2673D101}">
      <dgm:prSet/>
      <dgm:spPr/>
      <dgm:t>
        <a:bodyPr/>
        <a:lstStyle/>
        <a:p>
          <a:endParaRPr lang="es-ES"/>
        </a:p>
      </dgm:t>
    </dgm:pt>
    <dgm:pt modelId="{681B296E-22A7-6240-BE32-3BE1221066A9}">
      <dgm:prSet phldrT="[Texto]" custT="1"/>
      <dgm:spPr>
        <a:solidFill>
          <a:srgbClr val="002060"/>
        </a:solidFill>
      </dgm:spPr>
      <dgm:t>
        <a:bodyPr/>
        <a:lstStyle/>
        <a:p>
          <a:r>
            <a:rPr lang="es-ES" sz="1400" dirty="0" err="1"/>
            <a:t>Translation</a:t>
          </a:r>
          <a:r>
            <a:rPr lang="es-ES" sz="1400" dirty="0"/>
            <a:t> </a:t>
          </a:r>
          <a:r>
            <a:rPr lang="es-ES" sz="1400" dirty="0" err="1"/>
            <a:t>research</a:t>
          </a:r>
          <a:r>
            <a:rPr lang="es-ES" sz="1400" dirty="0"/>
            <a:t> </a:t>
          </a:r>
          <a:r>
            <a:rPr lang="es-ES" sz="1400" dirty="0" err="1"/>
            <a:t>program</a:t>
          </a:r>
          <a:endParaRPr lang="es-ES" sz="1400" dirty="0"/>
        </a:p>
      </dgm:t>
    </dgm:pt>
    <dgm:pt modelId="{3C9CC946-372B-564F-9B6A-1650F90C18FA}" type="parTrans" cxnId="{A1DD2420-C20A-CA45-9B24-D8A5CFDE3886}">
      <dgm:prSet/>
      <dgm:spPr/>
      <dgm:t>
        <a:bodyPr/>
        <a:lstStyle/>
        <a:p>
          <a:endParaRPr lang="es-ES"/>
        </a:p>
      </dgm:t>
    </dgm:pt>
    <dgm:pt modelId="{9E80F02C-D33D-A844-AB23-1D334FD6E0E1}" type="sibTrans" cxnId="{A1DD2420-C20A-CA45-9B24-D8A5CFDE3886}">
      <dgm:prSet/>
      <dgm:spPr/>
      <dgm:t>
        <a:bodyPr/>
        <a:lstStyle/>
        <a:p>
          <a:endParaRPr lang="es-ES"/>
        </a:p>
      </dgm:t>
    </dgm:pt>
    <dgm:pt modelId="{40306FF2-7253-CE4E-9F73-76BBFD39DCD6}">
      <dgm:prSet phldrT="[Texto]"/>
      <dgm:spPr/>
      <dgm:t>
        <a:bodyPr/>
        <a:lstStyle/>
        <a:p>
          <a:r>
            <a:rPr lang="es-ES" dirty="0"/>
            <a:t>Project </a:t>
          </a:r>
        </a:p>
      </dgm:t>
    </dgm:pt>
    <dgm:pt modelId="{0B705233-F4C9-6440-92D6-440FB00C0397}" type="parTrans" cxnId="{BBB2F5F9-D20A-E045-9447-82D59A15EE5B}">
      <dgm:prSet/>
      <dgm:spPr/>
      <dgm:t>
        <a:bodyPr/>
        <a:lstStyle/>
        <a:p>
          <a:endParaRPr lang="es-ES"/>
        </a:p>
      </dgm:t>
    </dgm:pt>
    <dgm:pt modelId="{7FFCE110-D757-9445-97A6-56C22DED3312}" type="sibTrans" cxnId="{BBB2F5F9-D20A-E045-9447-82D59A15EE5B}">
      <dgm:prSet/>
      <dgm:spPr/>
      <dgm:t>
        <a:bodyPr/>
        <a:lstStyle/>
        <a:p>
          <a:endParaRPr lang="es-ES"/>
        </a:p>
      </dgm:t>
    </dgm:pt>
    <dgm:pt modelId="{EF60436F-A350-4744-8647-3D7D531D51CE}">
      <dgm:prSet phldrT="[Texto]"/>
      <dgm:spPr/>
      <dgm:t>
        <a:bodyPr/>
        <a:lstStyle/>
        <a:p>
          <a:r>
            <a:rPr lang="es-ES" dirty="0"/>
            <a:t>Tools </a:t>
          </a:r>
        </a:p>
      </dgm:t>
    </dgm:pt>
    <dgm:pt modelId="{722243A2-98C4-774C-92CF-309DD0BFF562}" type="parTrans" cxnId="{2B784A7E-76C9-244B-B8A7-ABF45362F681}">
      <dgm:prSet/>
      <dgm:spPr/>
      <dgm:t>
        <a:bodyPr/>
        <a:lstStyle/>
        <a:p>
          <a:endParaRPr lang="es-ES"/>
        </a:p>
      </dgm:t>
    </dgm:pt>
    <dgm:pt modelId="{E32D1D68-B73E-D445-81DD-2029AFF1DC08}" type="sibTrans" cxnId="{2B784A7E-76C9-244B-B8A7-ABF45362F681}">
      <dgm:prSet/>
      <dgm:spPr/>
      <dgm:t>
        <a:bodyPr/>
        <a:lstStyle/>
        <a:p>
          <a:endParaRPr lang="es-ES"/>
        </a:p>
      </dgm:t>
    </dgm:pt>
    <dgm:pt modelId="{C5523BBC-BA25-5342-9DD2-FDD7E062695F}">
      <dgm:prSet phldrT="[Texto]"/>
      <dgm:spPr/>
      <dgm:t>
        <a:bodyPr/>
        <a:lstStyle/>
        <a:p>
          <a:r>
            <a:rPr lang="es-ES" dirty="0"/>
            <a:t>Final </a:t>
          </a:r>
          <a:r>
            <a:rPr lang="es-ES" dirty="0" err="1"/>
            <a:t>Objective</a:t>
          </a:r>
          <a:endParaRPr lang="es-ES" dirty="0"/>
        </a:p>
      </dgm:t>
    </dgm:pt>
    <dgm:pt modelId="{BA6F811F-20F0-D242-ABFB-FACC4EF574DA}" type="parTrans" cxnId="{DECD7785-4917-DB4A-96AC-22421C8A9F60}">
      <dgm:prSet/>
      <dgm:spPr/>
      <dgm:t>
        <a:bodyPr/>
        <a:lstStyle/>
        <a:p>
          <a:endParaRPr lang="es-ES"/>
        </a:p>
      </dgm:t>
    </dgm:pt>
    <dgm:pt modelId="{FEFB6642-D239-7D4B-B251-3E7649CC01E7}" type="sibTrans" cxnId="{DECD7785-4917-DB4A-96AC-22421C8A9F60}">
      <dgm:prSet/>
      <dgm:spPr/>
      <dgm:t>
        <a:bodyPr/>
        <a:lstStyle/>
        <a:p>
          <a:endParaRPr lang="es-ES"/>
        </a:p>
      </dgm:t>
    </dgm:pt>
    <dgm:pt modelId="{DCF63DDC-CA2F-224A-8253-6F7580A749BD}" type="pres">
      <dgm:prSet presAssocID="{0C7AB1ED-8DAB-7646-B624-4B9B25AF2FB9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A56B9772-7EF3-0141-9644-496D45B4D5E5}" type="pres">
      <dgm:prSet presAssocID="{0C7AB1ED-8DAB-7646-B624-4B9B25AF2FB9}" presName="hierFlow" presStyleCnt="0"/>
      <dgm:spPr/>
    </dgm:pt>
    <dgm:pt modelId="{90EB12F9-47F7-FE46-A4AA-F1FDEE668CD5}" type="pres">
      <dgm:prSet presAssocID="{0C7AB1ED-8DAB-7646-B624-4B9B25AF2FB9}" presName="firstBuf" presStyleCnt="0"/>
      <dgm:spPr/>
    </dgm:pt>
    <dgm:pt modelId="{11E2BAFE-EC17-054F-8F59-638DC8FC5A1A}" type="pres">
      <dgm:prSet presAssocID="{0C7AB1ED-8DAB-7646-B624-4B9B25AF2FB9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7C42F20F-4F11-0C4D-9187-73C7B59F6055}" type="pres">
      <dgm:prSet presAssocID="{0D31E995-6F55-924E-8EEC-EB4BC7F01E0E}" presName="Name14" presStyleCnt="0"/>
      <dgm:spPr/>
    </dgm:pt>
    <dgm:pt modelId="{91C47C7E-F434-B74E-B04B-4F0644953EE1}" type="pres">
      <dgm:prSet presAssocID="{0D31E995-6F55-924E-8EEC-EB4BC7F01E0E}" presName="level1Shape" presStyleLbl="node0" presStyleIdx="0" presStyleCnt="1" custScaleX="594298">
        <dgm:presLayoutVars>
          <dgm:chPref val="3"/>
        </dgm:presLayoutVars>
      </dgm:prSet>
      <dgm:spPr/>
    </dgm:pt>
    <dgm:pt modelId="{DA99D544-2FFC-2949-A3CC-AF59706D28D0}" type="pres">
      <dgm:prSet presAssocID="{0D31E995-6F55-924E-8EEC-EB4BC7F01E0E}" presName="hierChild2" presStyleCnt="0"/>
      <dgm:spPr/>
    </dgm:pt>
    <dgm:pt modelId="{5BB469FF-D788-2C4B-B565-048DE0E64BBF}" type="pres">
      <dgm:prSet presAssocID="{F5B406C8-71FA-2E4A-B94F-DF5E23D5DBD4}" presName="Name19" presStyleLbl="parChTrans1D2" presStyleIdx="0" presStyleCnt="2"/>
      <dgm:spPr/>
    </dgm:pt>
    <dgm:pt modelId="{1B20F743-7AA3-E54B-9698-429105925C3C}" type="pres">
      <dgm:prSet presAssocID="{90B11529-6B84-CE46-8369-DE00A0113B22}" presName="Name21" presStyleCnt="0"/>
      <dgm:spPr/>
    </dgm:pt>
    <dgm:pt modelId="{80FFA31B-DE6F-1342-A83E-E3C6671EEEB7}" type="pres">
      <dgm:prSet presAssocID="{90B11529-6B84-CE46-8369-DE00A0113B22}" presName="level2Shape" presStyleLbl="node2" presStyleIdx="0" presStyleCnt="2" custScaleX="276902" custScaleY="128849" custLinFactNeighborX="707" custLinFactNeighborY="-7349"/>
      <dgm:spPr/>
    </dgm:pt>
    <dgm:pt modelId="{411AD990-7E31-DC45-8CF3-A73425826A1D}" type="pres">
      <dgm:prSet presAssocID="{90B11529-6B84-CE46-8369-DE00A0113B22}" presName="hierChild3" presStyleCnt="0"/>
      <dgm:spPr/>
    </dgm:pt>
    <dgm:pt modelId="{31EC1484-F587-D745-A77A-BD068273D549}" type="pres">
      <dgm:prSet presAssocID="{2B1D130B-35DB-854F-BD33-8F57F373A4AF}" presName="Name19" presStyleLbl="parChTrans1D3" presStyleIdx="0" presStyleCnt="3"/>
      <dgm:spPr/>
    </dgm:pt>
    <dgm:pt modelId="{213D1DF7-B10C-8341-AA27-581F9CEAF2D8}" type="pres">
      <dgm:prSet presAssocID="{A633DB5F-7ED8-634E-9F9D-CAB5666D5082}" presName="Name21" presStyleCnt="0"/>
      <dgm:spPr/>
    </dgm:pt>
    <dgm:pt modelId="{148DF341-3E13-D940-86E8-6331F5811D2E}" type="pres">
      <dgm:prSet presAssocID="{A633DB5F-7ED8-634E-9F9D-CAB5666D5082}" presName="level2Shape" presStyleLbl="node3" presStyleIdx="0" presStyleCnt="3" custScaleX="136329" custLinFactNeighborX="-2217" custLinFactNeighborY="11499"/>
      <dgm:spPr/>
    </dgm:pt>
    <dgm:pt modelId="{C621FA70-2F20-504F-B61E-E021F6015739}" type="pres">
      <dgm:prSet presAssocID="{A633DB5F-7ED8-634E-9F9D-CAB5666D5082}" presName="hierChild3" presStyleCnt="0"/>
      <dgm:spPr/>
    </dgm:pt>
    <dgm:pt modelId="{2A424DBA-95E0-8E40-8D44-8F954B4D0AE3}" type="pres">
      <dgm:prSet presAssocID="{1747263B-0C43-A34E-A2D7-04129BCCBE0E}" presName="Name19" presStyleLbl="parChTrans1D3" presStyleIdx="1" presStyleCnt="3"/>
      <dgm:spPr/>
    </dgm:pt>
    <dgm:pt modelId="{E94099C5-7922-664F-8042-68F5760CF996}" type="pres">
      <dgm:prSet presAssocID="{DD90D7A0-E15F-0544-BA5A-4EAE49910D2E}" presName="Name21" presStyleCnt="0"/>
      <dgm:spPr/>
    </dgm:pt>
    <dgm:pt modelId="{24C16050-E13B-584A-A12C-FE8C1B5396B2}" type="pres">
      <dgm:prSet presAssocID="{DD90D7A0-E15F-0544-BA5A-4EAE49910D2E}" presName="level2Shape" presStyleLbl="node3" presStyleIdx="1" presStyleCnt="3" custScaleX="140522" custLinFactNeighborX="-707" custLinFactNeighborY="10608"/>
      <dgm:spPr/>
    </dgm:pt>
    <dgm:pt modelId="{81175C9A-B0B5-054F-89FF-D65DE2EBF43C}" type="pres">
      <dgm:prSet presAssocID="{DD90D7A0-E15F-0544-BA5A-4EAE49910D2E}" presName="hierChild3" presStyleCnt="0"/>
      <dgm:spPr/>
    </dgm:pt>
    <dgm:pt modelId="{A8461E0D-DD3A-7047-9ED5-064B50B38AFA}" type="pres">
      <dgm:prSet presAssocID="{CC67E1BE-827C-7440-AC1A-B1786B49ED3A}" presName="Name19" presStyleLbl="parChTrans1D2" presStyleIdx="1" presStyleCnt="2"/>
      <dgm:spPr/>
    </dgm:pt>
    <dgm:pt modelId="{CDFF0C3B-481C-0847-870A-819FB064ABE7}" type="pres">
      <dgm:prSet presAssocID="{FECD9023-0CDA-4345-A04D-1428CF42585A}" presName="Name21" presStyleCnt="0"/>
      <dgm:spPr/>
    </dgm:pt>
    <dgm:pt modelId="{E5AB3224-A9F5-EB47-A21C-96324ED4E386}" type="pres">
      <dgm:prSet presAssocID="{FECD9023-0CDA-4345-A04D-1428CF42585A}" presName="level2Shape" presStyleLbl="node2" presStyleIdx="1" presStyleCnt="2" custScaleX="261611" custScaleY="118415" custLinFactNeighborX="-2085" custLinFactNeighborY="-7181"/>
      <dgm:spPr/>
    </dgm:pt>
    <dgm:pt modelId="{5776E5BE-A43E-224A-9A3E-844966A05705}" type="pres">
      <dgm:prSet presAssocID="{FECD9023-0CDA-4345-A04D-1428CF42585A}" presName="hierChild3" presStyleCnt="0"/>
      <dgm:spPr/>
    </dgm:pt>
    <dgm:pt modelId="{6CE0C7A5-3CC7-1B46-A8FB-EF42C2E30042}" type="pres">
      <dgm:prSet presAssocID="{3C9CC946-372B-564F-9B6A-1650F90C18FA}" presName="Name19" presStyleLbl="parChTrans1D3" presStyleIdx="2" presStyleCnt="3"/>
      <dgm:spPr/>
    </dgm:pt>
    <dgm:pt modelId="{854D1913-6861-0344-9F83-7EC9A74CB70E}" type="pres">
      <dgm:prSet presAssocID="{681B296E-22A7-6240-BE32-3BE1221066A9}" presName="Name21" presStyleCnt="0"/>
      <dgm:spPr/>
    </dgm:pt>
    <dgm:pt modelId="{966B5DE5-DE18-F841-BE83-3C994EFF5800}" type="pres">
      <dgm:prSet presAssocID="{681B296E-22A7-6240-BE32-3BE1221066A9}" presName="level2Shape" presStyleLbl="node3" presStyleIdx="2" presStyleCnt="3" custScaleX="271918" custLinFactNeighborX="-1063" custLinFactNeighborY="21512"/>
      <dgm:spPr/>
    </dgm:pt>
    <dgm:pt modelId="{8ADED229-7371-5B4C-BD6B-C3FDD527BCB9}" type="pres">
      <dgm:prSet presAssocID="{681B296E-22A7-6240-BE32-3BE1221066A9}" presName="hierChild3" presStyleCnt="0"/>
      <dgm:spPr/>
    </dgm:pt>
    <dgm:pt modelId="{EE9AB8B5-893A-FA47-A791-9FC9F1DEB1CF}" type="pres">
      <dgm:prSet presAssocID="{0C7AB1ED-8DAB-7646-B624-4B9B25AF2FB9}" presName="bgShapesFlow" presStyleCnt="0"/>
      <dgm:spPr/>
    </dgm:pt>
    <dgm:pt modelId="{D1C6D47E-E477-9043-81CF-1E7232639A6A}" type="pres">
      <dgm:prSet presAssocID="{40306FF2-7253-CE4E-9F73-76BBFD39DCD6}" presName="rectComp" presStyleCnt="0"/>
      <dgm:spPr/>
    </dgm:pt>
    <dgm:pt modelId="{12085CBA-A2D5-F74C-9116-F3D6F633BE76}" type="pres">
      <dgm:prSet presAssocID="{40306FF2-7253-CE4E-9F73-76BBFD39DCD6}" presName="bgRect" presStyleLbl="bgShp" presStyleIdx="0" presStyleCnt="3" custScaleX="96978" custLinFactNeighborX="-1511" custLinFactNeighborY="1638"/>
      <dgm:spPr/>
    </dgm:pt>
    <dgm:pt modelId="{AA3B8E3B-36D8-6042-9F7E-B27F15B6D0C3}" type="pres">
      <dgm:prSet presAssocID="{40306FF2-7253-CE4E-9F73-76BBFD39DCD6}" presName="bgRectTx" presStyleLbl="bgShp" presStyleIdx="0" presStyleCnt="3">
        <dgm:presLayoutVars>
          <dgm:bulletEnabled val="1"/>
        </dgm:presLayoutVars>
      </dgm:prSet>
      <dgm:spPr/>
    </dgm:pt>
    <dgm:pt modelId="{0DFC2CFF-46BB-DA4D-90A5-61BCE37B3D5A}" type="pres">
      <dgm:prSet presAssocID="{40306FF2-7253-CE4E-9F73-76BBFD39DCD6}" presName="spComp" presStyleCnt="0"/>
      <dgm:spPr/>
    </dgm:pt>
    <dgm:pt modelId="{8EB1EFE0-FE7C-4C4B-A0EC-23AA0A18D58B}" type="pres">
      <dgm:prSet presAssocID="{40306FF2-7253-CE4E-9F73-76BBFD39DCD6}" presName="vSp" presStyleCnt="0"/>
      <dgm:spPr/>
    </dgm:pt>
    <dgm:pt modelId="{27DEB0ED-D304-224C-88FD-A3C64E0058E7}" type="pres">
      <dgm:prSet presAssocID="{EF60436F-A350-4744-8647-3D7D531D51CE}" presName="rectComp" presStyleCnt="0"/>
      <dgm:spPr/>
    </dgm:pt>
    <dgm:pt modelId="{5BA18DFC-BA25-384B-9F8F-794E7C2E416B}" type="pres">
      <dgm:prSet presAssocID="{EF60436F-A350-4744-8647-3D7D531D51CE}" presName="bgRect" presStyleLbl="bgShp" presStyleIdx="1" presStyleCnt="3"/>
      <dgm:spPr/>
    </dgm:pt>
    <dgm:pt modelId="{30D43464-BCF4-DD4E-8DA0-B3D5C44BDCB8}" type="pres">
      <dgm:prSet presAssocID="{EF60436F-A350-4744-8647-3D7D531D51CE}" presName="bgRectTx" presStyleLbl="bgShp" presStyleIdx="1" presStyleCnt="3">
        <dgm:presLayoutVars>
          <dgm:bulletEnabled val="1"/>
        </dgm:presLayoutVars>
      </dgm:prSet>
      <dgm:spPr/>
    </dgm:pt>
    <dgm:pt modelId="{C78E5BA2-D1C1-AF4D-BC74-1E9012D35484}" type="pres">
      <dgm:prSet presAssocID="{EF60436F-A350-4744-8647-3D7D531D51CE}" presName="spComp" presStyleCnt="0"/>
      <dgm:spPr/>
    </dgm:pt>
    <dgm:pt modelId="{1F1F1534-9CE4-A04B-ABCD-FC71F4D27337}" type="pres">
      <dgm:prSet presAssocID="{EF60436F-A350-4744-8647-3D7D531D51CE}" presName="vSp" presStyleCnt="0"/>
      <dgm:spPr/>
    </dgm:pt>
    <dgm:pt modelId="{C1489ABA-E112-E54E-8023-12370266E5EB}" type="pres">
      <dgm:prSet presAssocID="{C5523BBC-BA25-5342-9DD2-FDD7E062695F}" presName="rectComp" presStyleCnt="0"/>
      <dgm:spPr/>
    </dgm:pt>
    <dgm:pt modelId="{10DAC8AF-B232-6D42-92F2-3642FDF744E5}" type="pres">
      <dgm:prSet presAssocID="{C5523BBC-BA25-5342-9DD2-FDD7E062695F}" presName="bgRect" presStyleLbl="bgShp" presStyleIdx="2" presStyleCnt="3" custScaleY="160236" custLinFactNeighborX="-2810" custLinFactNeighborY="-2499"/>
      <dgm:spPr/>
    </dgm:pt>
    <dgm:pt modelId="{B54C1045-935B-DD4C-91D0-30D76D5BA929}" type="pres">
      <dgm:prSet presAssocID="{C5523BBC-BA25-5342-9DD2-FDD7E062695F}" presName="bgRectTx" presStyleLbl="bgShp" presStyleIdx="2" presStyleCnt="3">
        <dgm:presLayoutVars>
          <dgm:bulletEnabled val="1"/>
        </dgm:presLayoutVars>
      </dgm:prSet>
      <dgm:spPr/>
    </dgm:pt>
  </dgm:ptLst>
  <dgm:cxnLst>
    <dgm:cxn modelId="{3605DA0A-8D13-234D-B58A-764A2673D101}" srcId="{0D31E995-6F55-924E-8EEC-EB4BC7F01E0E}" destId="{FECD9023-0CDA-4345-A04D-1428CF42585A}" srcOrd="1" destOrd="0" parTransId="{CC67E1BE-827C-7440-AC1A-B1786B49ED3A}" sibTransId="{BD793B1B-D1A7-5D49-ACAA-3167C42A4C78}"/>
    <dgm:cxn modelId="{8B46250B-3E6F-0F48-91EB-089E7F47E6B6}" type="presOf" srcId="{3C9CC946-372B-564F-9B6A-1650F90C18FA}" destId="{6CE0C7A5-3CC7-1B46-A8FB-EF42C2E30042}" srcOrd="0" destOrd="0" presId="urn:microsoft.com/office/officeart/2005/8/layout/hierarchy6"/>
    <dgm:cxn modelId="{E188F11E-9E57-A94A-A760-377241F50AE6}" type="presOf" srcId="{CC67E1BE-827C-7440-AC1A-B1786B49ED3A}" destId="{A8461E0D-DD3A-7047-9ED5-064B50B38AFA}" srcOrd="0" destOrd="0" presId="urn:microsoft.com/office/officeart/2005/8/layout/hierarchy6"/>
    <dgm:cxn modelId="{A1DD2420-C20A-CA45-9B24-D8A5CFDE3886}" srcId="{FECD9023-0CDA-4345-A04D-1428CF42585A}" destId="{681B296E-22A7-6240-BE32-3BE1221066A9}" srcOrd="0" destOrd="0" parTransId="{3C9CC946-372B-564F-9B6A-1650F90C18FA}" sibTransId="{9E80F02C-D33D-A844-AB23-1D334FD6E0E1}"/>
    <dgm:cxn modelId="{15637836-D386-6843-8916-BA224554B090}" type="presOf" srcId="{F5B406C8-71FA-2E4A-B94F-DF5E23D5DBD4}" destId="{5BB469FF-D788-2C4B-B565-048DE0E64BBF}" srcOrd="0" destOrd="0" presId="urn:microsoft.com/office/officeart/2005/8/layout/hierarchy6"/>
    <dgm:cxn modelId="{E9242041-E22D-E547-A3C2-B7823BDE4F52}" type="presOf" srcId="{0C7AB1ED-8DAB-7646-B624-4B9B25AF2FB9}" destId="{DCF63DDC-CA2F-224A-8253-6F7580A749BD}" srcOrd="0" destOrd="0" presId="urn:microsoft.com/office/officeart/2005/8/layout/hierarchy6"/>
    <dgm:cxn modelId="{CD714541-E133-C94E-B507-C808DD424E7E}" type="presOf" srcId="{C5523BBC-BA25-5342-9DD2-FDD7E062695F}" destId="{B54C1045-935B-DD4C-91D0-30D76D5BA929}" srcOrd="1" destOrd="0" presId="urn:microsoft.com/office/officeart/2005/8/layout/hierarchy6"/>
    <dgm:cxn modelId="{F4A2DE41-4AEA-884B-B018-4BCCEC6F5008}" type="presOf" srcId="{DD90D7A0-E15F-0544-BA5A-4EAE49910D2E}" destId="{24C16050-E13B-584A-A12C-FE8C1B5396B2}" srcOrd="0" destOrd="0" presId="urn:microsoft.com/office/officeart/2005/8/layout/hierarchy6"/>
    <dgm:cxn modelId="{C0423754-590C-234D-8812-06D9118FEAA0}" type="presOf" srcId="{A633DB5F-7ED8-634E-9F9D-CAB5666D5082}" destId="{148DF341-3E13-D940-86E8-6331F5811D2E}" srcOrd="0" destOrd="0" presId="urn:microsoft.com/office/officeart/2005/8/layout/hierarchy6"/>
    <dgm:cxn modelId="{854DB370-994C-D046-9382-9C5C94F8C1D6}" type="presOf" srcId="{40306FF2-7253-CE4E-9F73-76BBFD39DCD6}" destId="{AA3B8E3B-36D8-6042-9F7E-B27F15B6D0C3}" srcOrd="1" destOrd="0" presId="urn:microsoft.com/office/officeart/2005/8/layout/hierarchy6"/>
    <dgm:cxn modelId="{36F0EB7B-931E-FB4C-AF6A-6D8D3223E773}" srcId="{90B11529-6B84-CE46-8369-DE00A0113B22}" destId="{DD90D7A0-E15F-0544-BA5A-4EAE49910D2E}" srcOrd="1" destOrd="0" parTransId="{1747263B-0C43-A34E-A2D7-04129BCCBE0E}" sibTransId="{9F4721D4-EE2A-0340-947C-45163A08AC1D}"/>
    <dgm:cxn modelId="{EB18777D-3CEB-8C44-BD3D-F3B1275F43A8}" type="presOf" srcId="{2B1D130B-35DB-854F-BD33-8F57F373A4AF}" destId="{31EC1484-F587-D745-A77A-BD068273D549}" srcOrd="0" destOrd="0" presId="urn:microsoft.com/office/officeart/2005/8/layout/hierarchy6"/>
    <dgm:cxn modelId="{2B784A7E-76C9-244B-B8A7-ABF45362F681}" srcId="{0C7AB1ED-8DAB-7646-B624-4B9B25AF2FB9}" destId="{EF60436F-A350-4744-8647-3D7D531D51CE}" srcOrd="2" destOrd="0" parTransId="{722243A2-98C4-774C-92CF-309DD0BFF562}" sibTransId="{E32D1D68-B73E-D445-81DD-2029AFF1DC08}"/>
    <dgm:cxn modelId="{4C4F6282-ABCC-0046-8978-0A216E32DFCD}" type="presOf" srcId="{681B296E-22A7-6240-BE32-3BE1221066A9}" destId="{966B5DE5-DE18-F841-BE83-3C994EFF5800}" srcOrd="0" destOrd="0" presId="urn:microsoft.com/office/officeart/2005/8/layout/hierarchy6"/>
    <dgm:cxn modelId="{DECD7785-4917-DB4A-96AC-22421C8A9F60}" srcId="{0C7AB1ED-8DAB-7646-B624-4B9B25AF2FB9}" destId="{C5523BBC-BA25-5342-9DD2-FDD7E062695F}" srcOrd="3" destOrd="0" parTransId="{BA6F811F-20F0-D242-ABFB-FACC4EF574DA}" sibTransId="{FEFB6642-D239-7D4B-B251-3E7649CC01E7}"/>
    <dgm:cxn modelId="{3C47618D-C221-A54A-B13F-A43B3DA9037C}" type="presOf" srcId="{40306FF2-7253-CE4E-9F73-76BBFD39DCD6}" destId="{12085CBA-A2D5-F74C-9116-F3D6F633BE76}" srcOrd="0" destOrd="0" presId="urn:microsoft.com/office/officeart/2005/8/layout/hierarchy6"/>
    <dgm:cxn modelId="{ADAB6A8F-A245-6C47-AEAA-C5F6DD4FA89B}" type="presOf" srcId="{0D31E995-6F55-924E-8EEC-EB4BC7F01E0E}" destId="{91C47C7E-F434-B74E-B04B-4F0644953EE1}" srcOrd="0" destOrd="0" presId="urn:microsoft.com/office/officeart/2005/8/layout/hierarchy6"/>
    <dgm:cxn modelId="{539C4796-760E-F947-816A-F53A5A27DD88}" srcId="{0D31E995-6F55-924E-8EEC-EB4BC7F01E0E}" destId="{90B11529-6B84-CE46-8369-DE00A0113B22}" srcOrd="0" destOrd="0" parTransId="{F5B406C8-71FA-2E4A-B94F-DF5E23D5DBD4}" sibTransId="{E6CC392C-3008-CE48-ABD7-5165C36CB16F}"/>
    <dgm:cxn modelId="{C55EF0A3-D7FD-9D4C-8FBE-E5FFE6AE92B3}" type="presOf" srcId="{C5523BBC-BA25-5342-9DD2-FDD7E062695F}" destId="{10DAC8AF-B232-6D42-92F2-3642FDF744E5}" srcOrd="0" destOrd="0" presId="urn:microsoft.com/office/officeart/2005/8/layout/hierarchy6"/>
    <dgm:cxn modelId="{EA3D1FA6-5DA4-F940-B6B2-5044E651CFF0}" type="presOf" srcId="{EF60436F-A350-4744-8647-3D7D531D51CE}" destId="{30D43464-BCF4-DD4E-8DA0-B3D5C44BDCB8}" srcOrd="1" destOrd="0" presId="urn:microsoft.com/office/officeart/2005/8/layout/hierarchy6"/>
    <dgm:cxn modelId="{0588C1AB-8CDA-2F4C-A771-CF6724C5C45A}" type="presOf" srcId="{1747263B-0C43-A34E-A2D7-04129BCCBE0E}" destId="{2A424DBA-95E0-8E40-8D44-8F954B4D0AE3}" srcOrd="0" destOrd="0" presId="urn:microsoft.com/office/officeart/2005/8/layout/hierarchy6"/>
    <dgm:cxn modelId="{E9FF8FB0-4780-8C40-A8A3-DCA1DBB086D9}" srcId="{90B11529-6B84-CE46-8369-DE00A0113B22}" destId="{A633DB5F-7ED8-634E-9F9D-CAB5666D5082}" srcOrd="0" destOrd="0" parTransId="{2B1D130B-35DB-854F-BD33-8F57F373A4AF}" sibTransId="{2BA19729-3878-E744-9E59-D6BCFCD52323}"/>
    <dgm:cxn modelId="{5C69EBD5-362A-F240-975C-CB07BA363552}" type="presOf" srcId="{90B11529-6B84-CE46-8369-DE00A0113B22}" destId="{80FFA31B-DE6F-1342-A83E-E3C6671EEEB7}" srcOrd="0" destOrd="0" presId="urn:microsoft.com/office/officeart/2005/8/layout/hierarchy6"/>
    <dgm:cxn modelId="{069893DA-089D-8A4F-A0B4-216D33D02821}" type="presOf" srcId="{FECD9023-0CDA-4345-A04D-1428CF42585A}" destId="{E5AB3224-A9F5-EB47-A21C-96324ED4E386}" srcOrd="0" destOrd="0" presId="urn:microsoft.com/office/officeart/2005/8/layout/hierarchy6"/>
    <dgm:cxn modelId="{CA391FDC-F229-2D4F-9AB7-0A7909D01687}" type="presOf" srcId="{EF60436F-A350-4744-8647-3D7D531D51CE}" destId="{5BA18DFC-BA25-384B-9F8F-794E7C2E416B}" srcOrd="0" destOrd="0" presId="urn:microsoft.com/office/officeart/2005/8/layout/hierarchy6"/>
    <dgm:cxn modelId="{68BA30F6-05C4-F841-942B-B93086EFF1C4}" srcId="{0C7AB1ED-8DAB-7646-B624-4B9B25AF2FB9}" destId="{0D31E995-6F55-924E-8EEC-EB4BC7F01E0E}" srcOrd="0" destOrd="0" parTransId="{5478A44D-AB0D-8743-8810-95205D0BDA24}" sibTransId="{6377A2C8-3598-5B49-A0BA-E18EE8FDE091}"/>
    <dgm:cxn modelId="{BBB2F5F9-D20A-E045-9447-82D59A15EE5B}" srcId="{0C7AB1ED-8DAB-7646-B624-4B9B25AF2FB9}" destId="{40306FF2-7253-CE4E-9F73-76BBFD39DCD6}" srcOrd="1" destOrd="0" parTransId="{0B705233-F4C9-6440-92D6-440FB00C0397}" sibTransId="{7FFCE110-D757-9445-97A6-56C22DED3312}"/>
    <dgm:cxn modelId="{32E1A6A8-D613-2D47-82AE-CADEE705F58F}" type="presParOf" srcId="{DCF63DDC-CA2F-224A-8253-6F7580A749BD}" destId="{A56B9772-7EF3-0141-9644-496D45B4D5E5}" srcOrd="0" destOrd="0" presId="urn:microsoft.com/office/officeart/2005/8/layout/hierarchy6"/>
    <dgm:cxn modelId="{8C8AB588-9E1D-3E49-9237-9954175DE3A4}" type="presParOf" srcId="{A56B9772-7EF3-0141-9644-496D45B4D5E5}" destId="{90EB12F9-47F7-FE46-A4AA-F1FDEE668CD5}" srcOrd="0" destOrd="0" presId="urn:microsoft.com/office/officeart/2005/8/layout/hierarchy6"/>
    <dgm:cxn modelId="{15568C58-9C52-4B4D-8CB8-8EE83B1E86EC}" type="presParOf" srcId="{A56B9772-7EF3-0141-9644-496D45B4D5E5}" destId="{11E2BAFE-EC17-054F-8F59-638DC8FC5A1A}" srcOrd="1" destOrd="0" presId="urn:microsoft.com/office/officeart/2005/8/layout/hierarchy6"/>
    <dgm:cxn modelId="{1FBE21EF-D301-F54C-824B-CEF92D6F14EC}" type="presParOf" srcId="{11E2BAFE-EC17-054F-8F59-638DC8FC5A1A}" destId="{7C42F20F-4F11-0C4D-9187-73C7B59F6055}" srcOrd="0" destOrd="0" presId="urn:microsoft.com/office/officeart/2005/8/layout/hierarchy6"/>
    <dgm:cxn modelId="{E3DF33BE-00D8-1F4D-8A43-A2EB6A97D713}" type="presParOf" srcId="{7C42F20F-4F11-0C4D-9187-73C7B59F6055}" destId="{91C47C7E-F434-B74E-B04B-4F0644953EE1}" srcOrd="0" destOrd="0" presId="urn:microsoft.com/office/officeart/2005/8/layout/hierarchy6"/>
    <dgm:cxn modelId="{CD6869CA-EB98-7B41-B474-0BF4718DA395}" type="presParOf" srcId="{7C42F20F-4F11-0C4D-9187-73C7B59F6055}" destId="{DA99D544-2FFC-2949-A3CC-AF59706D28D0}" srcOrd="1" destOrd="0" presId="urn:microsoft.com/office/officeart/2005/8/layout/hierarchy6"/>
    <dgm:cxn modelId="{72BE3E71-F4A4-D645-A52E-46781EE83921}" type="presParOf" srcId="{DA99D544-2FFC-2949-A3CC-AF59706D28D0}" destId="{5BB469FF-D788-2C4B-B565-048DE0E64BBF}" srcOrd="0" destOrd="0" presId="urn:microsoft.com/office/officeart/2005/8/layout/hierarchy6"/>
    <dgm:cxn modelId="{1EEEBE28-4698-584B-B2D8-FF220F1D44E9}" type="presParOf" srcId="{DA99D544-2FFC-2949-A3CC-AF59706D28D0}" destId="{1B20F743-7AA3-E54B-9698-429105925C3C}" srcOrd="1" destOrd="0" presId="urn:microsoft.com/office/officeart/2005/8/layout/hierarchy6"/>
    <dgm:cxn modelId="{F2AFD2F5-FECB-3C44-9195-57C7630C7D86}" type="presParOf" srcId="{1B20F743-7AA3-E54B-9698-429105925C3C}" destId="{80FFA31B-DE6F-1342-A83E-E3C6671EEEB7}" srcOrd="0" destOrd="0" presId="urn:microsoft.com/office/officeart/2005/8/layout/hierarchy6"/>
    <dgm:cxn modelId="{323C5A46-A20D-1649-8C3F-B2B8BD021E0F}" type="presParOf" srcId="{1B20F743-7AA3-E54B-9698-429105925C3C}" destId="{411AD990-7E31-DC45-8CF3-A73425826A1D}" srcOrd="1" destOrd="0" presId="urn:microsoft.com/office/officeart/2005/8/layout/hierarchy6"/>
    <dgm:cxn modelId="{8F251D9A-9F13-F648-90F2-ECCE3CD6AF44}" type="presParOf" srcId="{411AD990-7E31-DC45-8CF3-A73425826A1D}" destId="{31EC1484-F587-D745-A77A-BD068273D549}" srcOrd="0" destOrd="0" presId="urn:microsoft.com/office/officeart/2005/8/layout/hierarchy6"/>
    <dgm:cxn modelId="{667CCDE9-4157-A942-AB6C-C749B0801D63}" type="presParOf" srcId="{411AD990-7E31-DC45-8CF3-A73425826A1D}" destId="{213D1DF7-B10C-8341-AA27-581F9CEAF2D8}" srcOrd="1" destOrd="0" presId="urn:microsoft.com/office/officeart/2005/8/layout/hierarchy6"/>
    <dgm:cxn modelId="{87B00125-16F8-DE4A-A138-912064512506}" type="presParOf" srcId="{213D1DF7-B10C-8341-AA27-581F9CEAF2D8}" destId="{148DF341-3E13-D940-86E8-6331F5811D2E}" srcOrd="0" destOrd="0" presId="urn:microsoft.com/office/officeart/2005/8/layout/hierarchy6"/>
    <dgm:cxn modelId="{5F8CFA42-E406-9A42-A859-1D4D26AE5AFC}" type="presParOf" srcId="{213D1DF7-B10C-8341-AA27-581F9CEAF2D8}" destId="{C621FA70-2F20-504F-B61E-E021F6015739}" srcOrd="1" destOrd="0" presId="urn:microsoft.com/office/officeart/2005/8/layout/hierarchy6"/>
    <dgm:cxn modelId="{99FD01DF-7209-1148-85DA-86776649570D}" type="presParOf" srcId="{411AD990-7E31-DC45-8CF3-A73425826A1D}" destId="{2A424DBA-95E0-8E40-8D44-8F954B4D0AE3}" srcOrd="2" destOrd="0" presId="urn:microsoft.com/office/officeart/2005/8/layout/hierarchy6"/>
    <dgm:cxn modelId="{455996AA-81AC-F64B-8360-A8D3F7E22691}" type="presParOf" srcId="{411AD990-7E31-DC45-8CF3-A73425826A1D}" destId="{E94099C5-7922-664F-8042-68F5760CF996}" srcOrd="3" destOrd="0" presId="urn:microsoft.com/office/officeart/2005/8/layout/hierarchy6"/>
    <dgm:cxn modelId="{023E8E92-7564-8446-BE53-62323C024DD2}" type="presParOf" srcId="{E94099C5-7922-664F-8042-68F5760CF996}" destId="{24C16050-E13B-584A-A12C-FE8C1B5396B2}" srcOrd="0" destOrd="0" presId="urn:microsoft.com/office/officeart/2005/8/layout/hierarchy6"/>
    <dgm:cxn modelId="{507074D0-3F04-874D-9AC4-3976538CD776}" type="presParOf" srcId="{E94099C5-7922-664F-8042-68F5760CF996}" destId="{81175C9A-B0B5-054F-89FF-D65DE2EBF43C}" srcOrd="1" destOrd="0" presId="urn:microsoft.com/office/officeart/2005/8/layout/hierarchy6"/>
    <dgm:cxn modelId="{C82D431A-8299-8D40-B84A-38E3969871F9}" type="presParOf" srcId="{DA99D544-2FFC-2949-A3CC-AF59706D28D0}" destId="{A8461E0D-DD3A-7047-9ED5-064B50B38AFA}" srcOrd="2" destOrd="0" presId="urn:microsoft.com/office/officeart/2005/8/layout/hierarchy6"/>
    <dgm:cxn modelId="{2D93CB17-65CC-E74C-A72B-A429293DE79D}" type="presParOf" srcId="{DA99D544-2FFC-2949-A3CC-AF59706D28D0}" destId="{CDFF0C3B-481C-0847-870A-819FB064ABE7}" srcOrd="3" destOrd="0" presId="urn:microsoft.com/office/officeart/2005/8/layout/hierarchy6"/>
    <dgm:cxn modelId="{60811A43-BC61-7E44-8DB2-6D5FDDA2DF2C}" type="presParOf" srcId="{CDFF0C3B-481C-0847-870A-819FB064ABE7}" destId="{E5AB3224-A9F5-EB47-A21C-96324ED4E386}" srcOrd="0" destOrd="0" presId="urn:microsoft.com/office/officeart/2005/8/layout/hierarchy6"/>
    <dgm:cxn modelId="{F546A421-4817-C643-8505-E12F91149B74}" type="presParOf" srcId="{CDFF0C3B-481C-0847-870A-819FB064ABE7}" destId="{5776E5BE-A43E-224A-9A3E-844966A05705}" srcOrd="1" destOrd="0" presId="urn:microsoft.com/office/officeart/2005/8/layout/hierarchy6"/>
    <dgm:cxn modelId="{AC0C3ACA-F1FD-0144-AC9D-8005835462B8}" type="presParOf" srcId="{5776E5BE-A43E-224A-9A3E-844966A05705}" destId="{6CE0C7A5-3CC7-1B46-A8FB-EF42C2E30042}" srcOrd="0" destOrd="0" presId="urn:microsoft.com/office/officeart/2005/8/layout/hierarchy6"/>
    <dgm:cxn modelId="{B7DC1E54-6469-FF4F-9071-99918BEA93B2}" type="presParOf" srcId="{5776E5BE-A43E-224A-9A3E-844966A05705}" destId="{854D1913-6861-0344-9F83-7EC9A74CB70E}" srcOrd="1" destOrd="0" presId="urn:microsoft.com/office/officeart/2005/8/layout/hierarchy6"/>
    <dgm:cxn modelId="{792B494C-6713-FA4E-BD1D-636BE26025EA}" type="presParOf" srcId="{854D1913-6861-0344-9F83-7EC9A74CB70E}" destId="{966B5DE5-DE18-F841-BE83-3C994EFF5800}" srcOrd="0" destOrd="0" presId="urn:microsoft.com/office/officeart/2005/8/layout/hierarchy6"/>
    <dgm:cxn modelId="{F743DD9C-7EB8-9149-A598-8E1C1C4E79A0}" type="presParOf" srcId="{854D1913-6861-0344-9F83-7EC9A74CB70E}" destId="{8ADED229-7371-5B4C-BD6B-C3FDD527BCB9}" srcOrd="1" destOrd="0" presId="urn:microsoft.com/office/officeart/2005/8/layout/hierarchy6"/>
    <dgm:cxn modelId="{6F41638E-5B4A-9940-B4EA-2FE08B725670}" type="presParOf" srcId="{DCF63DDC-CA2F-224A-8253-6F7580A749BD}" destId="{EE9AB8B5-893A-FA47-A791-9FC9F1DEB1CF}" srcOrd="1" destOrd="0" presId="urn:microsoft.com/office/officeart/2005/8/layout/hierarchy6"/>
    <dgm:cxn modelId="{673F1E8E-F6DB-7643-B0D1-5F4E90E38222}" type="presParOf" srcId="{EE9AB8B5-893A-FA47-A791-9FC9F1DEB1CF}" destId="{D1C6D47E-E477-9043-81CF-1E7232639A6A}" srcOrd="0" destOrd="0" presId="urn:microsoft.com/office/officeart/2005/8/layout/hierarchy6"/>
    <dgm:cxn modelId="{DB1364CA-038B-9844-BECD-F2716723A2CD}" type="presParOf" srcId="{D1C6D47E-E477-9043-81CF-1E7232639A6A}" destId="{12085CBA-A2D5-F74C-9116-F3D6F633BE76}" srcOrd="0" destOrd="0" presId="urn:microsoft.com/office/officeart/2005/8/layout/hierarchy6"/>
    <dgm:cxn modelId="{9C5FF099-8E98-044C-9ED9-742F6A1412DC}" type="presParOf" srcId="{D1C6D47E-E477-9043-81CF-1E7232639A6A}" destId="{AA3B8E3B-36D8-6042-9F7E-B27F15B6D0C3}" srcOrd="1" destOrd="0" presId="urn:microsoft.com/office/officeart/2005/8/layout/hierarchy6"/>
    <dgm:cxn modelId="{4A3704D0-C7EA-3C41-B319-6947BBC226BF}" type="presParOf" srcId="{EE9AB8B5-893A-FA47-A791-9FC9F1DEB1CF}" destId="{0DFC2CFF-46BB-DA4D-90A5-61BCE37B3D5A}" srcOrd="1" destOrd="0" presId="urn:microsoft.com/office/officeart/2005/8/layout/hierarchy6"/>
    <dgm:cxn modelId="{858306F4-1ED6-414B-8E22-B23512970460}" type="presParOf" srcId="{0DFC2CFF-46BB-DA4D-90A5-61BCE37B3D5A}" destId="{8EB1EFE0-FE7C-4C4B-A0EC-23AA0A18D58B}" srcOrd="0" destOrd="0" presId="urn:microsoft.com/office/officeart/2005/8/layout/hierarchy6"/>
    <dgm:cxn modelId="{45A3D9A5-E645-0D4A-B44F-63061C34C62C}" type="presParOf" srcId="{EE9AB8B5-893A-FA47-A791-9FC9F1DEB1CF}" destId="{27DEB0ED-D304-224C-88FD-A3C64E0058E7}" srcOrd="2" destOrd="0" presId="urn:microsoft.com/office/officeart/2005/8/layout/hierarchy6"/>
    <dgm:cxn modelId="{3FA32542-7102-C24F-94C4-504586AF019C}" type="presParOf" srcId="{27DEB0ED-D304-224C-88FD-A3C64E0058E7}" destId="{5BA18DFC-BA25-384B-9F8F-794E7C2E416B}" srcOrd="0" destOrd="0" presId="urn:microsoft.com/office/officeart/2005/8/layout/hierarchy6"/>
    <dgm:cxn modelId="{F0459303-1595-514A-B1B5-1F20A2394D9C}" type="presParOf" srcId="{27DEB0ED-D304-224C-88FD-A3C64E0058E7}" destId="{30D43464-BCF4-DD4E-8DA0-B3D5C44BDCB8}" srcOrd="1" destOrd="0" presId="urn:microsoft.com/office/officeart/2005/8/layout/hierarchy6"/>
    <dgm:cxn modelId="{D34640BD-FDD8-2342-8FE9-20B89D0B4515}" type="presParOf" srcId="{EE9AB8B5-893A-FA47-A791-9FC9F1DEB1CF}" destId="{C78E5BA2-D1C1-AF4D-BC74-1E9012D35484}" srcOrd="3" destOrd="0" presId="urn:microsoft.com/office/officeart/2005/8/layout/hierarchy6"/>
    <dgm:cxn modelId="{97D29545-36D0-B148-A70C-EB92BAEC0D26}" type="presParOf" srcId="{C78E5BA2-D1C1-AF4D-BC74-1E9012D35484}" destId="{1F1F1534-9CE4-A04B-ABCD-FC71F4D27337}" srcOrd="0" destOrd="0" presId="urn:microsoft.com/office/officeart/2005/8/layout/hierarchy6"/>
    <dgm:cxn modelId="{D8B51C21-BB9B-D44E-9A8E-07708DB167D3}" type="presParOf" srcId="{EE9AB8B5-893A-FA47-A791-9FC9F1DEB1CF}" destId="{C1489ABA-E112-E54E-8023-12370266E5EB}" srcOrd="4" destOrd="0" presId="urn:microsoft.com/office/officeart/2005/8/layout/hierarchy6"/>
    <dgm:cxn modelId="{65BB0BD5-C538-FE45-A98F-CFE1942AAAE8}" type="presParOf" srcId="{C1489ABA-E112-E54E-8023-12370266E5EB}" destId="{10DAC8AF-B232-6D42-92F2-3642FDF744E5}" srcOrd="0" destOrd="0" presId="urn:microsoft.com/office/officeart/2005/8/layout/hierarchy6"/>
    <dgm:cxn modelId="{909DF364-E5E2-2444-A9A3-FA157447AB33}" type="presParOf" srcId="{C1489ABA-E112-E54E-8023-12370266E5EB}" destId="{B54C1045-935B-DD4C-91D0-30D76D5BA929}" srcOrd="1" destOrd="0" presId="urn:microsoft.com/office/officeart/2005/8/layout/hierarchy6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FAC2790-1755-1A44-B99B-56429A081EF6}" type="doc">
      <dgm:prSet loTypeId="urn:microsoft.com/office/officeart/2005/8/layout/cycle8" loCatId="" qsTypeId="urn:microsoft.com/office/officeart/2005/8/quickstyle/simple1" qsCatId="simple" csTypeId="urn:microsoft.com/office/officeart/2005/8/colors/colorful1" csCatId="colorful" phldr="1"/>
      <dgm:spPr/>
    </dgm:pt>
    <dgm:pt modelId="{15776849-14BB-9B40-A3D3-FEF31D5A50CD}">
      <dgm:prSet phldrT="[Texto]"/>
      <dgm:spPr/>
      <dgm:t>
        <a:bodyPr/>
        <a:lstStyle/>
        <a:p>
          <a:r>
            <a:rPr lang="es-ES" dirty="0" err="1"/>
            <a:t>Oncology</a:t>
          </a:r>
          <a:r>
            <a:rPr lang="es-ES" dirty="0"/>
            <a:t> </a:t>
          </a:r>
          <a:r>
            <a:rPr lang="es-ES" dirty="0" err="1"/>
            <a:t>Societies</a:t>
          </a:r>
          <a:endParaRPr lang="es-ES" dirty="0"/>
        </a:p>
      </dgm:t>
    </dgm:pt>
    <dgm:pt modelId="{CA26795D-6FB5-724C-9692-92B4AF0422EA}" type="parTrans" cxnId="{C4580F04-D712-804B-8480-D2E60C0FF1DB}">
      <dgm:prSet/>
      <dgm:spPr/>
      <dgm:t>
        <a:bodyPr/>
        <a:lstStyle/>
        <a:p>
          <a:endParaRPr lang="es-ES"/>
        </a:p>
      </dgm:t>
    </dgm:pt>
    <dgm:pt modelId="{9765C9E5-72AE-144C-8FE7-04ACE9F50D2A}" type="sibTrans" cxnId="{C4580F04-D712-804B-8480-D2E60C0FF1DB}">
      <dgm:prSet/>
      <dgm:spPr/>
      <dgm:t>
        <a:bodyPr/>
        <a:lstStyle/>
        <a:p>
          <a:endParaRPr lang="es-ES"/>
        </a:p>
      </dgm:t>
    </dgm:pt>
    <dgm:pt modelId="{1C3E449E-7D09-D445-ABBA-8CD2BED10D0E}">
      <dgm:prSet/>
      <dgm:spPr/>
      <dgm:t>
        <a:bodyPr/>
        <a:lstStyle/>
        <a:p>
          <a:r>
            <a:rPr lang="es-ES" dirty="0" err="1"/>
            <a:t>Surgical</a:t>
          </a:r>
          <a:r>
            <a:rPr lang="es-ES" dirty="0"/>
            <a:t> </a:t>
          </a:r>
          <a:r>
            <a:rPr lang="es-ES" dirty="0" err="1"/>
            <a:t>Societies</a:t>
          </a:r>
          <a:endParaRPr lang="es-ES" dirty="0"/>
        </a:p>
      </dgm:t>
    </dgm:pt>
    <dgm:pt modelId="{A8F1CB44-25BC-3045-841B-C96B95705735}" type="parTrans" cxnId="{D6917E89-DD52-224D-8084-943A2EFEFC30}">
      <dgm:prSet/>
      <dgm:spPr/>
      <dgm:t>
        <a:bodyPr/>
        <a:lstStyle/>
        <a:p>
          <a:endParaRPr lang="es-ES"/>
        </a:p>
      </dgm:t>
    </dgm:pt>
    <dgm:pt modelId="{48E79FCB-890B-854A-8227-92EFF01BF5D5}" type="sibTrans" cxnId="{D6917E89-DD52-224D-8084-943A2EFEFC30}">
      <dgm:prSet/>
      <dgm:spPr/>
      <dgm:t>
        <a:bodyPr/>
        <a:lstStyle/>
        <a:p>
          <a:endParaRPr lang="es-ES"/>
        </a:p>
      </dgm:t>
    </dgm:pt>
    <dgm:pt modelId="{C4BBADE2-7656-B947-AEB1-04E4692EF580}">
      <dgm:prSet/>
      <dgm:spPr/>
      <dgm:t>
        <a:bodyPr/>
        <a:lstStyle/>
        <a:p>
          <a:r>
            <a:rPr lang="es-ES" dirty="0" err="1"/>
            <a:t>Pathological</a:t>
          </a:r>
          <a:r>
            <a:rPr lang="es-ES" dirty="0"/>
            <a:t> </a:t>
          </a:r>
          <a:r>
            <a:rPr lang="es-ES" dirty="0" err="1"/>
            <a:t>Societies</a:t>
          </a:r>
          <a:endParaRPr lang="es-ES" dirty="0"/>
        </a:p>
      </dgm:t>
    </dgm:pt>
    <dgm:pt modelId="{CF13CA68-CC0D-3245-B6F2-0BE48ED6BB83}" type="parTrans" cxnId="{9BD53C54-E2AC-4E4C-9471-4A0AEDC02862}">
      <dgm:prSet/>
      <dgm:spPr/>
      <dgm:t>
        <a:bodyPr/>
        <a:lstStyle/>
        <a:p>
          <a:endParaRPr lang="es-ES"/>
        </a:p>
      </dgm:t>
    </dgm:pt>
    <dgm:pt modelId="{35155324-AE23-B244-8B52-BDA19BF9424E}" type="sibTrans" cxnId="{9BD53C54-E2AC-4E4C-9471-4A0AEDC02862}">
      <dgm:prSet/>
      <dgm:spPr/>
      <dgm:t>
        <a:bodyPr/>
        <a:lstStyle/>
        <a:p>
          <a:endParaRPr lang="es-ES"/>
        </a:p>
      </dgm:t>
    </dgm:pt>
    <dgm:pt modelId="{78929D42-7FE9-2A4A-A7D7-75BEEA1E78B9}">
      <dgm:prSet/>
      <dgm:spPr/>
      <dgm:t>
        <a:bodyPr/>
        <a:lstStyle/>
        <a:p>
          <a:r>
            <a:rPr lang="es-ES" dirty="0"/>
            <a:t>EU</a:t>
          </a:r>
        </a:p>
        <a:p>
          <a:r>
            <a:rPr lang="es-ES" dirty="0"/>
            <a:t>CELAC</a:t>
          </a:r>
        </a:p>
      </dgm:t>
    </dgm:pt>
    <dgm:pt modelId="{803BDE91-C13F-284A-BB0E-0617FC4CF050}" type="parTrans" cxnId="{AB94212C-DBBD-124F-9411-B823A7B71B8C}">
      <dgm:prSet/>
      <dgm:spPr/>
      <dgm:t>
        <a:bodyPr/>
        <a:lstStyle/>
        <a:p>
          <a:endParaRPr lang="es-ES"/>
        </a:p>
      </dgm:t>
    </dgm:pt>
    <dgm:pt modelId="{8816ABA9-0DF1-364A-BD90-497CC1FE7B86}" type="sibTrans" cxnId="{AB94212C-DBBD-124F-9411-B823A7B71B8C}">
      <dgm:prSet/>
      <dgm:spPr/>
      <dgm:t>
        <a:bodyPr/>
        <a:lstStyle/>
        <a:p>
          <a:endParaRPr lang="es-ES"/>
        </a:p>
      </dgm:t>
    </dgm:pt>
    <dgm:pt modelId="{A690DA59-5B36-944A-8082-CEA33410FAE4}">
      <dgm:prSet/>
      <dgm:spPr/>
      <dgm:t>
        <a:bodyPr/>
        <a:lstStyle/>
        <a:p>
          <a:r>
            <a:rPr lang="es-ES" dirty="0" err="1"/>
            <a:t>Advocacy</a:t>
          </a:r>
          <a:r>
            <a:rPr lang="es-ES" dirty="0"/>
            <a:t> </a:t>
          </a:r>
          <a:r>
            <a:rPr lang="es-ES" dirty="0" err="1"/>
            <a:t>Groups</a:t>
          </a:r>
          <a:endParaRPr lang="es-ES" dirty="0"/>
        </a:p>
      </dgm:t>
    </dgm:pt>
    <dgm:pt modelId="{C8830CFF-6EFE-A641-A3B3-82C59527FCBD}" type="parTrans" cxnId="{7477D7A4-9C18-B041-A95A-2766381EA094}">
      <dgm:prSet/>
      <dgm:spPr/>
      <dgm:t>
        <a:bodyPr/>
        <a:lstStyle/>
        <a:p>
          <a:endParaRPr lang="es-ES"/>
        </a:p>
      </dgm:t>
    </dgm:pt>
    <dgm:pt modelId="{C021F772-6226-344D-AAE4-B13AF0DB4FA5}" type="sibTrans" cxnId="{7477D7A4-9C18-B041-A95A-2766381EA094}">
      <dgm:prSet/>
      <dgm:spPr/>
      <dgm:t>
        <a:bodyPr/>
        <a:lstStyle/>
        <a:p>
          <a:endParaRPr lang="es-ES"/>
        </a:p>
      </dgm:t>
    </dgm:pt>
    <dgm:pt modelId="{6D4F653F-E37D-E844-A06B-80EA72565DBC}" type="pres">
      <dgm:prSet presAssocID="{9FAC2790-1755-1A44-B99B-56429A081EF6}" presName="compositeShape" presStyleCnt="0">
        <dgm:presLayoutVars>
          <dgm:chMax val="7"/>
          <dgm:dir/>
          <dgm:resizeHandles val="exact"/>
        </dgm:presLayoutVars>
      </dgm:prSet>
      <dgm:spPr/>
    </dgm:pt>
    <dgm:pt modelId="{482C9B93-9C3A-D743-BEA1-700B66755339}" type="pres">
      <dgm:prSet presAssocID="{9FAC2790-1755-1A44-B99B-56429A081EF6}" presName="wedge1" presStyleLbl="node1" presStyleIdx="0" presStyleCnt="5"/>
      <dgm:spPr/>
    </dgm:pt>
    <dgm:pt modelId="{FA1C2FB1-C4C0-A44C-983F-D792A2AF618B}" type="pres">
      <dgm:prSet presAssocID="{9FAC2790-1755-1A44-B99B-56429A081EF6}" presName="dummy1a" presStyleCnt="0"/>
      <dgm:spPr/>
    </dgm:pt>
    <dgm:pt modelId="{F35AA0A0-F7E9-114E-94A2-9A6E45DD81DB}" type="pres">
      <dgm:prSet presAssocID="{9FAC2790-1755-1A44-B99B-56429A081EF6}" presName="dummy1b" presStyleCnt="0"/>
      <dgm:spPr/>
    </dgm:pt>
    <dgm:pt modelId="{FF5BC689-27BB-3448-9246-A4E2143CDA69}" type="pres">
      <dgm:prSet presAssocID="{9FAC2790-1755-1A44-B99B-56429A081EF6}" presName="wedge1Tx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85148C95-221F-D445-9E05-7E80114C09F0}" type="pres">
      <dgm:prSet presAssocID="{9FAC2790-1755-1A44-B99B-56429A081EF6}" presName="wedge2" presStyleLbl="node1" presStyleIdx="1" presStyleCnt="5"/>
      <dgm:spPr/>
    </dgm:pt>
    <dgm:pt modelId="{AAD66551-B1F0-2445-9C9F-5D07ACB7DA45}" type="pres">
      <dgm:prSet presAssocID="{9FAC2790-1755-1A44-B99B-56429A081EF6}" presName="dummy2a" presStyleCnt="0"/>
      <dgm:spPr/>
    </dgm:pt>
    <dgm:pt modelId="{155FD522-6D22-094C-A6D7-340F360C3BEB}" type="pres">
      <dgm:prSet presAssocID="{9FAC2790-1755-1A44-B99B-56429A081EF6}" presName="dummy2b" presStyleCnt="0"/>
      <dgm:spPr/>
    </dgm:pt>
    <dgm:pt modelId="{6AB02AC1-F020-C243-B42C-57B8E342C34E}" type="pres">
      <dgm:prSet presAssocID="{9FAC2790-1755-1A44-B99B-56429A081EF6}" presName="wedge2Tx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3361FE84-988F-8943-B0A8-58F82D8FC5DD}" type="pres">
      <dgm:prSet presAssocID="{9FAC2790-1755-1A44-B99B-56429A081EF6}" presName="wedge3" presStyleLbl="node1" presStyleIdx="2" presStyleCnt="5"/>
      <dgm:spPr/>
    </dgm:pt>
    <dgm:pt modelId="{D464A6AA-7E41-604A-9432-F5F0E8A0CB58}" type="pres">
      <dgm:prSet presAssocID="{9FAC2790-1755-1A44-B99B-56429A081EF6}" presName="dummy3a" presStyleCnt="0"/>
      <dgm:spPr/>
    </dgm:pt>
    <dgm:pt modelId="{E448FCD9-6373-7344-B451-F280CD1CEEAF}" type="pres">
      <dgm:prSet presAssocID="{9FAC2790-1755-1A44-B99B-56429A081EF6}" presName="dummy3b" presStyleCnt="0"/>
      <dgm:spPr/>
    </dgm:pt>
    <dgm:pt modelId="{891148F5-7202-D344-8161-218F12C88D41}" type="pres">
      <dgm:prSet presAssocID="{9FAC2790-1755-1A44-B99B-56429A081EF6}" presName="wedge3Tx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5B8C2288-C032-7241-87C5-632046D01607}" type="pres">
      <dgm:prSet presAssocID="{9FAC2790-1755-1A44-B99B-56429A081EF6}" presName="wedge4" presStyleLbl="node1" presStyleIdx="3" presStyleCnt="5"/>
      <dgm:spPr/>
    </dgm:pt>
    <dgm:pt modelId="{25559CF1-B710-7C43-ADB0-69067851E5B6}" type="pres">
      <dgm:prSet presAssocID="{9FAC2790-1755-1A44-B99B-56429A081EF6}" presName="dummy4a" presStyleCnt="0"/>
      <dgm:spPr/>
    </dgm:pt>
    <dgm:pt modelId="{F3D8A9A6-359A-774C-8737-6936A2F6F228}" type="pres">
      <dgm:prSet presAssocID="{9FAC2790-1755-1A44-B99B-56429A081EF6}" presName="dummy4b" presStyleCnt="0"/>
      <dgm:spPr/>
    </dgm:pt>
    <dgm:pt modelId="{C1BE52D5-5217-054D-A050-3986806973C5}" type="pres">
      <dgm:prSet presAssocID="{9FAC2790-1755-1A44-B99B-56429A081EF6}" presName="wedge4Tx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C6428349-C692-0A41-8BA6-04F2D18C79CA}" type="pres">
      <dgm:prSet presAssocID="{9FAC2790-1755-1A44-B99B-56429A081EF6}" presName="wedge5" presStyleLbl="node1" presStyleIdx="4" presStyleCnt="5"/>
      <dgm:spPr/>
    </dgm:pt>
    <dgm:pt modelId="{6B3FDF1D-17A1-B54F-A909-7B4663CC7C5E}" type="pres">
      <dgm:prSet presAssocID="{9FAC2790-1755-1A44-B99B-56429A081EF6}" presName="dummy5a" presStyleCnt="0"/>
      <dgm:spPr/>
    </dgm:pt>
    <dgm:pt modelId="{23B3D72E-401B-F64B-B52B-9D283FBF4CB0}" type="pres">
      <dgm:prSet presAssocID="{9FAC2790-1755-1A44-B99B-56429A081EF6}" presName="dummy5b" presStyleCnt="0"/>
      <dgm:spPr/>
    </dgm:pt>
    <dgm:pt modelId="{A1CDE235-34A2-EB4E-A27A-12A37840BA57}" type="pres">
      <dgm:prSet presAssocID="{9FAC2790-1755-1A44-B99B-56429A081EF6}" presName="wedge5Tx" presStyleLbl="node1" presStyleIdx="4" presStyleCnt="5">
        <dgm:presLayoutVars>
          <dgm:chMax val="0"/>
          <dgm:chPref val="0"/>
          <dgm:bulletEnabled val="1"/>
        </dgm:presLayoutVars>
      </dgm:prSet>
      <dgm:spPr/>
    </dgm:pt>
    <dgm:pt modelId="{C05C7770-7E0B-7745-B6C5-6F9D8CD965DC}" type="pres">
      <dgm:prSet presAssocID="{9765C9E5-72AE-144C-8FE7-04ACE9F50D2A}" presName="arrowWedge1" presStyleLbl="fgSibTrans2D1" presStyleIdx="0" presStyleCnt="5"/>
      <dgm:spPr/>
    </dgm:pt>
    <dgm:pt modelId="{3F19D338-779C-FE4F-9A72-CE77227AEAA2}" type="pres">
      <dgm:prSet presAssocID="{48E79FCB-890B-854A-8227-92EFF01BF5D5}" presName="arrowWedge2" presStyleLbl="fgSibTrans2D1" presStyleIdx="1" presStyleCnt="5"/>
      <dgm:spPr/>
    </dgm:pt>
    <dgm:pt modelId="{514448D8-9161-D44F-A107-CAEF62911E3B}" type="pres">
      <dgm:prSet presAssocID="{35155324-AE23-B244-8B52-BDA19BF9424E}" presName="arrowWedge3" presStyleLbl="fgSibTrans2D1" presStyleIdx="2" presStyleCnt="5"/>
      <dgm:spPr/>
    </dgm:pt>
    <dgm:pt modelId="{BC768C39-8AB9-774B-9EF0-C6E41C69CF9B}" type="pres">
      <dgm:prSet presAssocID="{8816ABA9-0DF1-364A-BD90-497CC1FE7B86}" presName="arrowWedge4" presStyleLbl="fgSibTrans2D1" presStyleIdx="3" presStyleCnt="5"/>
      <dgm:spPr/>
    </dgm:pt>
    <dgm:pt modelId="{11F0D174-E4C2-9D48-AB4F-A896CCEDC523}" type="pres">
      <dgm:prSet presAssocID="{C021F772-6226-344D-AAE4-B13AF0DB4FA5}" presName="arrowWedge5" presStyleLbl="fgSibTrans2D1" presStyleIdx="4" presStyleCnt="5"/>
      <dgm:spPr/>
    </dgm:pt>
  </dgm:ptLst>
  <dgm:cxnLst>
    <dgm:cxn modelId="{C4580F04-D712-804B-8480-D2E60C0FF1DB}" srcId="{9FAC2790-1755-1A44-B99B-56429A081EF6}" destId="{15776849-14BB-9B40-A3D3-FEF31D5A50CD}" srcOrd="0" destOrd="0" parTransId="{CA26795D-6FB5-724C-9692-92B4AF0422EA}" sibTransId="{9765C9E5-72AE-144C-8FE7-04ACE9F50D2A}"/>
    <dgm:cxn modelId="{E8FCA709-5C2F-144B-B89E-F51C7EBFA383}" type="presOf" srcId="{1C3E449E-7D09-D445-ABBA-8CD2BED10D0E}" destId="{6AB02AC1-F020-C243-B42C-57B8E342C34E}" srcOrd="1" destOrd="0" presId="urn:microsoft.com/office/officeart/2005/8/layout/cycle8"/>
    <dgm:cxn modelId="{000DFF0A-6B8A-7549-A3EA-CEB9D523CC48}" type="presOf" srcId="{9FAC2790-1755-1A44-B99B-56429A081EF6}" destId="{6D4F653F-E37D-E844-A06B-80EA72565DBC}" srcOrd="0" destOrd="0" presId="urn:microsoft.com/office/officeart/2005/8/layout/cycle8"/>
    <dgm:cxn modelId="{9FF47E24-BCBF-D44D-B0CC-62BFED9C8D5A}" type="presOf" srcId="{A690DA59-5B36-944A-8082-CEA33410FAE4}" destId="{A1CDE235-34A2-EB4E-A27A-12A37840BA57}" srcOrd="1" destOrd="0" presId="urn:microsoft.com/office/officeart/2005/8/layout/cycle8"/>
    <dgm:cxn modelId="{63B9C326-98B0-5E40-A2A1-0003C3E977E7}" type="presOf" srcId="{1C3E449E-7D09-D445-ABBA-8CD2BED10D0E}" destId="{85148C95-221F-D445-9E05-7E80114C09F0}" srcOrd="0" destOrd="0" presId="urn:microsoft.com/office/officeart/2005/8/layout/cycle8"/>
    <dgm:cxn modelId="{AB94212C-DBBD-124F-9411-B823A7B71B8C}" srcId="{9FAC2790-1755-1A44-B99B-56429A081EF6}" destId="{78929D42-7FE9-2A4A-A7D7-75BEEA1E78B9}" srcOrd="3" destOrd="0" parTransId="{803BDE91-C13F-284A-BB0E-0617FC4CF050}" sibTransId="{8816ABA9-0DF1-364A-BD90-497CC1FE7B86}"/>
    <dgm:cxn modelId="{193BFF2C-6D63-944B-AD9E-66B13E4ED6AA}" type="presOf" srcId="{C4BBADE2-7656-B947-AEB1-04E4692EF580}" destId="{3361FE84-988F-8943-B0A8-58F82D8FC5DD}" srcOrd="0" destOrd="0" presId="urn:microsoft.com/office/officeart/2005/8/layout/cycle8"/>
    <dgm:cxn modelId="{9BD53C54-E2AC-4E4C-9471-4A0AEDC02862}" srcId="{9FAC2790-1755-1A44-B99B-56429A081EF6}" destId="{C4BBADE2-7656-B947-AEB1-04E4692EF580}" srcOrd="2" destOrd="0" parTransId="{CF13CA68-CC0D-3245-B6F2-0BE48ED6BB83}" sibTransId="{35155324-AE23-B244-8B52-BDA19BF9424E}"/>
    <dgm:cxn modelId="{D6917E89-DD52-224D-8084-943A2EFEFC30}" srcId="{9FAC2790-1755-1A44-B99B-56429A081EF6}" destId="{1C3E449E-7D09-D445-ABBA-8CD2BED10D0E}" srcOrd="1" destOrd="0" parTransId="{A8F1CB44-25BC-3045-841B-C96B95705735}" sibTransId="{48E79FCB-890B-854A-8227-92EFF01BF5D5}"/>
    <dgm:cxn modelId="{0C283A93-D21B-044E-AC72-8972DC270EBF}" type="presOf" srcId="{15776849-14BB-9B40-A3D3-FEF31D5A50CD}" destId="{FF5BC689-27BB-3448-9246-A4E2143CDA69}" srcOrd="1" destOrd="0" presId="urn:microsoft.com/office/officeart/2005/8/layout/cycle8"/>
    <dgm:cxn modelId="{42CC60A0-7DDC-EF4E-A165-4E77CCFEFCBA}" type="presOf" srcId="{A690DA59-5B36-944A-8082-CEA33410FAE4}" destId="{C6428349-C692-0A41-8BA6-04F2D18C79CA}" srcOrd="0" destOrd="0" presId="urn:microsoft.com/office/officeart/2005/8/layout/cycle8"/>
    <dgm:cxn modelId="{7477D7A4-9C18-B041-A95A-2766381EA094}" srcId="{9FAC2790-1755-1A44-B99B-56429A081EF6}" destId="{A690DA59-5B36-944A-8082-CEA33410FAE4}" srcOrd="4" destOrd="0" parTransId="{C8830CFF-6EFE-A641-A3B3-82C59527FCBD}" sibTransId="{C021F772-6226-344D-AAE4-B13AF0DB4FA5}"/>
    <dgm:cxn modelId="{6607CBB6-A6C1-F54B-92A7-DD82948CDDA7}" type="presOf" srcId="{15776849-14BB-9B40-A3D3-FEF31D5A50CD}" destId="{482C9B93-9C3A-D743-BEA1-700B66755339}" srcOrd="0" destOrd="0" presId="urn:microsoft.com/office/officeart/2005/8/layout/cycle8"/>
    <dgm:cxn modelId="{68E214BB-4465-0040-BA83-189922C58FC2}" type="presOf" srcId="{C4BBADE2-7656-B947-AEB1-04E4692EF580}" destId="{891148F5-7202-D344-8161-218F12C88D41}" srcOrd="1" destOrd="0" presId="urn:microsoft.com/office/officeart/2005/8/layout/cycle8"/>
    <dgm:cxn modelId="{8EFA53EB-8DDF-A44F-B1A3-317FEF5A17C1}" type="presOf" srcId="{78929D42-7FE9-2A4A-A7D7-75BEEA1E78B9}" destId="{C1BE52D5-5217-054D-A050-3986806973C5}" srcOrd="1" destOrd="0" presId="urn:microsoft.com/office/officeart/2005/8/layout/cycle8"/>
    <dgm:cxn modelId="{1577BBF0-A457-5642-AC8E-080EFCEA28E1}" type="presOf" srcId="{78929D42-7FE9-2A4A-A7D7-75BEEA1E78B9}" destId="{5B8C2288-C032-7241-87C5-632046D01607}" srcOrd="0" destOrd="0" presId="urn:microsoft.com/office/officeart/2005/8/layout/cycle8"/>
    <dgm:cxn modelId="{F5C0D672-36F4-5A4E-84FB-362184C1FE5A}" type="presParOf" srcId="{6D4F653F-E37D-E844-A06B-80EA72565DBC}" destId="{482C9B93-9C3A-D743-BEA1-700B66755339}" srcOrd="0" destOrd="0" presId="urn:microsoft.com/office/officeart/2005/8/layout/cycle8"/>
    <dgm:cxn modelId="{EC7AF8C1-BB3C-AC4D-8302-7EE80746AF94}" type="presParOf" srcId="{6D4F653F-E37D-E844-A06B-80EA72565DBC}" destId="{FA1C2FB1-C4C0-A44C-983F-D792A2AF618B}" srcOrd="1" destOrd="0" presId="urn:microsoft.com/office/officeart/2005/8/layout/cycle8"/>
    <dgm:cxn modelId="{E36239A5-E2A1-784E-A4AD-C8C645F20D32}" type="presParOf" srcId="{6D4F653F-E37D-E844-A06B-80EA72565DBC}" destId="{F35AA0A0-F7E9-114E-94A2-9A6E45DD81DB}" srcOrd="2" destOrd="0" presId="urn:microsoft.com/office/officeart/2005/8/layout/cycle8"/>
    <dgm:cxn modelId="{4158DB02-C297-934E-B371-504FBD2BCF81}" type="presParOf" srcId="{6D4F653F-E37D-E844-A06B-80EA72565DBC}" destId="{FF5BC689-27BB-3448-9246-A4E2143CDA69}" srcOrd="3" destOrd="0" presId="urn:microsoft.com/office/officeart/2005/8/layout/cycle8"/>
    <dgm:cxn modelId="{B46888F4-24FF-AE48-AFA1-5490745C3A9D}" type="presParOf" srcId="{6D4F653F-E37D-E844-A06B-80EA72565DBC}" destId="{85148C95-221F-D445-9E05-7E80114C09F0}" srcOrd="4" destOrd="0" presId="urn:microsoft.com/office/officeart/2005/8/layout/cycle8"/>
    <dgm:cxn modelId="{06E7D196-4CF2-774E-8263-F6A1C953B223}" type="presParOf" srcId="{6D4F653F-E37D-E844-A06B-80EA72565DBC}" destId="{AAD66551-B1F0-2445-9C9F-5D07ACB7DA45}" srcOrd="5" destOrd="0" presId="urn:microsoft.com/office/officeart/2005/8/layout/cycle8"/>
    <dgm:cxn modelId="{7A31E6D6-EB00-1A43-A6FE-7B6FDF65AA7B}" type="presParOf" srcId="{6D4F653F-E37D-E844-A06B-80EA72565DBC}" destId="{155FD522-6D22-094C-A6D7-340F360C3BEB}" srcOrd="6" destOrd="0" presId="urn:microsoft.com/office/officeart/2005/8/layout/cycle8"/>
    <dgm:cxn modelId="{803C265D-39E0-5442-B20D-A9F29C2C0F78}" type="presParOf" srcId="{6D4F653F-E37D-E844-A06B-80EA72565DBC}" destId="{6AB02AC1-F020-C243-B42C-57B8E342C34E}" srcOrd="7" destOrd="0" presId="urn:microsoft.com/office/officeart/2005/8/layout/cycle8"/>
    <dgm:cxn modelId="{CED5AECF-4C48-BB44-A9BB-95C2914849F3}" type="presParOf" srcId="{6D4F653F-E37D-E844-A06B-80EA72565DBC}" destId="{3361FE84-988F-8943-B0A8-58F82D8FC5DD}" srcOrd="8" destOrd="0" presId="urn:microsoft.com/office/officeart/2005/8/layout/cycle8"/>
    <dgm:cxn modelId="{E34C10D4-54C9-3244-A121-0BF9626C7B39}" type="presParOf" srcId="{6D4F653F-E37D-E844-A06B-80EA72565DBC}" destId="{D464A6AA-7E41-604A-9432-F5F0E8A0CB58}" srcOrd="9" destOrd="0" presId="urn:microsoft.com/office/officeart/2005/8/layout/cycle8"/>
    <dgm:cxn modelId="{2DCF4D1C-0A7C-304C-B794-BB91C6C66DDA}" type="presParOf" srcId="{6D4F653F-E37D-E844-A06B-80EA72565DBC}" destId="{E448FCD9-6373-7344-B451-F280CD1CEEAF}" srcOrd="10" destOrd="0" presId="urn:microsoft.com/office/officeart/2005/8/layout/cycle8"/>
    <dgm:cxn modelId="{79DE9465-AD25-8E45-813F-2AE287D6175A}" type="presParOf" srcId="{6D4F653F-E37D-E844-A06B-80EA72565DBC}" destId="{891148F5-7202-D344-8161-218F12C88D41}" srcOrd="11" destOrd="0" presId="urn:microsoft.com/office/officeart/2005/8/layout/cycle8"/>
    <dgm:cxn modelId="{55421873-3946-FD4C-9F89-7C32547CA44B}" type="presParOf" srcId="{6D4F653F-E37D-E844-A06B-80EA72565DBC}" destId="{5B8C2288-C032-7241-87C5-632046D01607}" srcOrd="12" destOrd="0" presId="urn:microsoft.com/office/officeart/2005/8/layout/cycle8"/>
    <dgm:cxn modelId="{302AC108-89DC-B340-825E-7A2E821AA0FF}" type="presParOf" srcId="{6D4F653F-E37D-E844-A06B-80EA72565DBC}" destId="{25559CF1-B710-7C43-ADB0-69067851E5B6}" srcOrd="13" destOrd="0" presId="urn:microsoft.com/office/officeart/2005/8/layout/cycle8"/>
    <dgm:cxn modelId="{086B9B2F-6BBF-C044-8E55-0574A1D8880B}" type="presParOf" srcId="{6D4F653F-E37D-E844-A06B-80EA72565DBC}" destId="{F3D8A9A6-359A-774C-8737-6936A2F6F228}" srcOrd="14" destOrd="0" presId="urn:microsoft.com/office/officeart/2005/8/layout/cycle8"/>
    <dgm:cxn modelId="{48C63E74-ECA7-C54C-854E-69D5BC81798B}" type="presParOf" srcId="{6D4F653F-E37D-E844-A06B-80EA72565DBC}" destId="{C1BE52D5-5217-054D-A050-3986806973C5}" srcOrd="15" destOrd="0" presId="urn:microsoft.com/office/officeart/2005/8/layout/cycle8"/>
    <dgm:cxn modelId="{CCB5ADB9-13D4-1742-8CEB-9AF878CBD1E9}" type="presParOf" srcId="{6D4F653F-E37D-E844-A06B-80EA72565DBC}" destId="{C6428349-C692-0A41-8BA6-04F2D18C79CA}" srcOrd="16" destOrd="0" presId="urn:microsoft.com/office/officeart/2005/8/layout/cycle8"/>
    <dgm:cxn modelId="{30E4A755-F639-2244-8DA1-4435548BE3C0}" type="presParOf" srcId="{6D4F653F-E37D-E844-A06B-80EA72565DBC}" destId="{6B3FDF1D-17A1-B54F-A909-7B4663CC7C5E}" srcOrd="17" destOrd="0" presId="urn:microsoft.com/office/officeart/2005/8/layout/cycle8"/>
    <dgm:cxn modelId="{4B9A12AD-C231-C04E-B9FA-850D5114370A}" type="presParOf" srcId="{6D4F653F-E37D-E844-A06B-80EA72565DBC}" destId="{23B3D72E-401B-F64B-B52B-9D283FBF4CB0}" srcOrd="18" destOrd="0" presId="urn:microsoft.com/office/officeart/2005/8/layout/cycle8"/>
    <dgm:cxn modelId="{0E022C18-17F9-904F-9964-D14EFA8C1BA7}" type="presParOf" srcId="{6D4F653F-E37D-E844-A06B-80EA72565DBC}" destId="{A1CDE235-34A2-EB4E-A27A-12A37840BA57}" srcOrd="19" destOrd="0" presId="urn:microsoft.com/office/officeart/2005/8/layout/cycle8"/>
    <dgm:cxn modelId="{723CE775-0014-774A-82D1-A11ABCD97CC6}" type="presParOf" srcId="{6D4F653F-E37D-E844-A06B-80EA72565DBC}" destId="{C05C7770-7E0B-7745-B6C5-6F9D8CD965DC}" srcOrd="20" destOrd="0" presId="urn:microsoft.com/office/officeart/2005/8/layout/cycle8"/>
    <dgm:cxn modelId="{87ED28B4-AE3E-ED49-95B3-B4EE97EF82EB}" type="presParOf" srcId="{6D4F653F-E37D-E844-A06B-80EA72565DBC}" destId="{3F19D338-779C-FE4F-9A72-CE77227AEAA2}" srcOrd="21" destOrd="0" presId="urn:microsoft.com/office/officeart/2005/8/layout/cycle8"/>
    <dgm:cxn modelId="{BD32C23F-B55E-AD4E-8B3E-B0A6A54551B4}" type="presParOf" srcId="{6D4F653F-E37D-E844-A06B-80EA72565DBC}" destId="{514448D8-9161-D44F-A107-CAEF62911E3B}" srcOrd="22" destOrd="0" presId="urn:microsoft.com/office/officeart/2005/8/layout/cycle8"/>
    <dgm:cxn modelId="{85725DFC-47EB-2D4B-9287-B53E00F53C2F}" type="presParOf" srcId="{6D4F653F-E37D-E844-A06B-80EA72565DBC}" destId="{BC768C39-8AB9-774B-9EF0-C6E41C69CF9B}" srcOrd="23" destOrd="0" presId="urn:microsoft.com/office/officeart/2005/8/layout/cycle8"/>
    <dgm:cxn modelId="{9ECD10BF-85B4-E342-812F-179521A97A58}" type="presParOf" srcId="{6D4F653F-E37D-E844-A06B-80EA72565DBC}" destId="{11F0D174-E4C2-9D48-AB4F-A896CCEDC523}" srcOrd="24" destOrd="0" presId="urn:microsoft.com/office/officeart/2005/8/layout/cycle8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FAC2790-1755-1A44-B99B-56429A081EF6}" type="doc">
      <dgm:prSet loTypeId="urn:microsoft.com/office/officeart/2005/8/layout/cycle8" loCatId="" qsTypeId="urn:microsoft.com/office/officeart/2005/8/quickstyle/simple1" qsCatId="simple" csTypeId="urn:microsoft.com/office/officeart/2005/8/colors/colorful1" csCatId="colorful" phldr="1"/>
      <dgm:spPr/>
    </dgm:pt>
    <dgm:pt modelId="{15776849-14BB-9B40-A3D3-FEF31D5A50CD}">
      <dgm:prSet phldrT="[Texto]"/>
      <dgm:spPr/>
      <dgm:t>
        <a:bodyPr/>
        <a:lstStyle/>
        <a:p>
          <a:r>
            <a:rPr lang="es-ES" dirty="0" err="1"/>
            <a:t>Heath</a:t>
          </a:r>
          <a:r>
            <a:rPr lang="es-ES" dirty="0"/>
            <a:t> </a:t>
          </a:r>
          <a:r>
            <a:rPr lang="es-ES" dirty="0" err="1"/>
            <a:t>authorities</a:t>
          </a:r>
          <a:endParaRPr lang="es-ES" dirty="0"/>
        </a:p>
      </dgm:t>
    </dgm:pt>
    <dgm:pt modelId="{CA26795D-6FB5-724C-9692-92B4AF0422EA}" type="parTrans" cxnId="{C4580F04-D712-804B-8480-D2E60C0FF1DB}">
      <dgm:prSet/>
      <dgm:spPr/>
      <dgm:t>
        <a:bodyPr/>
        <a:lstStyle/>
        <a:p>
          <a:endParaRPr lang="es-ES"/>
        </a:p>
      </dgm:t>
    </dgm:pt>
    <dgm:pt modelId="{9765C9E5-72AE-144C-8FE7-04ACE9F50D2A}" type="sibTrans" cxnId="{C4580F04-D712-804B-8480-D2E60C0FF1DB}">
      <dgm:prSet/>
      <dgm:spPr/>
      <dgm:t>
        <a:bodyPr/>
        <a:lstStyle/>
        <a:p>
          <a:endParaRPr lang="es-ES"/>
        </a:p>
      </dgm:t>
    </dgm:pt>
    <dgm:pt modelId="{C4BBADE2-7656-B947-AEB1-04E4692EF580}">
      <dgm:prSet/>
      <dgm:spPr/>
      <dgm:t>
        <a:bodyPr/>
        <a:lstStyle/>
        <a:p>
          <a:r>
            <a:rPr lang="es-ES" dirty="0" err="1"/>
            <a:t>Companies</a:t>
          </a:r>
          <a:r>
            <a:rPr lang="es-ES" dirty="0"/>
            <a:t> </a:t>
          </a:r>
        </a:p>
      </dgm:t>
    </dgm:pt>
    <dgm:pt modelId="{CF13CA68-CC0D-3245-B6F2-0BE48ED6BB83}" type="parTrans" cxnId="{9BD53C54-E2AC-4E4C-9471-4A0AEDC02862}">
      <dgm:prSet/>
      <dgm:spPr/>
      <dgm:t>
        <a:bodyPr/>
        <a:lstStyle/>
        <a:p>
          <a:endParaRPr lang="es-ES"/>
        </a:p>
      </dgm:t>
    </dgm:pt>
    <dgm:pt modelId="{35155324-AE23-B244-8B52-BDA19BF9424E}" type="sibTrans" cxnId="{9BD53C54-E2AC-4E4C-9471-4A0AEDC02862}">
      <dgm:prSet/>
      <dgm:spPr/>
      <dgm:t>
        <a:bodyPr/>
        <a:lstStyle/>
        <a:p>
          <a:endParaRPr lang="es-ES"/>
        </a:p>
      </dgm:t>
    </dgm:pt>
    <dgm:pt modelId="{78929D42-7FE9-2A4A-A7D7-75BEEA1E78B9}">
      <dgm:prSet/>
      <dgm:spPr/>
      <dgm:t>
        <a:bodyPr/>
        <a:lstStyle/>
        <a:p>
          <a:r>
            <a:rPr lang="es-ES" dirty="0" err="1"/>
            <a:t>Private</a:t>
          </a:r>
          <a:r>
            <a:rPr lang="es-ES" dirty="0"/>
            <a:t> </a:t>
          </a:r>
          <a:r>
            <a:rPr lang="es-ES" dirty="0" err="1"/>
            <a:t>Institutions</a:t>
          </a:r>
          <a:endParaRPr lang="es-ES" dirty="0"/>
        </a:p>
      </dgm:t>
    </dgm:pt>
    <dgm:pt modelId="{803BDE91-C13F-284A-BB0E-0617FC4CF050}" type="parTrans" cxnId="{AB94212C-DBBD-124F-9411-B823A7B71B8C}">
      <dgm:prSet/>
      <dgm:spPr/>
      <dgm:t>
        <a:bodyPr/>
        <a:lstStyle/>
        <a:p>
          <a:endParaRPr lang="es-ES"/>
        </a:p>
      </dgm:t>
    </dgm:pt>
    <dgm:pt modelId="{8816ABA9-0DF1-364A-BD90-497CC1FE7B86}" type="sibTrans" cxnId="{AB94212C-DBBD-124F-9411-B823A7B71B8C}">
      <dgm:prSet/>
      <dgm:spPr/>
      <dgm:t>
        <a:bodyPr/>
        <a:lstStyle/>
        <a:p>
          <a:endParaRPr lang="es-ES"/>
        </a:p>
      </dgm:t>
    </dgm:pt>
    <dgm:pt modelId="{A690DA59-5B36-944A-8082-CEA33410FAE4}">
      <dgm:prSet/>
      <dgm:spPr/>
      <dgm:t>
        <a:bodyPr/>
        <a:lstStyle/>
        <a:p>
          <a:r>
            <a:rPr lang="es-ES" dirty="0" err="1"/>
            <a:t>Other</a:t>
          </a:r>
          <a:r>
            <a:rPr lang="es-ES" dirty="0"/>
            <a:t> </a:t>
          </a:r>
          <a:r>
            <a:rPr lang="es-ES" dirty="0" err="1"/>
            <a:t>especific</a:t>
          </a:r>
          <a:r>
            <a:rPr lang="es-ES" dirty="0"/>
            <a:t> </a:t>
          </a:r>
          <a:r>
            <a:rPr lang="es-ES" dirty="0" err="1"/>
            <a:t>contacts</a:t>
          </a:r>
          <a:endParaRPr lang="es-ES" dirty="0"/>
        </a:p>
      </dgm:t>
    </dgm:pt>
    <dgm:pt modelId="{C8830CFF-6EFE-A641-A3B3-82C59527FCBD}" type="parTrans" cxnId="{7477D7A4-9C18-B041-A95A-2766381EA094}">
      <dgm:prSet/>
      <dgm:spPr/>
      <dgm:t>
        <a:bodyPr/>
        <a:lstStyle/>
        <a:p>
          <a:endParaRPr lang="es-ES"/>
        </a:p>
      </dgm:t>
    </dgm:pt>
    <dgm:pt modelId="{C021F772-6226-344D-AAE4-B13AF0DB4FA5}" type="sibTrans" cxnId="{7477D7A4-9C18-B041-A95A-2766381EA094}">
      <dgm:prSet/>
      <dgm:spPr/>
      <dgm:t>
        <a:bodyPr/>
        <a:lstStyle/>
        <a:p>
          <a:endParaRPr lang="es-ES"/>
        </a:p>
      </dgm:t>
    </dgm:pt>
    <dgm:pt modelId="{1C3E449E-7D09-D445-ABBA-8CD2BED10D0E}">
      <dgm:prSet/>
      <dgm:spPr/>
      <dgm:t>
        <a:bodyPr/>
        <a:lstStyle/>
        <a:p>
          <a:r>
            <a:rPr lang="es-ES" dirty="0"/>
            <a:t>Key </a:t>
          </a:r>
          <a:r>
            <a:rPr lang="es-ES" dirty="0" err="1"/>
            <a:t>contacts</a:t>
          </a:r>
          <a:endParaRPr lang="es-ES" dirty="0"/>
        </a:p>
      </dgm:t>
    </dgm:pt>
    <dgm:pt modelId="{48E79FCB-890B-854A-8227-92EFF01BF5D5}" type="sibTrans" cxnId="{D6917E89-DD52-224D-8084-943A2EFEFC30}">
      <dgm:prSet/>
      <dgm:spPr/>
      <dgm:t>
        <a:bodyPr/>
        <a:lstStyle/>
        <a:p>
          <a:endParaRPr lang="es-ES"/>
        </a:p>
      </dgm:t>
    </dgm:pt>
    <dgm:pt modelId="{A8F1CB44-25BC-3045-841B-C96B95705735}" type="parTrans" cxnId="{D6917E89-DD52-224D-8084-943A2EFEFC30}">
      <dgm:prSet/>
      <dgm:spPr/>
      <dgm:t>
        <a:bodyPr/>
        <a:lstStyle/>
        <a:p>
          <a:endParaRPr lang="es-ES"/>
        </a:p>
      </dgm:t>
    </dgm:pt>
    <dgm:pt modelId="{6D4F653F-E37D-E844-A06B-80EA72565DBC}" type="pres">
      <dgm:prSet presAssocID="{9FAC2790-1755-1A44-B99B-56429A081EF6}" presName="compositeShape" presStyleCnt="0">
        <dgm:presLayoutVars>
          <dgm:chMax val="7"/>
          <dgm:dir/>
          <dgm:resizeHandles val="exact"/>
        </dgm:presLayoutVars>
      </dgm:prSet>
      <dgm:spPr/>
    </dgm:pt>
    <dgm:pt modelId="{482C9B93-9C3A-D743-BEA1-700B66755339}" type="pres">
      <dgm:prSet presAssocID="{9FAC2790-1755-1A44-B99B-56429A081EF6}" presName="wedge1" presStyleLbl="node1" presStyleIdx="0" presStyleCnt="5" custLinFactNeighborY="185"/>
      <dgm:spPr/>
    </dgm:pt>
    <dgm:pt modelId="{FA1C2FB1-C4C0-A44C-983F-D792A2AF618B}" type="pres">
      <dgm:prSet presAssocID="{9FAC2790-1755-1A44-B99B-56429A081EF6}" presName="dummy1a" presStyleCnt="0"/>
      <dgm:spPr/>
    </dgm:pt>
    <dgm:pt modelId="{F35AA0A0-F7E9-114E-94A2-9A6E45DD81DB}" type="pres">
      <dgm:prSet presAssocID="{9FAC2790-1755-1A44-B99B-56429A081EF6}" presName="dummy1b" presStyleCnt="0"/>
      <dgm:spPr/>
    </dgm:pt>
    <dgm:pt modelId="{FF5BC689-27BB-3448-9246-A4E2143CDA69}" type="pres">
      <dgm:prSet presAssocID="{9FAC2790-1755-1A44-B99B-56429A081EF6}" presName="wedge1Tx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85148C95-221F-D445-9E05-7E80114C09F0}" type="pres">
      <dgm:prSet presAssocID="{9FAC2790-1755-1A44-B99B-56429A081EF6}" presName="wedge2" presStyleLbl="node1" presStyleIdx="1" presStyleCnt="5"/>
      <dgm:spPr/>
    </dgm:pt>
    <dgm:pt modelId="{AAD66551-B1F0-2445-9C9F-5D07ACB7DA45}" type="pres">
      <dgm:prSet presAssocID="{9FAC2790-1755-1A44-B99B-56429A081EF6}" presName="dummy2a" presStyleCnt="0"/>
      <dgm:spPr/>
    </dgm:pt>
    <dgm:pt modelId="{155FD522-6D22-094C-A6D7-340F360C3BEB}" type="pres">
      <dgm:prSet presAssocID="{9FAC2790-1755-1A44-B99B-56429A081EF6}" presName="dummy2b" presStyleCnt="0"/>
      <dgm:spPr/>
    </dgm:pt>
    <dgm:pt modelId="{6AB02AC1-F020-C243-B42C-57B8E342C34E}" type="pres">
      <dgm:prSet presAssocID="{9FAC2790-1755-1A44-B99B-56429A081EF6}" presName="wedge2Tx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3361FE84-988F-8943-B0A8-58F82D8FC5DD}" type="pres">
      <dgm:prSet presAssocID="{9FAC2790-1755-1A44-B99B-56429A081EF6}" presName="wedge3" presStyleLbl="node1" presStyleIdx="2" presStyleCnt="5"/>
      <dgm:spPr/>
    </dgm:pt>
    <dgm:pt modelId="{D464A6AA-7E41-604A-9432-F5F0E8A0CB58}" type="pres">
      <dgm:prSet presAssocID="{9FAC2790-1755-1A44-B99B-56429A081EF6}" presName="dummy3a" presStyleCnt="0"/>
      <dgm:spPr/>
    </dgm:pt>
    <dgm:pt modelId="{E448FCD9-6373-7344-B451-F280CD1CEEAF}" type="pres">
      <dgm:prSet presAssocID="{9FAC2790-1755-1A44-B99B-56429A081EF6}" presName="dummy3b" presStyleCnt="0"/>
      <dgm:spPr/>
    </dgm:pt>
    <dgm:pt modelId="{891148F5-7202-D344-8161-218F12C88D41}" type="pres">
      <dgm:prSet presAssocID="{9FAC2790-1755-1A44-B99B-56429A081EF6}" presName="wedge3Tx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5B8C2288-C032-7241-87C5-632046D01607}" type="pres">
      <dgm:prSet presAssocID="{9FAC2790-1755-1A44-B99B-56429A081EF6}" presName="wedge4" presStyleLbl="node1" presStyleIdx="3" presStyleCnt="5"/>
      <dgm:spPr/>
    </dgm:pt>
    <dgm:pt modelId="{25559CF1-B710-7C43-ADB0-69067851E5B6}" type="pres">
      <dgm:prSet presAssocID="{9FAC2790-1755-1A44-B99B-56429A081EF6}" presName="dummy4a" presStyleCnt="0"/>
      <dgm:spPr/>
    </dgm:pt>
    <dgm:pt modelId="{F3D8A9A6-359A-774C-8737-6936A2F6F228}" type="pres">
      <dgm:prSet presAssocID="{9FAC2790-1755-1A44-B99B-56429A081EF6}" presName="dummy4b" presStyleCnt="0"/>
      <dgm:spPr/>
    </dgm:pt>
    <dgm:pt modelId="{C1BE52D5-5217-054D-A050-3986806973C5}" type="pres">
      <dgm:prSet presAssocID="{9FAC2790-1755-1A44-B99B-56429A081EF6}" presName="wedge4Tx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C6428349-C692-0A41-8BA6-04F2D18C79CA}" type="pres">
      <dgm:prSet presAssocID="{9FAC2790-1755-1A44-B99B-56429A081EF6}" presName="wedge5" presStyleLbl="node1" presStyleIdx="4" presStyleCnt="5" custLinFactNeighborX="-1083" custLinFactNeighborY="-1097"/>
      <dgm:spPr/>
    </dgm:pt>
    <dgm:pt modelId="{6B3FDF1D-17A1-B54F-A909-7B4663CC7C5E}" type="pres">
      <dgm:prSet presAssocID="{9FAC2790-1755-1A44-B99B-56429A081EF6}" presName="dummy5a" presStyleCnt="0"/>
      <dgm:spPr/>
    </dgm:pt>
    <dgm:pt modelId="{23B3D72E-401B-F64B-B52B-9D283FBF4CB0}" type="pres">
      <dgm:prSet presAssocID="{9FAC2790-1755-1A44-B99B-56429A081EF6}" presName="dummy5b" presStyleCnt="0"/>
      <dgm:spPr/>
    </dgm:pt>
    <dgm:pt modelId="{A1CDE235-34A2-EB4E-A27A-12A37840BA57}" type="pres">
      <dgm:prSet presAssocID="{9FAC2790-1755-1A44-B99B-56429A081EF6}" presName="wedge5Tx" presStyleLbl="node1" presStyleIdx="4" presStyleCnt="5">
        <dgm:presLayoutVars>
          <dgm:chMax val="0"/>
          <dgm:chPref val="0"/>
          <dgm:bulletEnabled val="1"/>
        </dgm:presLayoutVars>
      </dgm:prSet>
      <dgm:spPr/>
    </dgm:pt>
    <dgm:pt modelId="{C05C7770-7E0B-7745-B6C5-6F9D8CD965DC}" type="pres">
      <dgm:prSet presAssocID="{9765C9E5-72AE-144C-8FE7-04ACE9F50D2A}" presName="arrowWedge1" presStyleLbl="fgSibTrans2D1" presStyleIdx="0" presStyleCnt="5"/>
      <dgm:spPr/>
    </dgm:pt>
    <dgm:pt modelId="{3F19D338-779C-FE4F-9A72-CE77227AEAA2}" type="pres">
      <dgm:prSet presAssocID="{48E79FCB-890B-854A-8227-92EFF01BF5D5}" presName="arrowWedge2" presStyleLbl="fgSibTrans2D1" presStyleIdx="1" presStyleCnt="5"/>
      <dgm:spPr/>
    </dgm:pt>
    <dgm:pt modelId="{514448D8-9161-D44F-A107-CAEF62911E3B}" type="pres">
      <dgm:prSet presAssocID="{35155324-AE23-B244-8B52-BDA19BF9424E}" presName="arrowWedge3" presStyleLbl="fgSibTrans2D1" presStyleIdx="2" presStyleCnt="5"/>
      <dgm:spPr/>
    </dgm:pt>
    <dgm:pt modelId="{BC768C39-8AB9-774B-9EF0-C6E41C69CF9B}" type="pres">
      <dgm:prSet presAssocID="{8816ABA9-0DF1-364A-BD90-497CC1FE7B86}" presName="arrowWedge4" presStyleLbl="fgSibTrans2D1" presStyleIdx="3" presStyleCnt="5"/>
      <dgm:spPr/>
    </dgm:pt>
    <dgm:pt modelId="{11F0D174-E4C2-9D48-AB4F-A896CCEDC523}" type="pres">
      <dgm:prSet presAssocID="{C021F772-6226-344D-AAE4-B13AF0DB4FA5}" presName="arrowWedge5" presStyleLbl="fgSibTrans2D1" presStyleIdx="4" presStyleCnt="5"/>
      <dgm:spPr/>
    </dgm:pt>
  </dgm:ptLst>
  <dgm:cxnLst>
    <dgm:cxn modelId="{C4580F04-D712-804B-8480-D2E60C0FF1DB}" srcId="{9FAC2790-1755-1A44-B99B-56429A081EF6}" destId="{15776849-14BB-9B40-A3D3-FEF31D5A50CD}" srcOrd="0" destOrd="0" parTransId="{CA26795D-6FB5-724C-9692-92B4AF0422EA}" sibTransId="{9765C9E5-72AE-144C-8FE7-04ACE9F50D2A}"/>
    <dgm:cxn modelId="{E8FCA709-5C2F-144B-B89E-F51C7EBFA383}" type="presOf" srcId="{1C3E449E-7D09-D445-ABBA-8CD2BED10D0E}" destId="{6AB02AC1-F020-C243-B42C-57B8E342C34E}" srcOrd="1" destOrd="0" presId="urn:microsoft.com/office/officeart/2005/8/layout/cycle8"/>
    <dgm:cxn modelId="{000DFF0A-6B8A-7549-A3EA-CEB9D523CC48}" type="presOf" srcId="{9FAC2790-1755-1A44-B99B-56429A081EF6}" destId="{6D4F653F-E37D-E844-A06B-80EA72565DBC}" srcOrd="0" destOrd="0" presId="urn:microsoft.com/office/officeart/2005/8/layout/cycle8"/>
    <dgm:cxn modelId="{9FF47E24-BCBF-D44D-B0CC-62BFED9C8D5A}" type="presOf" srcId="{A690DA59-5B36-944A-8082-CEA33410FAE4}" destId="{A1CDE235-34A2-EB4E-A27A-12A37840BA57}" srcOrd="1" destOrd="0" presId="urn:microsoft.com/office/officeart/2005/8/layout/cycle8"/>
    <dgm:cxn modelId="{63B9C326-98B0-5E40-A2A1-0003C3E977E7}" type="presOf" srcId="{1C3E449E-7D09-D445-ABBA-8CD2BED10D0E}" destId="{85148C95-221F-D445-9E05-7E80114C09F0}" srcOrd="0" destOrd="0" presId="urn:microsoft.com/office/officeart/2005/8/layout/cycle8"/>
    <dgm:cxn modelId="{AB94212C-DBBD-124F-9411-B823A7B71B8C}" srcId="{9FAC2790-1755-1A44-B99B-56429A081EF6}" destId="{78929D42-7FE9-2A4A-A7D7-75BEEA1E78B9}" srcOrd="3" destOrd="0" parTransId="{803BDE91-C13F-284A-BB0E-0617FC4CF050}" sibTransId="{8816ABA9-0DF1-364A-BD90-497CC1FE7B86}"/>
    <dgm:cxn modelId="{193BFF2C-6D63-944B-AD9E-66B13E4ED6AA}" type="presOf" srcId="{C4BBADE2-7656-B947-AEB1-04E4692EF580}" destId="{3361FE84-988F-8943-B0A8-58F82D8FC5DD}" srcOrd="0" destOrd="0" presId="urn:microsoft.com/office/officeart/2005/8/layout/cycle8"/>
    <dgm:cxn modelId="{9BD53C54-E2AC-4E4C-9471-4A0AEDC02862}" srcId="{9FAC2790-1755-1A44-B99B-56429A081EF6}" destId="{C4BBADE2-7656-B947-AEB1-04E4692EF580}" srcOrd="2" destOrd="0" parTransId="{CF13CA68-CC0D-3245-B6F2-0BE48ED6BB83}" sibTransId="{35155324-AE23-B244-8B52-BDA19BF9424E}"/>
    <dgm:cxn modelId="{D6917E89-DD52-224D-8084-943A2EFEFC30}" srcId="{9FAC2790-1755-1A44-B99B-56429A081EF6}" destId="{1C3E449E-7D09-D445-ABBA-8CD2BED10D0E}" srcOrd="1" destOrd="0" parTransId="{A8F1CB44-25BC-3045-841B-C96B95705735}" sibTransId="{48E79FCB-890B-854A-8227-92EFF01BF5D5}"/>
    <dgm:cxn modelId="{0C283A93-D21B-044E-AC72-8972DC270EBF}" type="presOf" srcId="{15776849-14BB-9B40-A3D3-FEF31D5A50CD}" destId="{FF5BC689-27BB-3448-9246-A4E2143CDA69}" srcOrd="1" destOrd="0" presId="urn:microsoft.com/office/officeart/2005/8/layout/cycle8"/>
    <dgm:cxn modelId="{42CC60A0-7DDC-EF4E-A165-4E77CCFEFCBA}" type="presOf" srcId="{A690DA59-5B36-944A-8082-CEA33410FAE4}" destId="{C6428349-C692-0A41-8BA6-04F2D18C79CA}" srcOrd="0" destOrd="0" presId="urn:microsoft.com/office/officeart/2005/8/layout/cycle8"/>
    <dgm:cxn modelId="{7477D7A4-9C18-B041-A95A-2766381EA094}" srcId="{9FAC2790-1755-1A44-B99B-56429A081EF6}" destId="{A690DA59-5B36-944A-8082-CEA33410FAE4}" srcOrd="4" destOrd="0" parTransId="{C8830CFF-6EFE-A641-A3B3-82C59527FCBD}" sibTransId="{C021F772-6226-344D-AAE4-B13AF0DB4FA5}"/>
    <dgm:cxn modelId="{6607CBB6-A6C1-F54B-92A7-DD82948CDDA7}" type="presOf" srcId="{15776849-14BB-9B40-A3D3-FEF31D5A50CD}" destId="{482C9B93-9C3A-D743-BEA1-700B66755339}" srcOrd="0" destOrd="0" presId="urn:microsoft.com/office/officeart/2005/8/layout/cycle8"/>
    <dgm:cxn modelId="{68E214BB-4465-0040-BA83-189922C58FC2}" type="presOf" srcId="{C4BBADE2-7656-B947-AEB1-04E4692EF580}" destId="{891148F5-7202-D344-8161-218F12C88D41}" srcOrd="1" destOrd="0" presId="urn:microsoft.com/office/officeart/2005/8/layout/cycle8"/>
    <dgm:cxn modelId="{8EFA53EB-8DDF-A44F-B1A3-317FEF5A17C1}" type="presOf" srcId="{78929D42-7FE9-2A4A-A7D7-75BEEA1E78B9}" destId="{C1BE52D5-5217-054D-A050-3986806973C5}" srcOrd="1" destOrd="0" presId="urn:microsoft.com/office/officeart/2005/8/layout/cycle8"/>
    <dgm:cxn modelId="{1577BBF0-A457-5642-AC8E-080EFCEA28E1}" type="presOf" srcId="{78929D42-7FE9-2A4A-A7D7-75BEEA1E78B9}" destId="{5B8C2288-C032-7241-87C5-632046D01607}" srcOrd="0" destOrd="0" presId="urn:microsoft.com/office/officeart/2005/8/layout/cycle8"/>
    <dgm:cxn modelId="{F5C0D672-36F4-5A4E-84FB-362184C1FE5A}" type="presParOf" srcId="{6D4F653F-E37D-E844-A06B-80EA72565DBC}" destId="{482C9B93-9C3A-D743-BEA1-700B66755339}" srcOrd="0" destOrd="0" presId="urn:microsoft.com/office/officeart/2005/8/layout/cycle8"/>
    <dgm:cxn modelId="{EC7AF8C1-BB3C-AC4D-8302-7EE80746AF94}" type="presParOf" srcId="{6D4F653F-E37D-E844-A06B-80EA72565DBC}" destId="{FA1C2FB1-C4C0-A44C-983F-D792A2AF618B}" srcOrd="1" destOrd="0" presId="urn:microsoft.com/office/officeart/2005/8/layout/cycle8"/>
    <dgm:cxn modelId="{E36239A5-E2A1-784E-A4AD-C8C645F20D32}" type="presParOf" srcId="{6D4F653F-E37D-E844-A06B-80EA72565DBC}" destId="{F35AA0A0-F7E9-114E-94A2-9A6E45DD81DB}" srcOrd="2" destOrd="0" presId="urn:microsoft.com/office/officeart/2005/8/layout/cycle8"/>
    <dgm:cxn modelId="{4158DB02-C297-934E-B371-504FBD2BCF81}" type="presParOf" srcId="{6D4F653F-E37D-E844-A06B-80EA72565DBC}" destId="{FF5BC689-27BB-3448-9246-A4E2143CDA69}" srcOrd="3" destOrd="0" presId="urn:microsoft.com/office/officeart/2005/8/layout/cycle8"/>
    <dgm:cxn modelId="{B46888F4-24FF-AE48-AFA1-5490745C3A9D}" type="presParOf" srcId="{6D4F653F-E37D-E844-A06B-80EA72565DBC}" destId="{85148C95-221F-D445-9E05-7E80114C09F0}" srcOrd="4" destOrd="0" presId="urn:microsoft.com/office/officeart/2005/8/layout/cycle8"/>
    <dgm:cxn modelId="{06E7D196-4CF2-774E-8263-F6A1C953B223}" type="presParOf" srcId="{6D4F653F-E37D-E844-A06B-80EA72565DBC}" destId="{AAD66551-B1F0-2445-9C9F-5D07ACB7DA45}" srcOrd="5" destOrd="0" presId="urn:microsoft.com/office/officeart/2005/8/layout/cycle8"/>
    <dgm:cxn modelId="{7A31E6D6-EB00-1A43-A6FE-7B6FDF65AA7B}" type="presParOf" srcId="{6D4F653F-E37D-E844-A06B-80EA72565DBC}" destId="{155FD522-6D22-094C-A6D7-340F360C3BEB}" srcOrd="6" destOrd="0" presId="urn:microsoft.com/office/officeart/2005/8/layout/cycle8"/>
    <dgm:cxn modelId="{803C265D-39E0-5442-B20D-A9F29C2C0F78}" type="presParOf" srcId="{6D4F653F-E37D-E844-A06B-80EA72565DBC}" destId="{6AB02AC1-F020-C243-B42C-57B8E342C34E}" srcOrd="7" destOrd="0" presId="urn:microsoft.com/office/officeart/2005/8/layout/cycle8"/>
    <dgm:cxn modelId="{CED5AECF-4C48-BB44-A9BB-95C2914849F3}" type="presParOf" srcId="{6D4F653F-E37D-E844-A06B-80EA72565DBC}" destId="{3361FE84-988F-8943-B0A8-58F82D8FC5DD}" srcOrd="8" destOrd="0" presId="urn:microsoft.com/office/officeart/2005/8/layout/cycle8"/>
    <dgm:cxn modelId="{E34C10D4-54C9-3244-A121-0BF9626C7B39}" type="presParOf" srcId="{6D4F653F-E37D-E844-A06B-80EA72565DBC}" destId="{D464A6AA-7E41-604A-9432-F5F0E8A0CB58}" srcOrd="9" destOrd="0" presId="urn:microsoft.com/office/officeart/2005/8/layout/cycle8"/>
    <dgm:cxn modelId="{2DCF4D1C-0A7C-304C-B794-BB91C6C66DDA}" type="presParOf" srcId="{6D4F653F-E37D-E844-A06B-80EA72565DBC}" destId="{E448FCD9-6373-7344-B451-F280CD1CEEAF}" srcOrd="10" destOrd="0" presId="urn:microsoft.com/office/officeart/2005/8/layout/cycle8"/>
    <dgm:cxn modelId="{79DE9465-AD25-8E45-813F-2AE287D6175A}" type="presParOf" srcId="{6D4F653F-E37D-E844-A06B-80EA72565DBC}" destId="{891148F5-7202-D344-8161-218F12C88D41}" srcOrd="11" destOrd="0" presId="urn:microsoft.com/office/officeart/2005/8/layout/cycle8"/>
    <dgm:cxn modelId="{55421873-3946-FD4C-9F89-7C32547CA44B}" type="presParOf" srcId="{6D4F653F-E37D-E844-A06B-80EA72565DBC}" destId="{5B8C2288-C032-7241-87C5-632046D01607}" srcOrd="12" destOrd="0" presId="urn:microsoft.com/office/officeart/2005/8/layout/cycle8"/>
    <dgm:cxn modelId="{302AC108-89DC-B340-825E-7A2E821AA0FF}" type="presParOf" srcId="{6D4F653F-E37D-E844-A06B-80EA72565DBC}" destId="{25559CF1-B710-7C43-ADB0-69067851E5B6}" srcOrd="13" destOrd="0" presId="urn:microsoft.com/office/officeart/2005/8/layout/cycle8"/>
    <dgm:cxn modelId="{086B9B2F-6BBF-C044-8E55-0574A1D8880B}" type="presParOf" srcId="{6D4F653F-E37D-E844-A06B-80EA72565DBC}" destId="{F3D8A9A6-359A-774C-8737-6936A2F6F228}" srcOrd="14" destOrd="0" presId="urn:microsoft.com/office/officeart/2005/8/layout/cycle8"/>
    <dgm:cxn modelId="{48C63E74-ECA7-C54C-854E-69D5BC81798B}" type="presParOf" srcId="{6D4F653F-E37D-E844-A06B-80EA72565DBC}" destId="{C1BE52D5-5217-054D-A050-3986806973C5}" srcOrd="15" destOrd="0" presId="urn:microsoft.com/office/officeart/2005/8/layout/cycle8"/>
    <dgm:cxn modelId="{CCB5ADB9-13D4-1742-8CEB-9AF878CBD1E9}" type="presParOf" srcId="{6D4F653F-E37D-E844-A06B-80EA72565DBC}" destId="{C6428349-C692-0A41-8BA6-04F2D18C79CA}" srcOrd="16" destOrd="0" presId="urn:microsoft.com/office/officeart/2005/8/layout/cycle8"/>
    <dgm:cxn modelId="{30E4A755-F639-2244-8DA1-4435548BE3C0}" type="presParOf" srcId="{6D4F653F-E37D-E844-A06B-80EA72565DBC}" destId="{6B3FDF1D-17A1-B54F-A909-7B4663CC7C5E}" srcOrd="17" destOrd="0" presId="urn:microsoft.com/office/officeart/2005/8/layout/cycle8"/>
    <dgm:cxn modelId="{4B9A12AD-C231-C04E-B9FA-850D5114370A}" type="presParOf" srcId="{6D4F653F-E37D-E844-A06B-80EA72565DBC}" destId="{23B3D72E-401B-F64B-B52B-9D283FBF4CB0}" srcOrd="18" destOrd="0" presId="urn:microsoft.com/office/officeart/2005/8/layout/cycle8"/>
    <dgm:cxn modelId="{0E022C18-17F9-904F-9964-D14EFA8C1BA7}" type="presParOf" srcId="{6D4F653F-E37D-E844-A06B-80EA72565DBC}" destId="{A1CDE235-34A2-EB4E-A27A-12A37840BA57}" srcOrd="19" destOrd="0" presId="urn:microsoft.com/office/officeart/2005/8/layout/cycle8"/>
    <dgm:cxn modelId="{723CE775-0014-774A-82D1-A11ABCD97CC6}" type="presParOf" srcId="{6D4F653F-E37D-E844-A06B-80EA72565DBC}" destId="{C05C7770-7E0B-7745-B6C5-6F9D8CD965DC}" srcOrd="20" destOrd="0" presId="urn:microsoft.com/office/officeart/2005/8/layout/cycle8"/>
    <dgm:cxn modelId="{87ED28B4-AE3E-ED49-95B3-B4EE97EF82EB}" type="presParOf" srcId="{6D4F653F-E37D-E844-A06B-80EA72565DBC}" destId="{3F19D338-779C-FE4F-9A72-CE77227AEAA2}" srcOrd="21" destOrd="0" presId="urn:microsoft.com/office/officeart/2005/8/layout/cycle8"/>
    <dgm:cxn modelId="{BD32C23F-B55E-AD4E-8B3E-B0A6A54551B4}" type="presParOf" srcId="{6D4F653F-E37D-E844-A06B-80EA72565DBC}" destId="{514448D8-9161-D44F-A107-CAEF62911E3B}" srcOrd="22" destOrd="0" presId="urn:microsoft.com/office/officeart/2005/8/layout/cycle8"/>
    <dgm:cxn modelId="{85725DFC-47EB-2D4B-9287-B53E00F53C2F}" type="presParOf" srcId="{6D4F653F-E37D-E844-A06B-80EA72565DBC}" destId="{BC768C39-8AB9-774B-9EF0-C6E41C69CF9B}" srcOrd="23" destOrd="0" presId="urn:microsoft.com/office/officeart/2005/8/layout/cycle8"/>
    <dgm:cxn modelId="{9ECD10BF-85B4-E342-812F-179521A97A58}" type="presParOf" srcId="{6D4F653F-E37D-E844-A06B-80EA72565DBC}" destId="{11F0D174-E4C2-9D48-AB4F-A896CCEDC523}" srcOrd="24" destOrd="0" presId="urn:microsoft.com/office/officeart/2005/8/layout/cycle8"/>
  </dgm:cxnLst>
  <dgm:bg>
    <a:noFill/>
  </dgm:bg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DAC8AF-B232-6D42-92F2-3642FDF744E5}">
      <dsp:nvSpPr>
        <dsp:cNvPr id="0" name=""/>
        <dsp:cNvSpPr/>
      </dsp:nvSpPr>
      <dsp:spPr>
        <a:xfrm>
          <a:off x="0" y="2692816"/>
          <a:ext cx="8639032" cy="123693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700" kern="1200" dirty="0"/>
            <a:t>Final </a:t>
          </a:r>
          <a:r>
            <a:rPr lang="es-ES" sz="2700" kern="1200" dirty="0" err="1"/>
            <a:t>Objective</a:t>
          </a:r>
          <a:endParaRPr lang="es-ES" sz="2700" kern="1200" dirty="0"/>
        </a:p>
      </dsp:txBody>
      <dsp:txXfrm>
        <a:off x="0" y="2692816"/>
        <a:ext cx="2591709" cy="1236933"/>
      </dsp:txXfrm>
    </dsp:sp>
    <dsp:sp modelId="{5BA18DFC-BA25-384B-9F8F-794E7C2E416B}">
      <dsp:nvSpPr>
        <dsp:cNvPr id="0" name=""/>
        <dsp:cNvSpPr/>
      </dsp:nvSpPr>
      <dsp:spPr>
        <a:xfrm>
          <a:off x="0" y="1811504"/>
          <a:ext cx="8639032" cy="77194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700" kern="1200" dirty="0"/>
            <a:t>Tools </a:t>
          </a:r>
        </a:p>
      </dsp:txBody>
      <dsp:txXfrm>
        <a:off x="0" y="1811504"/>
        <a:ext cx="2591709" cy="771944"/>
      </dsp:txXfrm>
    </dsp:sp>
    <dsp:sp modelId="{12085CBA-A2D5-F74C-9116-F3D6F633BE76}">
      <dsp:nvSpPr>
        <dsp:cNvPr id="0" name=""/>
        <dsp:cNvSpPr/>
      </dsp:nvSpPr>
      <dsp:spPr>
        <a:xfrm>
          <a:off x="0" y="923547"/>
          <a:ext cx="8377960" cy="77194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700" kern="1200" dirty="0"/>
            <a:t>Project </a:t>
          </a:r>
        </a:p>
      </dsp:txBody>
      <dsp:txXfrm>
        <a:off x="0" y="923547"/>
        <a:ext cx="2513388" cy="771944"/>
      </dsp:txXfrm>
    </dsp:sp>
    <dsp:sp modelId="{91C47C7E-F434-B74E-B04B-4F0644953EE1}">
      <dsp:nvSpPr>
        <dsp:cNvPr id="0" name=""/>
        <dsp:cNvSpPr/>
      </dsp:nvSpPr>
      <dsp:spPr>
        <a:xfrm>
          <a:off x="2709080" y="975231"/>
          <a:ext cx="5734565" cy="643287"/>
        </a:xfrm>
        <a:prstGeom prst="roundRect">
          <a:avLst>
            <a:gd name="adj" fmla="val 10000"/>
          </a:avLst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0" kern="1200" dirty="0" err="1">
              <a:solidFill>
                <a:schemeClr val="tx1"/>
              </a:solidFill>
            </a:rPr>
            <a:t>Multidisciplinary</a:t>
          </a:r>
          <a:r>
            <a:rPr lang="es-ES" sz="1600" b="0" kern="1200" dirty="0">
              <a:solidFill>
                <a:schemeClr val="tx1"/>
              </a:solidFill>
            </a:rPr>
            <a:t> Network of </a:t>
          </a:r>
          <a:r>
            <a:rPr lang="es-ES" sz="1600" b="0" kern="1200" dirty="0" err="1">
              <a:solidFill>
                <a:schemeClr val="tx1"/>
              </a:solidFill>
            </a:rPr>
            <a:t>Clinical-Translational</a:t>
          </a:r>
          <a:r>
            <a:rPr lang="es-ES" sz="1600" b="0" kern="1200" dirty="0">
              <a:solidFill>
                <a:schemeClr val="tx1"/>
              </a:solidFill>
            </a:rPr>
            <a:t> </a:t>
          </a:r>
          <a:r>
            <a:rPr lang="es-ES" sz="1600" b="0" kern="1200" dirty="0" err="1">
              <a:solidFill>
                <a:schemeClr val="tx1"/>
              </a:solidFill>
            </a:rPr>
            <a:t>specialists</a:t>
          </a:r>
          <a:r>
            <a:rPr lang="es-ES" sz="1600" b="0" kern="1200" dirty="0">
              <a:solidFill>
                <a:schemeClr val="tx1"/>
              </a:solidFill>
            </a:rPr>
            <a:t> in sarcomas </a:t>
          </a:r>
        </a:p>
      </dsp:txBody>
      <dsp:txXfrm>
        <a:off x="2727921" y="994072"/>
        <a:ext cx="5696883" cy="605605"/>
      </dsp:txXfrm>
    </dsp:sp>
    <dsp:sp modelId="{5BB469FF-D788-2C4B-B565-048DE0E64BBF}">
      <dsp:nvSpPr>
        <dsp:cNvPr id="0" name=""/>
        <dsp:cNvSpPr/>
      </dsp:nvSpPr>
      <dsp:spPr>
        <a:xfrm>
          <a:off x="4079152" y="1618518"/>
          <a:ext cx="1497210" cy="210039"/>
        </a:xfrm>
        <a:custGeom>
          <a:avLst/>
          <a:gdLst/>
          <a:ahLst/>
          <a:cxnLst/>
          <a:rect l="0" t="0" r="0" b="0"/>
          <a:pathLst>
            <a:path>
              <a:moveTo>
                <a:pt x="1497210" y="0"/>
              </a:moveTo>
              <a:lnTo>
                <a:pt x="1497210" y="105019"/>
              </a:lnTo>
              <a:lnTo>
                <a:pt x="0" y="105019"/>
              </a:lnTo>
              <a:lnTo>
                <a:pt x="0" y="21003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FFA31B-DE6F-1342-A83E-E3C6671EEEB7}">
      <dsp:nvSpPr>
        <dsp:cNvPr id="0" name=""/>
        <dsp:cNvSpPr/>
      </dsp:nvSpPr>
      <dsp:spPr>
        <a:xfrm>
          <a:off x="2743195" y="1828558"/>
          <a:ext cx="2671913" cy="828869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>
              <a:solidFill>
                <a:schemeClr val="tx1"/>
              </a:solidFill>
            </a:rPr>
            <a:t>Reference centers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 err="1">
              <a:solidFill>
                <a:schemeClr val="tx1"/>
              </a:solidFill>
            </a:rPr>
            <a:t>Guidelines</a:t>
          </a:r>
          <a:r>
            <a:rPr lang="es-ES" sz="1200" kern="1200" dirty="0">
              <a:solidFill>
                <a:schemeClr val="tx1"/>
              </a:solidFill>
            </a:rPr>
            <a:t>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 err="1">
              <a:solidFill>
                <a:schemeClr val="tx1"/>
              </a:solidFill>
            </a:rPr>
            <a:t>Health</a:t>
          </a:r>
          <a:r>
            <a:rPr lang="es-ES" sz="1200" kern="1200" dirty="0">
              <a:solidFill>
                <a:schemeClr val="tx1"/>
              </a:solidFill>
            </a:rPr>
            <a:t> </a:t>
          </a:r>
          <a:r>
            <a:rPr lang="es-ES" sz="1200" kern="1200" dirty="0" err="1">
              <a:solidFill>
                <a:schemeClr val="tx1"/>
              </a:solidFill>
            </a:rPr>
            <a:t>barriers</a:t>
          </a:r>
          <a:endParaRPr lang="es-ES" sz="1200" kern="1200" dirty="0">
            <a:solidFill>
              <a:schemeClr val="tx1"/>
            </a:solidFill>
          </a:endParaRP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>
              <a:solidFill>
                <a:schemeClr val="tx1"/>
              </a:solidFill>
            </a:rPr>
            <a:t>CME.     </a:t>
          </a:r>
          <a:r>
            <a:rPr lang="es-ES" sz="1200" kern="1200" dirty="0" err="1">
              <a:solidFill>
                <a:schemeClr val="tx1"/>
              </a:solidFill>
            </a:rPr>
            <a:t>Ethics</a:t>
          </a:r>
          <a:endParaRPr lang="es-ES" sz="1200" kern="1200" dirty="0">
            <a:solidFill>
              <a:schemeClr val="tx1"/>
            </a:solidFill>
          </a:endParaRPr>
        </a:p>
      </dsp:txBody>
      <dsp:txXfrm>
        <a:off x="2767472" y="1852835"/>
        <a:ext cx="2623359" cy="780315"/>
      </dsp:txXfrm>
    </dsp:sp>
    <dsp:sp modelId="{31EC1484-F587-D745-A77A-BD068273D549}">
      <dsp:nvSpPr>
        <dsp:cNvPr id="0" name=""/>
        <dsp:cNvSpPr/>
      </dsp:nvSpPr>
      <dsp:spPr>
        <a:xfrm>
          <a:off x="3228228" y="2657427"/>
          <a:ext cx="850924" cy="378561"/>
        </a:xfrm>
        <a:custGeom>
          <a:avLst/>
          <a:gdLst/>
          <a:ahLst/>
          <a:cxnLst/>
          <a:rect l="0" t="0" r="0" b="0"/>
          <a:pathLst>
            <a:path>
              <a:moveTo>
                <a:pt x="850924" y="0"/>
              </a:moveTo>
              <a:lnTo>
                <a:pt x="850924" y="189280"/>
              </a:lnTo>
              <a:lnTo>
                <a:pt x="0" y="189280"/>
              </a:lnTo>
              <a:lnTo>
                <a:pt x="0" y="37856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8DF341-3E13-D940-86E8-6331F5811D2E}">
      <dsp:nvSpPr>
        <dsp:cNvPr id="0" name=""/>
        <dsp:cNvSpPr/>
      </dsp:nvSpPr>
      <dsp:spPr>
        <a:xfrm>
          <a:off x="2570487" y="3035989"/>
          <a:ext cx="1315480" cy="643287"/>
        </a:xfrm>
        <a:prstGeom prst="roundRect">
          <a:avLst>
            <a:gd name="adj" fmla="val 10000"/>
          </a:avLst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 err="1"/>
            <a:t>Improve</a:t>
          </a:r>
          <a:r>
            <a:rPr lang="es-ES" sz="1400" kern="1200" dirty="0"/>
            <a:t> diagnosis in sarcoma</a:t>
          </a:r>
        </a:p>
      </dsp:txBody>
      <dsp:txXfrm>
        <a:off x="2589328" y="3054830"/>
        <a:ext cx="1277798" cy="605605"/>
      </dsp:txXfrm>
    </dsp:sp>
    <dsp:sp modelId="{2A424DBA-95E0-8E40-8D44-8F954B4D0AE3}">
      <dsp:nvSpPr>
        <dsp:cNvPr id="0" name=""/>
        <dsp:cNvSpPr/>
      </dsp:nvSpPr>
      <dsp:spPr>
        <a:xfrm>
          <a:off x="4079152" y="2657427"/>
          <a:ext cx="788835" cy="37283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6415"/>
              </a:lnTo>
              <a:lnTo>
                <a:pt x="788835" y="186415"/>
              </a:lnTo>
              <a:lnTo>
                <a:pt x="788835" y="37283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C16050-E13B-584A-A12C-FE8C1B5396B2}">
      <dsp:nvSpPr>
        <dsp:cNvPr id="0" name=""/>
        <dsp:cNvSpPr/>
      </dsp:nvSpPr>
      <dsp:spPr>
        <a:xfrm>
          <a:off x="4190018" y="3030257"/>
          <a:ext cx="1355940" cy="643287"/>
        </a:xfrm>
        <a:prstGeom prst="roundRect">
          <a:avLst>
            <a:gd name="adj" fmla="val 10000"/>
          </a:avLst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 err="1"/>
            <a:t>Improve</a:t>
          </a:r>
          <a:r>
            <a:rPr lang="es-ES" sz="1400" kern="1200" dirty="0"/>
            <a:t> prognosis in sarcoma</a:t>
          </a:r>
        </a:p>
      </dsp:txBody>
      <dsp:txXfrm>
        <a:off x="4208859" y="3049098"/>
        <a:ext cx="1318258" cy="605605"/>
      </dsp:txXfrm>
    </dsp:sp>
    <dsp:sp modelId="{A8461E0D-DD3A-7047-9ED5-064B50B38AFA}">
      <dsp:nvSpPr>
        <dsp:cNvPr id="0" name=""/>
        <dsp:cNvSpPr/>
      </dsp:nvSpPr>
      <dsp:spPr>
        <a:xfrm>
          <a:off x="5576363" y="1618518"/>
          <a:ext cx="1557688" cy="2111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5560"/>
              </a:lnTo>
              <a:lnTo>
                <a:pt x="1557688" y="105560"/>
              </a:lnTo>
              <a:lnTo>
                <a:pt x="1557688" y="21112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AB3224-A9F5-EB47-A21C-96324ED4E386}">
      <dsp:nvSpPr>
        <dsp:cNvPr id="0" name=""/>
        <dsp:cNvSpPr/>
      </dsp:nvSpPr>
      <dsp:spPr>
        <a:xfrm>
          <a:off x="5871868" y="1829639"/>
          <a:ext cx="2524365" cy="761748"/>
        </a:xfrm>
        <a:prstGeom prst="roundRect">
          <a:avLst>
            <a:gd name="adj" fmla="val 10000"/>
          </a:avLst>
        </a:prstGeom>
        <a:solidFill>
          <a:srgbClr val="00FD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 err="1">
              <a:solidFill>
                <a:schemeClr val="tx1"/>
              </a:solidFill>
            </a:rPr>
            <a:t>Clinical</a:t>
          </a:r>
          <a:r>
            <a:rPr lang="es-ES" sz="1400" kern="1200" dirty="0">
              <a:solidFill>
                <a:schemeClr val="tx1"/>
              </a:solidFill>
            </a:rPr>
            <a:t> and </a:t>
          </a:r>
          <a:r>
            <a:rPr lang="es-ES" sz="1400" kern="1200" dirty="0" err="1">
              <a:solidFill>
                <a:schemeClr val="tx1"/>
              </a:solidFill>
            </a:rPr>
            <a:t>Pathological</a:t>
          </a:r>
          <a:r>
            <a:rPr lang="es-ES" sz="1400" kern="1200" dirty="0">
              <a:solidFill>
                <a:schemeClr val="tx1"/>
              </a:solidFill>
            </a:rPr>
            <a:t> data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 err="1">
              <a:solidFill>
                <a:schemeClr val="tx1"/>
              </a:solidFill>
            </a:rPr>
            <a:t>Bio-banks</a:t>
          </a:r>
          <a:endParaRPr lang="es-ES" sz="1400" kern="1200" dirty="0">
            <a:solidFill>
              <a:schemeClr val="tx1"/>
            </a:solidFill>
          </a:endParaRPr>
        </a:p>
      </dsp:txBody>
      <dsp:txXfrm>
        <a:off x="5894179" y="1851950"/>
        <a:ext cx="2479743" cy="717126"/>
      </dsp:txXfrm>
    </dsp:sp>
    <dsp:sp modelId="{6CE0C7A5-3CC7-1B46-A8FB-EF42C2E30042}">
      <dsp:nvSpPr>
        <dsp:cNvPr id="0" name=""/>
        <dsp:cNvSpPr/>
      </dsp:nvSpPr>
      <dsp:spPr>
        <a:xfrm>
          <a:off x="7088331" y="2591387"/>
          <a:ext cx="91440" cy="44189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20946"/>
              </a:lnTo>
              <a:lnTo>
                <a:pt x="55581" y="220946"/>
              </a:lnTo>
              <a:lnTo>
                <a:pt x="55581" y="44189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6B5DE5-DE18-F841-BE83-3C994EFF5800}">
      <dsp:nvSpPr>
        <dsp:cNvPr id="0" name=""/>
        <dsp:cNvSpPr/>
      </dsp:nvSpPr>
      <dsp:spPr>
        <a:xfrm>
          <a:off x="5832002" y="3033281"/>
          <a:ext cx="2623820" cy="643287"/>
        </a:xfrm>
        <a:prstGeom prst="roundRect">
          <a:avLst>
            <a:gd name="adj" fmla="val 10000"/>
          </a:avLst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 err="1"/>
            <a:t>Translation</a:t>
          </a:r>
          <a:r>
            <a:rPr lang="es-ES" sz="1400" kern="1200" dirty="0"/>
            <a:t> </a:t>
          </a:r>
          <a:r>
            <a:rPr lang="es-ES" sz="1400" kern="1200" dirty="0" err="1"/>
            <a:t>research</a:t>
          </a:r>
          <a:r>
            <a:rPr lang="es-ES" sz="1400" kern="1200" dirty="0"/>
            <a:t> </a:t>
          </a:r>
          <a:r>
            <a:rPr lang="es-ES" sz="1400" kern="1200" dirty="0" err="1"/>
            <a:t>program</a:t>
          </a:r>
          <a:endParaRPr lang="es-ES" sz="1400" kern="1200" dirty="0"/>
        </a:p>
      </dsp:txBody>
      <dsp:txXfrm>
        <a:off x="5850843" y="3052122"/>
        <a:ext cx="2586138" cy="60560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DAC8AF-B232-6D42-92F2-3642FDF744E5}">
      <dsp:nvSpPr>
        <dsp:cNvPr id="0" name=""/>
        <dsp:cNvSpPr/>
      </dsp:nvSpPr>
      <dsp:spPr>
        <a:xfrm>
          <a:off x="0" y="2692816"/>
          <a:ext cx="8639032" cy="123693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kern="1200" dirty="0"/>
            <a:t>Final </a:t>
          </a:r>
          <a:r>
            <a:rPr lang="es-ES" sz="2800" kern="1200" dirty="0" err="1"/>
            <a:t>Objective</a:t>
          </a:r>
          <a:endParaRPr lang="es-ES" sz="2800" kern="1200" dirty="0"/>
        </a:p>
      </dsp:txBody>
      <dsp:txXfrm>
        <a:off x="0" y="2692816"/>
        <a:ext cx="2591709" cy="1236933"/>
      </dsp:txXfrm>
    </dsp:sp>
    <dsp:sp modelId="{5BA18DFC-BA25-384B-9F8F-794E7C2E416B}">
      <dsp:nvSpPr>
        <dsp:cNvPr id="0" name=""/>
        <dsp:cNvSpPr/>
      </dsp:nvSpPr>
      <dsp:spPr>
        <a:xfrm>
          <a:off x="0" y="1811504"/>
          <a:ext cx="8639032" cy="77194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kern="1200" dirty="0"/>
            <a:t>Tools </a:t>
          </a:r>
        </a:p>
      </dsp:txBody>
      <dsp:txXfrm>
        <a:off x="0" y="1811504"/>
        <a:ext cx="2591709" cy="771944"/>
      </dsp:txXfrm>
    </dsp:sp>
    <dsp:sp modelId="{12085CBA-A2D5-F74C-9116-F3D6F633BE76}">
      <dsp:nvSpPr>
        <dsp:cNvPr id="0" name=""/>
        <dsp:cNvSpPr/>
      </dsp:nvSpPr>
      <dsp:spPr>
        <a:xfrm>
          <a:off x="0" y="923547"/>
          <a:ext cx="8377960" cy="77194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kern="1200" dirty="0"/>
            <a:t>Project </a:t>
          </a:r>
        </a:p>
      </dsp:txBody>
      <dsp:txXfrm>
        <a:off x="0" y="923547"/>
        <a:ext cx="2513388" cy="771944"/>
      </dsp:txXfrm>
    </dsp:sp>
    <dsp:sp modelId="{91C47C7E-F434-B74E-B04B-4F0644953EE1}">
      <dsp:nvSpPr>
        <dsp:cNvPr id="0" name=""/>
        <dsp:cNvSpPr/>
      </dsp:nvSpPr>
      <dsp:spPr>
        <a:xfrm>
          <a:off x="2709080" y="975231"/>
          <a:ext cx="5734565" cy="643287"/>
        </a:xfrm>
        <a:prstGeom prst="roundRect">
          <a:avLst>
            <a:gd name="adj" fmla="val 10000"/>
          </a:avLst>
        </a:prstGeom>
        <a:solidFill>
          <a:srgbClr val="00B0F0"/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0" kern="1200" dirty="0" err="1">
              <a:solidFill>
                <a:schemeClr val="tx1"/>
              </a:solidFill>
            </a:rPr>
            <a:t>Multidisciplinary</a:t>
          </a:r>
          <a:r>
            <a:rPr lang="es-ES" sz="1600" b="0" kern="1200" dirty="0">
              <a:solidFill>
                <a:schemeClr val="tx1"/>
              </a:solidFill>
            </a:rPr>
            <a:t> Network of </a:t>
          </a:r>
          <a:r>
            <a:rPr lang="es-ES" sz="1600" b="0" kern="1200" dirty="0" err="1">
              <a:solidFill>
                <a:schemeClr val="tx1"/>
              </a:solidFill>
            </a:rPr>
            <a:t>Clinical-Translational</a:t>
          </a:r>
          <a:r>
            <a:rPr lang="es-ES" sz="1600" b="0" kern="1200" dirty="0">
              <a:solidFill>
                <a:schemeClr val="tx1"/>
              </a:solidFill>
            </a:rPr>
            <a:t> </a:t>
          </a:r>
          <a:r>
            <a:rPr lang="es-ES" sz="1600" b="0" kern="1200" dirty="0" err="1">
              <a:solidFill>
                <a:schemeClr val="tx1"/>
              </a:solidFill>
            </a:rPr>
            <a:t>specialists</a:t>
          </a:r>
          <a:r>
            <a:rPr lang="es-ES" sz="1600" b="0" kern="1200" dirty="0">
              <a:solidFill>
                <a:schemeClr val="tx1"/>
              </a:solidFill>
            </a:rPr>
            <a:t> in sarcomas </a:t>
          </a:r>
        </a:p>
      </dsp:txBody>
      <dsp:txXfrm>
        <a:off x="2727921" y="994072"/>
        <a:ext cx="5696883" cy="605605"/>
      </dsp:txXfrm>
    </dsp:sp>
    <dsp:sp modelId="{5BB469FF-D788-2C4B-B565-048DE0E64BBF}">
      <dsp:nvSpPr>
        <dsp:cNvPr id="0" name=""/>
        <dsp:cNvSpPr/>
      </dsp:nvSpPr>
      <dsp:spPr>
        <a:xfrm>
          <a:off x="4079152" y="1618518"/>
          <a:ext cx="1497210" cy="210039"/>
        </a:xfrm>
        <a:custGeom>
          <a:avLst/>
          <a:gdLst/>
          <a:ahLst/>
          <a:cxnLst/>
          <a:rect l="0" t="0" r="0" b="0"/>
          <a:pathLst>
            <a:path>
              <a:moveTo>
                <a:pt x="1497210" y="0"/>
              </a:moveTo>
              <a:lnTo>
                <a:pt x="1497210" y="105019"/>
              </a:lnTo>
              <a:lnTo>
                <a:pt x="0" y="105019"/>
              </a:lnTo>
              <a:lnTo>
                <a:pt x="0" y="210039"/>
              </a:lnTo>
            </a:path>
          </a:pathLst>
        </a:custGeom>
        <a:noFill/>
        <a:ln w="2222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FFA31B-DE6F-1342-A83E-E3C6671EEEB7}">
      <dsp:nvSpPr>
        <dsp:cNvPr id="0" name=""/>
        <dsp:cNvSpPr/>
      </dsp:nvSpPr>
      <dsp:spPr>
        <a:xfrm>
          <a:off x="2743195" y="1828558"/>
          <a:ext cx="2671913" cy="828869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>
              <a:solidFill>
                <a:schemeClr val="tx1"/>
              </a:solidFill>
            </a:rPr>
            <a:t>Reference centers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 err="1">
              <a:solidFill>
                <a:schemeClr val="tx1"/>
              </a:solidFill>
            </a:rPr>
            <a:t>Guidelines</a:t>
          </a:r>
          <a:r>
            <a:rPr lang="es-ES" sz="1200" kern="1200" dirty="0">
              <a:solidFill>
                <a:schemeClr val="tx1"/>
              </a:solidFill>
            </a:rPr>
            <a:t>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 err="1">
              <a:solidFill>
                <a:schemeClr val="tx1"/>
              </a:solidFill>
            </a:rPr>
            <a:t>Health</a:t>
          </a:r>
          <a:r>
            <a:rPr lang="es-ES" sz="1200" kern="1200" dirty="0">
              <a:solidFill>
                <a:schemeClr val="tx1"/>
              </a:solidFill>
            </a:rPr>
            <a:t> </a:t>
          </a:r>
          <a:r>
            <a:rPr lang="es-ES" sz="1200" kern="1200" dirty="0" err="1">
              <a:solidFill>
                <a:schemeClr val="tx1"/>
              </a:solidFill>
            </a:rPr>
            <a:t>barriers</a:t>
          </a:r>
          <a:endParaRPr lang="es-ES" sz="1200" kern="1200" dirty="0">
            <a:solidFill>
              <a:schemeClr val="tx1"/>
            </a:solidFill>
          </a:endParaRP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>
              <a:solidFill>
                <a:schemeClr val="tx1"/>
              </a:solidFill>
            </a:rPr>
            <a:t>CME.     </a:t>
          </a:r>
          <a:r>
            <a:rPr lang="es-ES" sz="1200" kern="1200" dirty="0" err="1">
              <a:solidFill>
                <a:schemeClr val="tx1"/>
              </a:solidFill>
            </a:rPr>
            <a:t>Ethics</a:t>
          </a:r>
          <a:endParaRPr lang="es-ES" sz="1200" kern="1200" dirty="0">
            <a:solidFill>
              <a:schemeClr val="tx1"/>
            </a:solidFill>
          </a:endParaRPr>
        </a:p>
      </dsp:txBody>
      <dsp:txXfrm>
        <a:off x="2767472" y="1852835"/>
        <a:ext cx="2623359" cy="780315"/>
      </dsp:txXfrm>
    </dsp:sp>
    <dsp:sp modelId="{31EC1484-F587-D745-A77A-BD068273D549}">
      <dsp:nvSpPr>
        <dsp:cNvPr id="0" name=""/>
        <dsp:cNvSpPr/>
      </dsp:nvSpPr>
      <dsp:spPr>
        <a:xfrm>
          <a:off x="3228228" y="2657427"/>
          <a:ext cx="850924" cy="378561"/>
        </a:xfrm>
        <a:custGeom>
          <a:avLst/>
          <a:gdLst/>
          <a:ahLst/>
          <a:cxnLst/>
          <a:rect l="0" t="0" r="0" b="0"/>
          <a:pathLst>
            <a:path>
              <a:moveTo>
                <a:pt x="850924" y="0"/>
              </a:moveTo>
              <a:lnTo>
                <a:pt x="850924" y="189280"/>
              </a:lnTo>
              <a:lnTo>
                <a:pt x="0" y="189280"/>
              </a:lnTo>
              <a:lnTo>
                <a:pt x="0" y="378561"/>
              </a:lnTo>
            </a:path>
          </a:pathLst>
        </a:custGeom>
        <a:noFill/>
        <a:ln w="2222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8DF341-3E13-D940-86E8-6331F5811D2E}">
      <dsp:nvSpPr>
        <dsp:cNvPr id="0" name=""/>
        <dsp:cNvSpPr/>
      </dsp:nvSpPr>
      <dsp:spPr>
        <a:xfrm>
          <a:off x="2570487" y="3035989"/>
          <a:ext cx="1315480" cy="643287"/>
        </a:xfrm>
        <a:prstGeom prst="roundRect">
          <a:avLst>
            <a:gd name="adj" fmla="val 10000"/>
          </a:avLst>
        </a:prstGeom>
        <a:solidFill>
          <a:srgbClr val="00B050"/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 err="1"/>
            <a:t>Improve</a:t>
          </a:r>
          <a:r>
            <a:rPr lang="es-ES" sz="1400" kern="1200" dirty="0"/>
            <a:t> diagnosis in sarcoma</a:t>
          </a:r>
        </a:p>
      </dsp:txBody>
      <dsp:txXfrm>
        <a:off x="2589328" y="3054830"/>
        <a:ext cx="1277798" cy="605605"/>
      </dsp:txXfrm>
    </dsp:sp>
    <dsp:sp modelId="{2A424DBA-95E0-8E40-8D44-8F954B4D0AE3}">
      <dsp:nvSpPr>
        <dsp:cNvPr id="0" name=""/>
        <dsp:cNvSpPr/>
      </dsp:nvSpPr>
      <dsp:spPr>
        <a:xfrm>
          <a:off x="4079152" y="2657427"/>
          <a:ext cx="788835" cy="37283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6415"/>
              </a:lnTo>
              <a:lnTo>
                <a:pt x="788835" y="186415"/>
              </a:lnTo>
              <a:lnTo>
                <a:pt x="788835" y="372830"/>
              </a:lnTo>
            </a:path>
          </a:pathLst>
        </a:custGeom>
        <a:noFill/>
        <a:ln w="2222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C16050-E13B-584A-A12C-FE8C1B5396B2}">
      <dsp:nvSpPr>
        <dsp:cNvPr id="0" name=""/>
        <dsp:cNvSpPr/>
      </dsp:nvSpPr>
      <dsp:spPr>
        <a:xfrm>
          <a:off x="4190018" y="3030257"/>
          <a:ext cx="1355940" cy="643287"/>
        </a:xfrm>
        <a:prstGeom prst="roundRect">
          <a:avLst>
            <a:gd name="adj" fmla="val 10000"/>
          </a:avLst>
        </a:prstGeom>
        <a:solidFill>
          <a:srgbClr val="00B050"/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 err="1"/>
            <a:t>Improve</a:t>
          </a:r>
          <a:r>
            <a:rPr lang="es-ES" sz="1400" kern="1200" dirty="0"/>
            <a:t> prognosis in sarcoma</a:t>
          </a:r>
        </a:p>
      </dsp:txBody>
      <dsp:txXfrm>
        <a:off x="4208859" y="3049098"/>
        <a:ext cx="1318258" cy="605605"/>
      </dsp:txXfrm>
    </dsp:sp>
    <dsp:sp modelId="{A8461E0D-DD3A-7047-9ED5-064B50B38AFA}">
      <dsp:nvSpPr>
        <dsp:cNvPr id="0" name=""/>
        <dsp:cNvSpPr/>
      </dsp:nvSpPr>
      <dsp:spPr>
        <a:xfrm>
          <a:off x="5576363" y="1618518"/>
          <a:ext cx="1557688" cy="2111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5560"/>
              </a:lnTo>
              <a:lnTo>
                <a:pt x="1557688" y="105560"/>
              </a:lnTo>
              <a:lnTo>
                <a:pt x="1557688" y="211120"/>
              </a:lnTo>
            </a:path>
          </a:pathLst>
        </a:custGeom>
        <a:noFill/>
        <a:ln w="2222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AB3224-A9F5-EB47-A21C-96324ED4E386}">
      <dsp:nvSpPr>
        <dsp:cNvPr id="0" name=""/>
        <dsp:cNvSpPr/>
      </dsp:nvSpPr>
      <dsp:spPr>
        <a:xfrm>
          <a:off x="5871868" y="1829639"/>
          <a:ext cx="2524365" cy="761748"/>
        </a:xfrm>
        <a:prstGeom prst="roundRect">
          <a:avLst>
            <a:gd name="adj" fmla="val 10000"/>
          </a:avLst>
        </a:prstGeom>
        <a:solidFill>
          <a:srgbClr val="00FDFF"/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 err="1">
              <a:solidFill>
                <a:schemeClr val="tx1"/>
              </a:solidFill>
            </a:rPr>
            <a:t>Clinical</a:t>
          </a:r>
          <a:r>
            <a:rPr lang="es-ES" sz="1400" kern="1200" dirty="0">
              <a:solidFill>
                <a:schemeClr val="tx1"/>
              </a:solidFill>
            </a:rPr>
            <a:t> and </a:t>
          </a:r>
          <a:r>
            <a:rPr lang="es-ES" sz="1400" kern="1200" dirty="0" err="1">
              <a:solidFill>
                <a:schemeClr val="tx1"/>
              </a:solidFill>
            </a:rPr>
            <a:t>Pathological</a:t>
          </a:r>
          <a:r>
            <a:rPr lang="es-ES" sz="1400" kern="1200" dirty="0">
              <a:solidFill>
                <a:schemeClr val="tx1"/>
              </a:solidFill>
            </a:rPr>
            <a:t> data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 err="1">
              <a:solidFill>
                <a:schemeClr val="tx1"/>
              </a:solidFill>
            </a:rPr>
            <a:t>Bio-banks</a:t>
          </a:r>
          <a:endParaRPr lang="es-ES" sz="1400" kern="1200" dirty="0">
            <a:solidFill>
              <a:schemeClr val="tx1"/>
            </a:solidFill>
          </a:endParaRPr>
        </a:p>
      </dsp:txBody>
      <dsp:txXfrm>
        <a:off x="5894179" y="1851950"/>
        <a:ext cx="2479743" cy="717126"/>
      </dsp:txXfrm>
    </dsp:sp>
    <dsp:sp modelId="{6CE0C7A5-3CC7-1B46-A8FB-EF42C2E30042}">
      <dsp:nvSpPr>
        <dsp:cNvPr id="0" name=""/>
        <dsp:cNvSpPr/>
      </dsp:nvSpPr>
      <dsp:spPr>
        <a:xfrm>
          <a:off x="7088331" y="2591387"/>
          <a:ext cx="91440" cy="44189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20946"/>
              </a:lnTo>
              <a:lnTo>
                <a:pt x="55581" y="220946"/>
              </a:lnTo>
              <a:lnTo>
                <a:pt x="55581" y="441893"/>
              </a:lnTo>
            </a:path>
          </a:pathLst>
        </a:custGeom>
        <a:noFill/>
        <a:ln w="2222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6B5DE5-DE18-F841-BE83-3C994EFF5800}">
      <dsp:nvSpPr>
        <dsp:cNvPr id="0" name=""/>
        <dsp:cNvSpPr/>
      </dsp:nvSpPr>
      <dsp:spPr>
        <a:xfrm>
          <a:off x="5832002" y="3033281"/>
          <a:ext cx="2623820" cy="643287"/>
        </a:xfrm>
        <a:prstGeom prst="roundRect">
          <a:avLst>
            <a:gd name="adj" fmla="val 10000"/>
          </a:avLst>
        </a:prstGeom>
        <a:solidFill>
          <a:srgbClr val="002060"/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 err="1"/>
            <a:t>Translation</a:t>
          </a:r>
          <a:r>
            <a:rPr lang="es-ES" sz="1400" kern="1200" dirty="0"/>
            <a:t> </a:t>
          </a:r>
          <a:r>
            <a:rPr lang="es-ES" sz="1400" kern="1200" dirty="0" err="1"/>
            <a:t>research</a:t>
          </a:r>
          <a:r>
            <a:rPr lang="es-ES" sz="1400" kern="1200" dirty="0"/>
            <a:t> </a:t>
          </a:r>
          <a:r>
            <a:rPr lang="es-ES" sz="1400" kern="1200" dirty="0" err="1"/>
            <a:t>program</a:t>
          </a:r>
          <a:endParaRPr lang="es-ES" sz="1400" kern="1200" dirty="0"/>
        </a:p>
      </dsp:txBody>
      <dsp:txXfrm>
        <a:off x="5850843" y="3052122"/>
        <a:ext cx="2586138" cy="60560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2C9B93-9C3A-D743-BEA1-700B66755339}">
      <dsp:nvSpPr>
        <dsp:cNvPr id="0" name=""/>
        <dsp:cNvSpPr/>
      </dsp:nvSpPr>
      <dsp:spPr>
        <a:xfrm>
          <a:off x="1662768" y="307852"/>
          <a:ext cx="4177637" cy="4177637"/>
        </a:xfrm>
        <a:prstGeom prst="pie">
          <a:avLst>
            <a:gd name="adj1" fmla="val 16200000"/>
            <a:gd name="adj2" fmla="val 2052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 err="1"/>
            <a:t>Oncology</a:t>
          </a:r>
          <a:r>
            <a:rPr lang="es-ES" sz="1800" kern="1200" dirty="0"/>
            <a:t> </a:t>
          </a:r>
          <a:r>
            <a:rPr lang="es-ES" sz="1800" kern="1200" dirty="0" err="1"/>
            <a:t>Societies</a:t>
          </a:r>
          <a:endParaRPr lang="es-ES" sz="1800" kern="1200" dirty="0"/>
        </a:p>
      </dsp:txBody>
      <dsp:txXfrm>
        <a:off x="3842102" y="1010093"/>
        <a:ext cx="1342812" cy="895208"/>
      </dsp:txXfrm>
    </dsp:sp>
    <dsp:sp modelId="{85148C95-221F-D445-9E05-7E80114C09F0}">
      <dsp:nvSpPr>
        <dsp:cNvPr id="0" name=""/>
        <dsp:cNvSpPr/>
      </dsp:nvSpPr>
      <dsp:spPr>
        <a:xfrm>
          <a:off x="1698576" y="419255"/>
          <a:ext cx="4177637" cy="4177637"/>
        </a:xfrm>
        <a:prstGeom prst="pie">
          <a:avLst>
            <a:gd name="adj1" fmla="val 20520000"/>
            <a:gd name="adj2" fmla="val 324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 err="1"/>
            <a:t>Surgical</a:t>
          </a:r>
          <a:r>
            <a:rPr lang="es-ES" sz="1800" kern="1200" dirty="0"/>
            <a:t> </a:t>
          </a:r>
          <a:r>
            <a:rPr lang="es-ES" sz="1800" kern="1200" dirty="0" err="1"/>
            <a:t>Societies</a:t>
          </a:r>
          <a:endParaRPr lang="es-ES" sz="1800" kern="1200" dirty="0"/>
        </a:p>
      </dsp:txBody>
      <dsp:txXfrm>
        <a:off x="4389174" y="2328038"/>
        <a:ext cx="1243344" cy="994675"/>
      </dsp:txXfrm>
    </dsp:sp>
    <dsp:sp modelId="{3361FE84-988F-8943-B0A8-58F82D8FC5DD}">
      <dsp:nvSpPr>
        <dsp:cNvPr id="0" name=""/>
        <dsp:cNvSpPr/>
      </dsp:nvSpPr>
      <dsp:spPr>
        <a:xfrm>
          <a:off x="1604082" y="487888"/>
          <a:ext cx="4177637" cy="4177637"/>
        </a:xfrm>
        <a:prstGeom prst="pie">
          <a:avLst>
            <a:gd name="adj1" fmla="val 3240000"/>
            <a:gd name="adj2" fmla="val 756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 err="1"/>
            <a:t>Pathological</a:t>
          </a:r>
          <a:r>
            <a:rPr lang="es-ES" sz="1800" kern="1200" dirty="0"/>
            <a:t> </a:t>
          </a:r>
          <a:r>
            <a:rPr lang="es-ES" sz="1800" kern="1200" dirty="0" err="1"/>
            <a:t>Societies</a:t>
          </a:r>
          <a:endParaRPr lang="es-ES" sz="1800" kern="1200" dirty="0"/>
        </a:p>
      </dsp:txBody>
      <dsp:txXfrm>
        <a:off x="3096096" y="3422181"/>
        <a:ext cx="1193610" cy="1094143"/>
      </dsp:txXfrm>
    </dsp:sp>
    <dsp:sp modelId="{5B8C2288-C032-7241-87C5-632046D01607}">
      <dsp:nvSpPr>
        <dsp:cNvPr id="0" name=""/>
        <dsp:cNvSpPr/>
      </dsp:nvSpPr>
      <dsp:spPr>
        <a:xfrm>
          <a:off x="1509588" y="419255"/>
          <a:ext cx="4177637" cy="4177637"/>
        </a:xfrm>
        <a:prstGeom prst="pie">
          <a:avLst>
            <a:gd name="adj1" fmla="val 7560000"/>
            <a:gd name="adj2" fmla="val 1188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EU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CELAC</a:t>
          </a:r>
        </a:p>
      </dsp:txBody>
      <dsp:txXfrm>
        <a:off x="1753284" y="2328038"/>
        <a:ext cx="1243344" cy="994675"/>
      </dsp:txXfrm>
    </dsp:sp>
    <dsp:sp modelId="{C6428349-C692-0A41-8BA6-04F2D18C79CA}">
      <dsp:nvSpPr>
        <dsp:cNvPr id="0" name=""/>
        <dsp:cNvSpPr/>
      </dsp:nvSpPr>
      <dsp:spPr>
        <a:xfrm>
          <a:off x="1545396" y="307852"/>
          <a:ext cx="4177637" cy="4177637"/>
        </a:xfrm>
        <a:prstGeom prst="pie">
          <a:avLst>
            <a:gd name="adj1" fmla="val 11880000"/>
            <a:gd name="adj2" fmla="val 1620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 err="1"/>
            <a:t>Advocacy</a:t>
          </a:r>
          <a:r>
            <a:rPr lang="es-ES" sz="1800" kern="1200" dirty="0"/>
            <a:t> </a:t>
          </a:r>
          <a:r>
            <a:rPr lang="es-ES" sz="1800" kern="1200" dirty="0" err="1"/>
            <a:t>Groups</a:t>
          </a:r>
          <a:endParaRPr lang="es-ES" sz="1800" kern="1200" dirty="0"/>
        </a:p>
      </dsp:txBody>
      <dsp:txXfrm>
        <a:off x="2200888" y="1010093"/>
        <a:ext cx="1342812" cy="895208"/>
      </dsp:txXfrm>
    </dsp:sp>
    <dsp:sp modelId="{C05C7770-7E0B-7745-B6C5-6F9D8CD965DC}">
      <dsp:nvSpPr>
        <dsp:cNvPr id="0" name=""/>
        <dsp:cNvSpPr/>
      </dsp:nvSpPr>
      <dsp:spPr>
        <a:xfrm>
          <a:off x="1403956" y="49236"/>
          <a:ext cx="4694868" cy="4694868"/>
        </a:xfrm>
        <a:prstGeom prst="circularArrow">
          <a:avLst>
            <a:gd name="adj1" fmla="val 5085"/>
            <a:gd name="adj2" fmla="val 327528"/>
            <a:gd name="adj3" fmla="val 20192361"/>
            <a:gd name="adj4" fmla="val 16200324"/>
            <a:gd name="adj5" fmla="val 5932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19D338-779C-FE4F-9A72-CE77227AEAA2}">
      <dsp:nvSpPr>
        <dsp:cNvPr id="0" name=""/>
        <dsp:cNvSpPr/>
      </dsp:nvSpPr>
      <dsp:spPr>
        <a:xfrm>
          <a:off x="1440249" y="160603"/>
          <a:ext cx="4694868" cy="4694868"/>
        </a:xfrm>
        <a:prstGeom prst="circularArrow">
          <a:avLst>
            <a:gd name="adj1" fmla="val 5085"/>
            <a:gd name="adj2" fmla="val 327528"/>
            <a:gd name="adj3" fmla="val 2912753"/>
            <a:gd name="adj4" fmla="val 20519953"/>
            <a:gd name="adj5" fmla="val 5932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4448D8-9161-D44F-A107-CAEF62911E3B}">
      <dsp:nvSpPr>
        <dsp:cNvPr id="0" name=""/>
        <dsp:cNvSpPr/>
      </dsp:nvSpPr>
      <dsp:spPr>
        <a:xfrm>
          <a:off x="1345467" y="229445"/>
          <a:ext cx="4694868" cy="4694868"/>
        </a:xfrm>
        <a:prstGeom prst="circularArrow">
          <a:avLst>
            <a:gd name="adj1" fmla="val 5085"/>
            <a:gd name="adj2" fmla="val 327528"/>
            <a:gd name="adj3" fmla="val 7232777"/>
            <a:gd name="adj4" fmla="val 3239695"/>
            <a:gd name="adj5" fmla="val 5932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768C39-8AB9-774B-9EF0-C6E41C69CF9B}">
      <dsp:nvSpPr>
        <dsp:cNvPr id="0" name=""/>
        <dsp:cNvSpPr/>
      </dsp:nvSpPr>
      <dsp:spPr>
        <a:xfrm>
          <a:off x="1250684" y="160603"/>
          <a:ext cx="4694868" cy="4694868"/>
        </a:xfrm>
        <a:prstGeom prst="circularArrow">
          <a:avLst>
            <a:gd name="adj1" fmla="val 5085"/>
            <a:gd name="adj2" fmla="val 327528"/>
            <a:gd name="adj3" fmla="val 11552519"/>
            <a:gd name="adj4" fmla="val 7559718"/>
            <a:gd name="adj5" fmla="val 5932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F0D174-E4C2-9D48-AB4F-A896CCEDC523}">
      <dsp:nvSpPr>
        <dsp:cNvPr id="0" name=""/>
        <dsp:cNvSpPr/>
      </dsp:nvSpPr>
      <dsp:spPr>
        <a:xfrm>
          <a:off x="1286977" y="49236"/>
          <a:ext cx="4694868" cy="4694868"/>
        </a:xfrm>
        <a:prstGeom prst="circularArrow">
          <a:avLst>
            <a:gd name="adj1" fmla="val 5085"/>
            <a:gd name="adj2" fmla="val 327528"/>
            <a:gd name="adj3" fmla="val 15872148"/>
            <a:gd name="adj4" fmla="val 11880111"/>
            <a:gd name="adj5" fmla="val 5932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2C9B93-9C3A-D743-BEA1-700B66755339}">
      <dsp:nvSpPr>
        <dsp:cNvPr id="0" name=""/>
        <dsp:cNvSpPr/>
      </dsp:nvSpPr>
      <dsp:spPr>
        <a:xfrm>
          <a:off x="1568487" y="315580"/>
          <a:ext cx="4177637" cy="4177637"/>
        </a:xfrm>
        <a:prstGeom prst="pie">
          <a:avLst>
            <a:gd name="adj1" fmla="val 16200000"/>
            <a:gd name="adj2" fmla="val 2052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 dirty="0" err="1"/>
            <a:t>Heath</a:t>
          </a:r>
          <a:r>
            <a:rPr lang="es-ES" sz="1900" kern="1200" dirty="0"/>
            <a:t> </a:t>
          </a:r>
          <a:r>
            <a:rPr lang="es-ES" sz="1900" kern="1200" dirty="0" err="1"/>
            <a:t>authorities</a:t>
          </a:r>
          <a:endParaRPr lang="es-ES" sz="1900" kern="1200" dirty="0"/>
        </a:p>
      </dsp:txBody>
      <dsp:txXfrm>
        <a:off x="3747821" y="1017821"/>
        <a:ext cx="1342812" cy="895208"/>
      </dsp:txXfrm>
    </dsp:sp>
    <dsp:sp modelId="{85148C95-221F-D445-9E05-7E80114C09F0}">
      <dsp:nvSpPr>
        <dsp:cNvPr id="0" name=""/>
        <dsp:cNvSpPr/>
      </dsp:nvSpPr>
      <dsp:spPr>
        <a:xfrm>
          <a:off x="1604295" y="419255"/>
          <a:ext cx="4177637" cy="4177637"/>
        </a:xfrm>
        <a:prstGeom prst="pie">
          <a:avLst>
            <a:gd name="adj1" fmla="val 20520000"/>
            <a:gd name="adj2" fmla="val 324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 dirty="0"/>
            <a:t>Key </a:t>
          </a:r>
          <a:r>
            <a:rPr lang="es-ES" sz="1900" kern="1200" dirty="0" err="1"/>
            <a:t>contacts</a:t>
          </a:r>
          <a:endParaRPr lang="es-ES" sz="1900" kern="1200" dirty="0"/>
        </a:p>
      </dsp:txBody>
      <dsp:txXfrm>
        <a:off x="4294893" y="2328038"/>
        <a:ext cx="1243344" cy="994675"/>
      </dsp:txXfrm>
    </dsp:sp>
    <dsp:sp modelId="{3361FE84-988F-8943-B0A8-58F82D8FC5DD}">
      <dsp:nvSpPr>
        <dsp:cNvPr id="0" name=""/>
        <dsp:cNvSpPr/>
      </dsp:nvSpPr>
      <dsp:spPr>
        <a:xfrm>
          <a:off x="1509801" y="487888"/>
          <a:ext cx="4177637" cy="4177637"/>
        </a:xfrm>
        <a:prstGeom prst="pie">
          <a:avLst>
            <a:gd name="adj1" fmla="val 3240000"/>
            <a:gd name="adj2" fmla="val 756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 dirty="0" err="1"/>
            <a:t>Companies</a:t>
          </a:r>
          <a:r>
            <a:rPr lang="es-ES" sz="1900" kern="1200" dirty="0"/>
            <a:t> </a:t>
          </a:r>
        </a:p>
      </dsp:txBody>
      <dsp:txXfrm>
        <a:off x="3001815" y="3422181"/>
        <a:ext cx="1193610" cy="1094143"/>
      </dsp:txXfrm>
    </dsp:sp>
    <dsp:sp modelId="{5B8C2288-C032-7241-87C5-632046D01607}">
      <dsp:nvSpPr>
        <dsp:cNvPr id="0" name=""/>
        <dsp:cNvSpPr/>
      </dsp:nvSpPr>
      <dsp:spPr>
        <a:xfrm>
          <a:off x="1415307" y="419255"/>
          <a:ext cx="4177637" cy="4177637"/>
        </a:xfrm>
        <a:prstGeom prst="pie">
          <a:avLst>
            <a:gd name="adj1" fmla="val 7560000"/>
            <a:gd name="adj2" fmla="val 1188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 dirty="0" err="1"/>
            <a:t>Private</a:t>
          </a:r>
          <a:r>
            <a:rPr lang="es-ES" sz="1900" kern="1200" dirty="0"/>
            <a:t> </a:t>
          </a:r>
          <a:r>
            <a:rPr lang="es-ES" sz="1900" kern="1200" dirty="0" err="1"/>
            <a:t>Institutions</a:t>
          </a:r>
          <a:endParaRPr lang="es-ES" sz="1900" kern="1200" dirty="0"/>
        </a:p>
      </dsp:txBody>
      <dsp:txXfrm>
        <a:off x="1659003" y="2328038"/>
        <a:ext cx="1243344" cy="994675"/>
      </dsp:txXfrm>
    </dsp:sp>
    <dsp:sp modelId="{C6428349-C692-0A41-8BA6-04F2D18C79CA}">
      <dsp:nvSpPr>
        <dsp:cNvPr id="0" name=""/>
        <dsp:cNvSpPr/>
      </dsp:nvSpPr>
      <dsp:spPr>
        <a:xfrm>
          <a:off x="1405872" y="262023"/>
          <a:ext cx="4177637" cy="4177637"/>
        </a:xfrm>
        <a:prstGeom prst="pie">
          <a:avLst>
            <a:gd name="adj1" fmla="val 11880000"/>
            <a:gd name="adj2" fmla="val 1620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 dirty="0" err="1"/>
            <a:t>Other</a:t>
          </a:r>
          <a:r>
            <a:rPr lang="es-ES" sz="1900" kern="1200" dirty="0"/>
            <a:t> </a:t>
          </a:r>
          <a:r>
            <a:rPr lang="es-ES" sz="1900" kern="1200" dirty="0" err="1"/>
            <a:t>especific</a:t>
          </a:r>
          <a:r>
            <a:rPr lang="es-ES" sz="1900" kern="1200" dirty="0"/>
            <a:t> </a:t>
          </a:r>
          <a:r>
            <a:rPr lang="es-ES" sz="1900" kern="1200" dirty="0" err="1"/>
            <a:t>contacts</a:t>
          </a:r>
          <a:endParaRPr lang="es-ES" sz="1900" kern="1200" dirty="0"/>
        </a:p>
      </dsp:txBody>
      <dsp:txXfrm>
        <a:off x="2061363" y="964264"/>
        <a:ext cx="1342812" cy="895208"/>
      </dsp:txXfrm>
    </dsp:sp>
    <dsp:sp modelId="{C05C7770-7E0B-7745-B6C5-6F9D8CD965DC}">
      <dsp:nvSpPr>
        <dsp:cNvPr id="0" name=""/>
        <dsp:cNvSpPr/>
      </dsp:nvSpPr>
      <dsp:spPr>
        <a:xfrm>
          <a:off x="1309675" y="56965"/>
          <a:ext cx="4694868" cy="4694868"/>
        </a:xfrm>
        <a:prstGeom prst="circularArrow">
          <a:avLst>
            <a:gd name="adj1" fmla="val 5085"/>
            <a:gd name="adj2" fmla="val 327528"/>
            <a:gd name="adj3" fmla="val 20192361"/>
            <a:gd name="adj4" fmla="val 16200324"/>
            <a:gd name="adj5" fmla="val 5932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19D338-779C-FE4F-9A72-CE77227AEAA2}">
      <dsp:nvSpPr>
        <dsp:cNvPr id="0" name=""/>
        <dsp:cNvSpPr/>
      </dsp:nvSpPr>
      <dsp:spPr>
        <a:xfrm>
          <a:off x="1345968" y="160603"/>
          <a:ext cx="4694868" cy="4694868"/>
        </a:xfrm>
        <a:prstGeom prst="circularArrow">
          <a:avLst>
            <a:gd name="adj1" fmla="val 5085"/>
            <a:gd name="adj2" fmla="val 327528"/>
            <a:gd name="adj3" fmla="val 2912753"/>
            <a:gd name="adj4" fmla="val 20519953"/>
            <a:gd name="adj5" fmla="val 5932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4448D8-9161-D44F-A107-CAEF62911E3B}">
      <dsp:nvSpPr>
        <dsp:cNvPr id="0" name=""/>
        <dsp:cNvSpPr/>
      </dsp:nvSpPr>
      <dsp:spPr>
        <a:xfrm>
          <a:off x="1251186" y="229445"/>
          <a:ext cx="4694868" cy="4694868"/>
        </a:xfrm>
        <a:prstGeom prst="circularArrow">
          <a:avLst>
            <a:gd name="adj1" fmla="val 5085"/>
            <a:gd name="adj2" fmla="val 327528"/>
            <a:gd name="adj3" fmla="val 7232777"/>
            <a:gd name="adj4" fmla="val 3239695"/>
            <a:gd name="adj5" fmla="val 5932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768C39-8AB9-774B-9EF0-C6E41C69CF9B}">
      <dsp:nvSpPr>
        <dsp:cNvPr id="0" name=""/>
        <dsp:cNvSpPr/>
      </dsp:nvSpPr>
      <dsp:spPr>
        <a:xfrm>
          <a:off x="1156403" y="160603"/>
          <a:ext cx="4694868" cy="4694868"/>
        </a:xfrm>
        <a:prstGeom prst="circularArrow">
          <a:avLst>
            <a:gd name="adj1" fmla="val 5085"/>
            <a:gd name="adj2" fmla="val 327528"/>
            <a:gd name="adj3" fmla="val 11552519"/>
            <a:gd name="adj4" fmla="val 7559718"/>
            <a:gd name="adj5" fmla="val 5932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F0D174-E4C2-9D48-AB4F-A896CCEDC523}">
      <dsp:nvSpPr>
        <dsp:cNvPr id="0" name=""/>
        <dsp:cNvSpPr/>
      </dsp:nvSpPr>
      <dsp:spPr>
        <a:xfrm>
          <a:off x="1147453" y="3407"/>
          <a:ext cx="4694868" cy="4694868"/>
        </a:xfrm>
        <a:prstGeom prst="circularArrow">
          <a:avLst>
            <a:gd name="adj1" fmla="val 5085"/>
            <a:gd name="adj2" fmla="val 327528"/>
            <a:gd name="adj3" fmla="val 15872148"/>
            <a:gd name="adj4" fmla="val 11880111"/>
            <a:gd name="adj5" fmla="val 5932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0E7E0E-A024-DB47-831E-E20576FF3A9F}" type="datetimeFigureOut">
              <a:rPr lang="es-AR" smtClean="0"/>
              <a:t>2/3/23</a:t>
            </a:fld>
            <a:endParaRPr lang="es-AR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D94E4D-D782-DB45-8FB8-A3B54CCD513E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492778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666199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5" name="Google Shape;275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14862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4" name="Google Shape;424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52469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4" name="Google Shape;424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43366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87493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8" name="Google Shape;128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approximate</a:t>
            </a:r>
            <a:r>
              <a:rPr lang="es-ES_tradnl" dirty="0"/>
              <a:t> </a:t>
            </a:r>
            <a:r>
              <a:rPr lang="es-ES_tradnl" dirty="0" err="1"/>
              <a:t>percentage</a:t>
            </a:r>
            <a:r>
              <a:rPr lang="es-ES_tradnl" dirty="0"/>
              <a:t> of </a:t>
            </a:r>
            <a:r>
              <a:rPr lang="es-ES_tradnl" dirty="0" err="1"/>
              <a:t>information</a:t>
            </a:r>
            <a:r>
              <a:rPr lang="es-ES_tradnl" dirty="0"/>
              <a:t> </a:t>
            </a:r>
            <a:r>
              <a:rPr lang="es-ES_tradnl" dirty="0" err="1"/>
              <a:t>by</a:t>
            </a:r>
            <a:r>
              <a:rPr lang="es-ES_tradnl" dirty="0"/>
              <a:t> </a:t>
            </a:r>
            <a:r>
              <a:rPr lang="es-ES_tradnl" dirty="0" err="1"/>
              <a:t>topic</a:t>
            </a:r>
            <a:endParaRPr dirty="0"/>
          </a:p>
        </p:txBody>
      </p:sp>
      <p:sp>
        <p:nvSpPr>
          <p:cNvPr id="129" name="Google Shape;129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8877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ea4ae52f1c_1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2" name="Google Shape;182;gea4ae52f1c_1_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gea4ae52f1c_1_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47931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154152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70194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914214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963306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70979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5" name="Google Shape;275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66231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70ACD6-4598-064A-A788-FF9CD6CC7E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42C112B-ECEE-8245-93E5-13B2E241F7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1C41F12-C0F8-3748-BA11-DA05E080A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3/2/23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9F20D04-18F4-6748-9FAF-6DA79C0EF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CC5A58E-455C-404A-8752-2EDA424CE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31252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792EFD-A86F-274A-9A1F-A38302877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990A58E-3043-B64F-8250-793A30E702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6A2C924-EE96-FA4D-961A-10C27BD64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3/2/23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EA27662-57C2-7C45-B87E-4C4D4F9BC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077EBA1-6A0C-3F4A-9CBC-2689F9B8D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375579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36C525C-DDC8-7045-A948-1193DC717E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F92CC64-1536-374A-9C4B-96B76D1109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52A56A6-414A-2B49-A6B8-B52609DE7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3/2/23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ED0014-B28F-754D-B578-A8278F392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4D15A31-01C4-3949-952E-AD2EAB75F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368150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3/2/23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63356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3/2/23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5841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85053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3/2/23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12169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7976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02818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1647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36216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841328-C4A4-BB42-B165-A33647C44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367D5A1-208C-B84A-BDC0-4CD9E6DA5A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0614E5C-40ED-3F41-964F-70D3E4404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3/2/23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E437584-E204-A24B-8105-22F1E25C5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9BB6953-3C10-314C-AC12-6C55FDF21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069121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3/2/23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08482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21773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59143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3/2/23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4458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BD481-E831-B3DA-864D-BB5A04EEDD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13AF22-EE70-C5C2-4CD0-0CA6C2502A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093385-D73D-06F4-C9D4-4F28165CE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EAB94-F2F1-6A43-9F8F-2C0E149D3F4B}" type="datetimeFigureOut">
              <a:rPr lang="en-AR" smtClean="0"/>
              <a:t>02/03/2023</a:t>
            </a:fld>
            <a:endParaRPr lang="en-A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16AAEC-6656-731E-8D30-5D19A4770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4E961F-649D-75FA-104D-9A1574B3C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CC895-E6B5-5E40-8A49-D3DB3384B1C9}" type="slidenum">
              <a:rPr lang="en-AR" smtClean="0"/>
              <a:t>‹#›</a:t>
            </a:fld>
            <a:endParaRPr lang="en-AR"/>
          </a:p>
        </p:txBody>
      </p:sp>
    </p:spTree>
    <p:extLst>
      <p:ext uri="{BB962C8B-B14F-4D97-AF65-F5344CB8AC3E}">
        <p14:creationId xmlns:p14="http://schemas.microsoft.com/office/powerpoint/2010/main" val="12705783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E0AF6-82D2-9B4A-B43B-16305F44B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02AFC8-719E-178E-B1FC-0614DD16B7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81C5BF-A2A8-F98E-C88E-F6CB335FAE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EAB94-F2F1-6A43-9F8F-2C0E149D3F4B}" type="datetimeFigureOut">
              <a:rPr lang="en-AR" smtClean="0"/>
              <a:t>02/03/2023</a:t>
            </a:fld>
            <a:endParaRPr lang="en-A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B61FD7-5844-95E0-F709-BD09B9D52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41AA2D-81A4-2BAF-9EA7-7FB8BC6D4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CC895-E6B5-5E40-8A49-D3DB3384B1C9}" type="slidenum">
              <a:rPr lang="en-AR" smtClean="0"/>
              <a:t>‹#›</a:t>
            </a:fld>
            <a:endParaRPr lang="en-AR"/>
          </a:p>
        </p:txBody>
      </p:sp>
    </p:spTree>
    <p:extLst>
      <p:ext uri="{BB962C8B-B14F-4D97-AF65-F5344CB8AC3E}">
        <p14:creationId xmlns:p14="http://schemas.microsoft.com/office/powerpoint/2010/main" val="41408365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6ED3F-DC07-B091-AB69-C117C564C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D8A666-3202-2886-60A9-1496115F35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D233FF-5B11-1044-ABFC-F14DA4A06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EAB94-F2F1-6A43-9F8F-2C0E149D3F4B}" type="datetimeFigureOut">
              <a:rPr lang="en-AR" smtClean="0"/>
              <a:t>02/03/2023</a:t>
            </a:fld>
            <a:endParaRPr lang="en-A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66A4EC-A9F6-52E5-7600-1D1802D94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E28FF6-1A93-0723-0090-F26EA12C1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CC895-E6B5-5E40-8A49-D3DB3384B1C9}" type="slidenum">
              <a:rPr lang="en-AR" smtClean="0"/>
              <a:t>‹#›</a:t>
            </a:fld>
            <a:endParaRPr lang="en-AR"/>
          </a:p>
        </p:txBody>
      </p:sp>
    </p:spTree>
    <p:extLst>
      <p:ext uri="{BB962C8B-B14F-4D97-AF65-F5344CB8AC3E}">
        <p14:creationId xmlns:p14="http://schemas.microsoft.com/office/powerpoint/2010/main" val="20282715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B50A18-25C9-AB9B-5BE4-CE3C1E048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88C3CC-2F70-AF2C-C51C-7A0175D98D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9F6C2B-360E-1A9E-8A95-208D24D007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16C3C8-5B55-F2AE-616E-2FC305404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EAB94-F2F1-6A43-9F8F-2C0E149D3F4B}" type="datetimeFigureOut">
              <a:rPr lang="en-AR" smtClean="0"/>
              <a:t>02/03/2023</a:t>
            </a:fld>
            <a:endParaRPr lang="en-A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47E13F-0061-E692-0753-EBC54D20F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D403A8-8651-9CE7-D203-D33E2BF2F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CC895-E6B5-5E40-8A49-D3DB3384B1C9}" type="slidenum">
              <a:rPr lang="en-AR" smtClean="0"/>
              <a:t>‹#›</a:t>
            </a:fld>
            <a:endParaRPr lang="en-AR"/>
          </a:p>
        </p:txBody>
      </p:sp>
    </p:spTree>
    <p:extLst>
      <p:ext uri="{BB962C8B-B14F-4D97-AF65-F5344CB8AC3E}">
        <p14:creationId xmlns:p14="http://schemas.microsoft.com/office/powerpoint/2010/main" val="11794937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21875-FDB8-A3FE-518B-9E29088DA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25E23D-0C0C-21EF-8B1E-56660F3958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33A981-DB3C-ABEC-7645-A05FDE79D1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E45B9A-E57D-B33F-F19B-179513898D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8C7C36-74F3-0823-CA1E-B34257082E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A5E5EF-1D25-4295-2AA4-E0408A596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EAB94-F2F1-6A43-9F8F-2C0E149D3F4B}" type="datetimeFigureOut">
              <a:rPr lang="en-AR" smtClean="0"/>
              <a:t>02/03/2023</a:t>
            </a:fld>
            <a:endParaRPr lang="en-A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0F1351-BCC9-B1F9-9662-693F6ACC3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269D30-CFBD-C580-C82F-5865C4D71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CC895-E6B5-5E40-8A49-D3DB3384B1C9}" type="slidenum">
              <a:rPr lang="en-AR" smtClean="0"/>
              <a:t>‹#›</a:t>
            </a:fld>
            <a:endParaRPr lang="en-AR"/>
          </a:p>
        </p:txBody>
      </p:sp>
    </p:spTree>
    <p:extLst>
      <p:ext uri="{BB962C8B-B14F-4D97-AF65-F5344CB8AC3E}">
        <p14:creationId xmlns:p14="http://schemas.microsoft.com/office/powerpoint/2010/main" val="7075756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4576AB-2A79-5B72-58B3-448DF1777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EDB03D-43AE-D517-4B70-AE5CE9398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EAB94-F2F1-6A43-9F8F-2C0E149D3F4B}" type="datetimeFigureOut">
              <a:rPr lang="en-AR" smtClean="0"/>
              <a:t>02/03/2023</a:t>
            </a:fld>
            <a:endParaRPr lang="en-A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13CD58-C316-D36E-494A-E654E8792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44387E-B009-57DA-FECD-2AC4E6588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CC895-E6B5-5E40-8A49-D3DB3384B1C9}" type="slidenum">
              <a:rPr lang="en-AR" smtClean="0"/>
              <a:t>‹#›</a:t>
            </a:fld>
            <a:endParaRPr lang="en-AR"/>
          </a:p>
        </p:txBody>
      </p:sp>
    </p:spTree>
    <p:extLst>
      <p:ext uri="{BB962C8B-B14F-4D97-AF65-F5344CB8AC3E}">
        <p14:creationId xmlns:p14="http://schemas.microsoft.com/office/powerpoint/2010/main" val="3914372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7708D4-34BA-C346-9EB9-8C4E9A7B3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183A33A-8FD8-F549-ACC7-7AD48AE919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AC02F3E-8726-F840-A0C4-6444516B1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3/2/23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6CED629-4E82-5545-A6DF-E04FCFDD0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2B99580-FE06-3C4F-AA4A-F9EF5A62B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860657"/>
      </p:ext>
    </p:extLst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1547A2-0AD9-326A-A518-5C96CC22E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EAB94-F2F1-6A43-9F8F-2C0E149D3F4B}" type="datetimeFigureOut">
              <a:rPr lang="en-AR" smtClean="0"/>
              <a:t>02/03/2023</a:t>
            </a:fld>
            <a:endParaRPr lang="en-A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C06DCE-1910-3FE8-9D2E-4D61AAEF4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49BE76-4F3B-93B2-FC8F-913A85AFE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CC895-E6B5-5E40-8A49-D3DB3384B1C9}" type="slidenum">
              <a:rPr lang="en-AR" smtClean="0"/>
              <a:t>‹#›</a:t>
            </a:fld>
            <a:endParaRPr lang="en-AR"/>
          </a:p>
        </p:txBody>
      </p:sp>
    </p:spTree>
    <p:extLst>
      <p:ext uri="{BB962C8B-B14F-4D97-AF65-F5344CB8AC3E}">
        <p14:creationId xmlns:p14="http://schemas.microsoft.com/office/powerpoint/2010/main" val="29035483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97042-8E32-95CC-4B96-204B1E465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BD2DC7-40F7-EE86-0FBA-9663BC4B46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7AEF0F-FFE1-BC7B-46AD-1A72FA0392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02FF8D-A55A-6BBC-C97F-826EFDE23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EAB94-F2F1-6A43-9F8F-2C0E149D3F4B}" type="datetimeFigureOut">
              <a:rPr lang="en-AR" smtClean="0"/>
              <a:t>02/03/2023</a:t>
            </a:fld>
            <a:endParaRPr lang="en-A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E41E29-615F-C11F-7D20-1CA0061B0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A0BDD1-D458-2B27-68CB-FCD88E247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CC895-E6B5-5E40-8A49-D3DB3384B1C9}" type="slidenum">
              <a:rPr lang="en-AR" smtClean="0"/>
              <a:t>‹#›</a:t>
            </a:fld>
            <a:endParaRPr lang="en-AR"/>
          </a:p>
        </p:txBody>
      </p:sp>
    </p:spTree>
    <p:extLst>
      <p:ext uri="{BB962C8B-B14F-4D97-AF65-F5344CB8AC3E}">
        <p14:creationId xmlns:p14="http://schemas.microsoft.com/office/powerpoint/2010/main" val="8269383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8287A-777A-31BB-F215-E893B02F5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F70121-BEC4-5AD9-FB02-103BF75388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079BDE-A15F-1427-F9CC-834E9A780C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7BD435-19F8-46AA-04A4-9803F8E90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EAB94-F2F1-6A43-9F8F-2C0E149D3F4B}" type="datetimeFigureOut">
              <a:rPr lang="en-AR" smtClean="0"/>
              <a:t>02/03/2023</a:t>
            </a:fld>
            <a:endParaRPr lang="en-A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31CF53-9092-8B6D-A82B-AB4B09ACB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6A029B-EC02-F09F-BA88-46981BBF7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CC895-E6B5-5E40-8A49-D3DB3384B1C9}" type="slidenum">
              <a:rPr lang="en-AR" smtClean="0"/>
              <a:t>‹#›</a:t>
            </a:fld>
            <a:endParaRPr lang="en-AR"/>
          </a:p>
        </p:txBody>
      </p:sp>
    </p:spTree>
    <p:extLst>
      <p:ext uri="{BB962C8B-B14F-4D97-AF65-F5344CB8AC3E}">
        <p14:creationId xmlns:p14="http://schemas.microsoft.com/office/powerpoint/2010/main" val="25186102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C5391-DA65-45EB-B38F-DC9B10828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318567-05F9-9F0B-55A6-6F4F55F79B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9F61C9-293D-7D4A-023F-D0EADF3176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EAB94-F2F1-6A43-9F8F-2C0E149D3F4B}" type="datetimeFigureOut">
              <a:rPr lang="en-AR" smtClean="0"/>
              <a:t>02/03/2023</a:t>
            </a:fld>
            <a:endParaRPr lang="en-A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F6796E-9771-0640-39B5-618F4C3A4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F956FA-9F4C-947D-5F32-0DB2AEC78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CC895-E6B5-5E40-8A49-D3DB3384B1C9}" type="slidenum">
              <a:rPr lang="en-AR" smtClean="0"/>
              <a:t>‹#›</a:t>
            </a:fld>
            <a:endParaRPr lang="en-AR"/>
          </a:p>
        </p:txBody>
      </p:sp>
    </p:spTree>
    <p:extLst>
      <p:ext uri="{BB962C8B-B14F-4D97-AF65-F5344CB8AC3E}">
        <p14:creationId xmlns:p14="http://schemas.microsoft.com/office/powerpoint/2010/main" val="35256121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15B694E-8BA2-0AE8-7EEC-0C3F658FEF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EB6763-EFCE-FC5F-341D-A74DD9E823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765F15-A2B1-BEA0-E1E8-F3DBCBC8FE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EAB94-F2F1-6A43-9F8F-2C0E149D3F4B}" type="datetimeFigureOut">
              <a:rPr lang="en-AR" smtClean="0"/>
              <a:t>02/03/2023</a:t>
            </a:fld>
            <a:endParaRPr lang="en-A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881069-E4D6-FEAD-56AD-55CA238E8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750D32-AF91-8EE3-F69B-374605223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CC895-E6B5-5E40-8A49-D3DB3384B1C9}" type="slidenum">
              <a:rPr lang="en-AR" smtClean="0"/>
              <a:t>‹#›</a:t>
            </a:fld>
            <a:endParaRPr lang="en-AR"/>
          </a:p>
        </p:txBody>
      </p:sp>
    </p:spTree>
    <p:extLst>
      <p:ext uri="{BB962C8B-B14F-4D97-AF65-F5344CB8AC3E}">
        <p14:creationId xmlns:p14="http://schemas.microsoft.com/office/powerpoint/2010/main" val="2080850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413BE1-FD5F-1B48-A486-178A6C407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5D72837-7816-684C-89A5-3BAE4819B3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C778CEC-1101-0D42-87B4-936D30E659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ACED0B0-42F2-514B-8D22-EF0ABCB33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3/2/23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E6E9850-CCE1-2449-8EC5-C7DD546A8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BBDA0EA-AD7D-AD4E-B361-F1FAF40BA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001315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53C213-C21E-4940-AAE5-D9D2445D3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92A3FE1-CC80-A345-9D3D-ED6020C92E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A5BFC64-A3C3-6C4F-BE83-61D567A42A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1B5F7C5-F2BB-8849-8A16-9D922E6852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671DB4D-C688-1E46-B601-D66ED00787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A29D48-F1C6-624E-9BDD-5D39CAD47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3/2/23</a:t>
            </a:fld>
            <a:endParaRPr lang="en-U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041B188-4669-4849-ADC2-5051A8211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D01B7F10-B5C7-614C-8EC6-AEAA7F6C9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001337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0F821F-B5E2-C94F-8826-CC4D68774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FFDD628-DDA9-A64D-84DB-76DB2495C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3/2/23</a:t>
            </a:fld>
            <a:endParaRPr lang="en-U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5DD7254-7124-C34F-9A2B-8F637CE09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EE5422F-06FA-ED4E-ABE7-88ACCF7C2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997902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9FF79B29-6417-5549-A45E-957632D95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3/2/23</a:t>
            </a:fld>
            <a:endParaRPr lang="en-U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30FB172-C0A9-3B42-98E4-90110A2E6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BD75794-5BA1-B14C-B1CE-6CFB3B33A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864462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1529A6-BC3F-0640-A648-21A43F9C4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3937E1C-0198-2E47-9045-37287A0C89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BAD2BDA-CD4D-AD46-898D-ACD39C2B2C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B94FD24-CE60-DF42-832A-FD979ED10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3/2/23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9F67EAD-F132-0344-83C0-9DC585AD9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C27028-E2EA-8546-9548-D345B205E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692801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16B0C6-D024-444D-BFC8-CBCF5FF5C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F66F0D1-B6BC-6D43-A2C5-0F686B74A1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F92FFCE-C3A5-5949-88C3-63F4309977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86E8884-D35B-0840-9611-FB0E2A992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3/2/23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5FF8CA1-28D2-3F43-A723-4F87411E3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9B2DFC7-E55F-B345-BA4C-97CF0C607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886654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D9F29652-9A40-7640-96A4-81E5AD54A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1D5DE61-C1C7-3443-B65C-A3E48C9AB9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F741424-E47F-D048-97AF-FDAC0D5F3B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3/2/23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96534A0-FF0E-DB49-B9D3-7DC356CE87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5A69F13-145D-8C44-BDBF-87A3698D1F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346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89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3/2/23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03198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41F000D-9507-577B-4019-38A91E396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5C5DB9-AAC1-0D2A-8D89-60F8AAE82A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71C89-FA4F-9B0C-69EB-9D20FC2F3E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7EAB94-F2F1-6A43-9F8F-2C0E149D3F4B}" type="datetimeFigureOut">
              <a:rPr lang="en-AR" smtClean="0"/>
              <a:t>02/03/2023</a:t>
            </a:fld>
            <a:endParaRPr lang="en-A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FEC5FE-5C15-5D27-A96E-034C1EE70C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9C0A54-5093-76F3-28B1-72A77F3DC2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7CC895-E6B5-5E40-8A49-D3DB3384B1C9}" type="slidenum">
              <a:rPr lang="en-AR" smtClean="0"/>
              <a:t>‹#›</a:t>
            </a:fld>
            <a:endParaRPr lang="en-AR"/>
          </a:p>
        </p:txBody>
      </p:sp>
    </p:spTree>
    <p:extLst>
      <p:ext uri="{BB962C8B-B14F-4D97-AF65-F5344CB8AC3E}">
        <p14:creationId xmlns:p14="http://schemas.microsoft.com/office/powerpoint/2010/main" val="3553801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.png"/><Relationship Id="rId4" Type="http://schemas.openxmlformats.org/officeDocument/2006/relationships/hyperlink" Target="https://es.wikipedia.org/wiki/C%C3%A1ncer_%C3%B3seo_primario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tif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://ec.europa.eu/research/participants/portal/desktop/en/support/reference_terms.html" TargetMode="Externa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4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2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tiff"/><Relationship Id="rId3" Type="http://schemas.openxmlformats.org/officeDocument/2006/relationships/image" Target="../media/image44.tiff"/><Relationship Id="rId7" Type="http://schemas.openxmlformats.org/officeDocument/2006/relationships/image" Target="../media/image47.tiff"/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.jpg"/><Relationship Id="rId11" Type="http://schemas.openxmlformats.org/officeDocument/2006/relationships/image" Target="../media/image42.svg"/><Relationship Id="rId5" Type="http://schemas.openxmlformats.org/officeDocument/2006/relationships/image" Target="../media/image46.tiff"/><Relationship Id="rId10" Type="http://schemas.openxmlformats.org/officeDocument/2006/relationships/image" Target="../media/image41.png"/><Relationship Id="rId4" Type="http://schemas.openxmlformats.org/officeDocument/2006/relationships/image" Target="../media/image45.tiff"/><Relationship Id="rId9" Type="http://schemas.openxmlformats.org/officeDocument/2006/relationships/image" Target="../media/image49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13" Type="http://schemas.openxmlformats.org/officeDocument/2006/relationships/image" Target="../media/image53.svg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12" Type="http://schemas.openxmlformats.org/officeDocument/2006/relationships/image" Target="../media/image52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://canceraustralia.gov.au/research-data/grants-and-funding" TargetMode="External"/><Relationship Id="rId13" Type="http://schemas.openxmlformats.org/officeDocument/2006/relationships/hyperlink" Target="http://webapps.cihr-irsc.gc.ca/cris/Search?p_language=E&amp;p_version=CRIS" TargetMode="External"/><Relationship Id="rId3" Type="http://schemas.openxmlformats.org/officeDocument/2006/relationships/hyperlink" Target="http://fpcr.or.jp/" TargetMode="External"/><Relationship Id="rId7" Type="http://schemas.openxmlformats.org/officeDocument/2006/relationships/hyperlink" Target="http://www.nhmrc.gov.au/grants-funding" TargetMode="External"/><Relationship Id="rId12" Type="http://schemas.openxmlformats.org/officeDocument/2006/relationships/hyperlink" Target="http://www.ccra-acrc.ca/index.php/funding-opportunities" TargetMode="External"/><Relationship Id="rId2" Type="http://schemas.openxmlformats.org/officeDocument/2006/relationships/hyperlink" Target="http://yayasankankerindonesia.org/english/research.htm" TargetMode="Externa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://www.nfmri.org.au/" TargetMode="External"/><Relationship Id="rId11" Type="http://schemas.openxmlformats.org/officeDocument/2006/relationships/hyperlink" Target="http://wmrf.co.nz/grants/" TargetMode="External"/><Relationship Id="rId5" Type="http://schemas.openxmlformats.org/officeDocument/2006/relationships/hyperlink" Target="https://acrf.com.au/" TargetMode="External"/><Relationship Id="rId15" Type="http://schemas.openxmlformats.org/officeDocument/2006/relationships/hyperlink" Target="https://www.researchnet-recherchenet.ca/" TargetMode="External"/><Relationship Id="rId10" Type="http://schemas.openxmlformats.org/officeDocument/2006/relationships/hyperlink" Target="http://www.hrc.govt.nz/funding-opportunities" TargetMode="External"/><Relationship Id="rId4" Type="http://schemas.openxmlformats.org/officeDocument/2006/relationships/hyperlink" Target="http://www.jfcr.or.jp/english/index.html" TargetMode="External"/><Relationship Id="rId9" Type="http://schemas.openxmlformats.org/officeDocument/2006/relationships/hyperlink" Target="http://www.cancervic.org.au/research" TargetMode="External"/><Relationship Id="rId14" Type="http://schemas.openxmlformats.org/officeDocument/2006/relationships/hyperlink" Target="http://oicr.on.ca/research-grants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onquercancerfoundation.org/cancer-professionals/funding-opportunities/complete-listing-of-funding-opportunities" TargetMode="External"/><Relationship Id="rId13" Type="http://schemas.openxmlformats.org/officeDocument/2006/relationships/hyperlink" Target="http://www.risingtide-foundation.org/index.php" TargetMode="External"/><Relationship Id="rId18" Type="http://schemas.openxmlformats.org/officeDocument/2006/relationships/hyperlink" Target="http://www.grants.gov/web/grants/home.html" TargetMode="External"/><Relationship Id="rId3" Type="http://schemas.openxmlformats.org/officeDocument/2006/relationships/hyperlink" Target="http://www.cancer.org/research/applyforaresearchgrant/index" TargetMode="External"/><Relationship Id="rId21" Type="http://schemas.openxmlformats.org/officeDocument/2006/relationships/hyperlink" Target="http://www.niaid.nih.gov/researchfunding/ann/pages/found.aspx" TargetMode="External"/><Relationship Id="rId7" Type="http://schemas.openxmlformats.org/officeDocument/2006/relationships/hyperlink" Target="http://www.cancerresearchfdn.org/programs" TargetMode="External"/><Relationship Id="rId12" Type="http://schemas.openxmlformats.org/officeDocument/2006/relationships/hyperlink" Target="http://www.onsfoundation.org/apply/re" TargetMode="External"/><Relationship Id="rId17" Type="http://schemas.openxmlformats.org/officeDocument/2006/relationships/hyperlink" Target="http://www.charitynavigator.org/" TargetMode="External"/><Relationship Id="rId2" Type="http://schemas.openxmlformats.org/officeDocument/2006/relationships/hyperlink" Target="http://www.aacr.org/funding/Pages/funding-listing.aspx#.VLj9F8nrqjw" TargetMode="External"/><Relationship Id="rId16" Type="http://schemas.openxmlformats.org/officeDocument/2006/relationships/hyperlink" Target="http://www.jimmyv.org/research/" TargetMode="External"/><Relationship Id="rId20" Type="http://schemas.openxmlformats.org/officeDocument/2006/relationships/hyperlink" Target="http://www.cancer.gov/researchandfunding/funding/announcements" TargetMode="Externa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://www.bwfund.org/programs-offered" TargetMode="External"/><Relationship Id="rId11" Type="http://schemas.openxmlformats.org/officeDocument/2006/relationships/hyperlink" Target="http://www.livestrong.org/" TargetMode="External"/><Relationship Id="rId5" Type="http://schemas.openxmlformats.org/officeDocument/2006/relationships/hyperlink" Target="http://www.aaci-cancer.org/membership.asp" TargetMode="External"/><Relationship Id="rId15" Type="http://schemas.openxmlformats.org/officeDocument/2006/relationships/hyperlink" Target="http://www.themaxfoundation.org/Default.aspx" TargetMode="External"/><Relationship Id="rId10" Type="http://schemas.openxmlformats.org/officeDocument/2006/relationships/hyperlink" Target="http://www.gatewaycr.org/cancer-research/grant-application" TargetMode="External"/><Relationship Id="rId19" Type="http://schemas.openxmlformats.org/officeDocument/2006/relationships/hyperlink" Target="https://fdo.foundationcenter.org/" TargetMode="External"/><Relationship Id="rId4" Type="http://schemas.openxmlformats.org/officeDocument/2006/relationships/hyperlink" Target="http://www.aicr.org/cancer-research/research-grants.html" TargetMode="External"/><Relationship Id="rId9" Type="http://schemas.openxmlformats.org/officeDocument/2006/relationships/hyperlink" Target="http://www.damonrunyon.org/research_results/categories/category/award_programs/" TargetMode="External"/><Relationship Id="rId14" Type="http://schemas.openxmlformats.org/officeDocument/2006/relationships/hyperlink" Target="http://www.tgci.com/funding-sources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mailto:secretaria@seotecuador.com" TargetMode="External"/><Relationship Id="rId13" Type="http://schemas.openxmlformats.org/officeDocument/2006/relationships/hyperlink" Target="mailto:acotcostarica@gmail.com" TargetMode="External"/><Relationship Id="rId18" Type="http://schemas.openxmlformats.org/officeDocument/2006/relationships/hyperlink" Target="mailto:asociacionguateortoytrauma@gmail.com" TargetMode="External"/><Relationship Id="rId3" Type="http://schemas.openxmlformats.org/officeDocument/2006/relationships/hyperlink" Target="mailto:informes@aaot.org.ar&#160;Te:%20+54%2011%2048012320" TargetMode="External"/><Relationship Id="rId7" Type="http://schemas.openxmlformats.org/officeDocument/2006/relationships/hyperlink" Target="http://seotecuador.com/" TargetMode="External"/><Relationship Id="rId12" Type="http://schemas.openxmlformats.org/officeDocument/2006/relationships/hyperlink" Target="https://www.ortopediacostarica.com/" TargetMode="External"/><Relationship Id="rId17" Type="http://schemas.openxmlformats.org/officeDocument/2006/relationships/hyperlink" Target="http://www.agot.gt/" TargetMode="External"/><Relationship Id="rId2" Type="http://schemas.openxmlformats.org/officeDocument/2006/relationships/hyperlink" Target="http://aaot.org.ar/" TargetMode="External"/><Relationship Id="rId16" Type="http://schemas.openxmlformats.org/officeDocument/2006/relationships/hyperlink" Target="mailto:shotnoroccidental@gmail.com" TargetMode="Externa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://www.sccot.org.co/index.php/publicaciones/revista" TargetMode="External"/><Relationship Id="rId11" Type="http://schemas.openxmlformats.org/officeDocument/2006/relationships/hyperlink" Target="http://www.actaortopedicamexicana.com.mx/" TargetMode="External"/><Relationship Id="rId5" Type="http://schemas.openxmlformats.org/officeDocument/2006/relationships/hyperlink" Target="mailto:secretaria@sccot.org.com" TargetMode="External"/><Relationship Id="rId15" Type="http://schemas.openxmlformats.org/officeDocument/2006/relationships/hyperlink" Target="https://www.facebook.com/" TargetMode="External"/><Relationship Id="rId10" Type="http://schemas.openxmlformats.org/officeDocument/2006/relationships/hyperlink" Target="mailto:presidencia@femecot.com" TargetMode="External"/><Relationship Id="rId4" Type="http://schemas.openxmlformats.org/officeDocument/2006/relationships/hyperlink" Target="http://www.sccot.org.co/" TargetMode="External"/><Relationship Id="rId9" Type="http://schemas.openxmlformats.org/officeDocument/2006/relationships/hyperlink" Target="http://www.femecot.com/" TargetMode="External"/><Relationship Id="rId14" Type="http://schemas.openxmlformats.org/officeDocument/2006/relationships/hyperlink" Target="https://www.facebook.com/Asociaci%C3%B3n-de-Cirug%C3%ADa-Ortop%C3%A9dica-y-Traumatolog%C3%ADa-de-Honduras-149504538537001/" TargetMode="Externa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botsp.org.br/" TargetMode="External"/><Relationship Id="rId13" Type="http://schemas.openxmlformats.org/officeDocument/2006/relationships/hyperlink" Target="http://www.sotu.org.uy/joomla" TargetMode="External"/><Relationship Id="rId18" Type="http://schemas.openxmlformats.org/officeDocument/2006/relationships/hyperlink" Target="https://revista.slaot.org/" TargetMode="External"/><Relationship Id="rId3" Type="http://schemas.openxmlformats.org/officeDocument/2006/relationships/hyperlink" Target="http://sdot.com.do/" TargetMode="External"/><Relationship Id="rId7" Type="http://schemas.openxmlformats.org/officeDocument/2006/relationships/hyperlink" Target="http://www.spotrauma.org/?q=node/27" TargetMode="External"/><Relationship Id="rId12" Type="http://schemas.openxmlformats.org/officeDocument/2006/relationships/hyperlink" Target="mailto:spot@sidus.com.py" TargetMode="External"/><Relationship Id="rId17" Type="http://schemas.openxmlformats.org/officeDocument/2006/relationships/hyperlink" Target="mailto:slaot@slaot.org" TargetMode="External"/><Relationship Id="rId2" Type="http://schemas.openxmlformats.org/officeDocument/2006/relationships/hyperlink" Target="http://asotelsalvador.org/" TargetMode="External"/><Relationship Id="rId16" Type="http://schemas.openxmlformats.org/officeDocument/2006/relationships/hyperlink" Target="https://www.slaot.org/index.php" TargetMode="External"/><Relationship Id="rId1" Type="http://schemas.openxmlformats.org/officeDocument/2006/relationships/slideLayout" Target="../slideLayouts/slideLayout14.xml"/><Relationship Id="rId6" Type="http://schemas.openxmlformats.org/officeDocument/2006/relationships/hyperlink" Target="mailto:spotperu@gmail.com" TargetMode="External"/><Relationship Id="rId11" Type="http://schemas.openxmlformats.org/officeDocument/2006/relationships/hyperlink" Target="https://www.spot.org.py/" TargetMode="External"/><Relationship Id="rId5" Type="http://schemas.openxmlformats.org/officeDocument/2006/relationships/hyperlink" Target="http://spotrauma.org/" TargetMode="External"/><Relationship Id="rId15" Type="http://schemas.openxmlformats.org/officeDocument/2006/relationships/hyperlink" Target="mailto:schot@schot.cl" TargetMode="External"/><Relationship Id="rId10" Type="http://schemas.openxmlformats.org/officeDocument/2006/relationships/hyperlink" Target="http://sbolotbolivia.org/" TargetMode="External"/><Relationship Id="rId4" Type="http://schemas.openxmlformats.org/officeDocument/2006/relationships/hyperlink" Target="mailto:actividadesyeventossdot@sdot.com.do" TargetMode="External"/><Relationship Id="rId9" Type="http://schemas.openxmlformats.org/officeDocument/2006/relationships/hyperlink" Target="mailto:atendimento@sbotsp.org.br" TargetMode="External"/><Relationship Id="rId14" Type="http://schemas.openxmlformats.org/officeDocument/2006/relationships/hyperlink" Target="https://www.schot.cl/" TargetMode="Externa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bfi.admin.ch/index.html?lang=en" TargetMode="External"/><Relationship Id="rId13" Type="http://schemas.openxmlformats.org/officeDocument/2006/relationships/hyperlink" Target="http://www.mrc.ac.uk/" TargetMode="External"/><Relationship Id="rId18" Type="http://schemas.openxmlformats.org/officeDocument/2006/relationships/hyperlink" Target="http://www.stfc.ac.uk/" TargetMode="External"/><Relationship Id="rId3" Type="http://schemas.openxmlformats.org/officeDocument/2006/relationships/hyperlink" Target="http://www.rcn.no/" TargetMode="External"/><Relationship Id="rId7" Type="http://schemas.openxmlformats.org/officeDocument/2006/relationships/hyperlink" Target="http://www.snf.ch/" TargetMode="External"/><Relationship Id="rId12" Type="http://schemas.openxmlformats.org/officeDocument/2006/relationships/hyperlink" Target="http://www.cancerresearchwales.co.uk/research/" TargetMode="External"/><Relationship Id="rId17" Type="http://schemas.openxmlformats.org/officeDocument/2006/relationships/hyperlink" Target="http://grantsmanship.ncri.org.uk/" TargetMode="External"/><Relationship Id="rId2" Type="http://schemas.openxmlformats.org/officeDocument/2006/relationships/hyperlink" Target="http://www.kwf.nl/onderzoek/welk-onderzoek-krijgt-geld/Pages/default.aspx" TargetMode="External"/><Relationship Id="rId16" Type="http://schemas.openxmlformats.org/officeDocument/2006/relationships/hyperlink" Target="http://www.nihr.ac.uk/funding/" TargetMode="Externa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www.kti.admin.ch/kti/de/home.html" TargetMode="External"/><Relationship Id="rId11" Type="http://schemas.openxmlformats.org/officeDocument/2006/relationships/hyperlink" Target="http://www.cancertechnology.com/funding" TargetMode="External"/><Relationship Id="rId5" Type="http://schemas.openxmlformats.org/officeDocument/2006/relationships/hyperlink" Target="http://www.arrs.si/" TargetMode="External"/><Relationship Id="rId15" Type="http://schemas.openxmlformats.org/officeDocument/2006/relationships/hyperlink" Target="http://www.ncri.org.uk/" TargetMode="External"/><Relationship Id="rId10" Type="http://schemas.openxmlformats.org/officeDocument/2006/relationships/hyperlink" Target="http://www.cancerresearchuk.org/" TargetMode="External"/><Relationship Id="rId19" Type="http://schemas.openxmlformats.org/officeDocument/2006/relationships/hyperlink" Target="http://www.charitychoice.co.uk/charities/search/?q=Cancer%3B+Foundation" TargetMode="External"/><Relationship Id="rId4" Type="http://schemas.openxmlformats.org/officeDocument/2006/relationships/hyperlink" Target="http://www.apvv.sk/" TargetMode="External"/><Relationship Id="rId9" Type="http://schemas.openxmlformats.org/officeDocument/2006/relationships/hyperlink" Target="http://sakk.ch/en/" TargetMode="External"/><Relationship Id="rId14" Type="http://schemas.openxmlformats.org/officeDocument/2006/relationships/hyperlink" Target="http://www.mrc.ac.uk/index.htm" TargetMode="Externa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http://european-cancer-centers.com/en/" TargetMode="External"/><Relationship Id="rId13" Type="http://schemas.openxmlformats.org/officeDocument/2006/relationships/hyperlink" Target="http://www.dfg.de/" TargetMode="External"/><Relationship Id="rId18" Type="http://schemas.openxmlformats.org/officeDocument/2006/relationships/hyperlink" Target="http://www.certh.gr/root.en.aspx" TargetMode="External"/><Relationship Id="rId3" Type="http://schemas.openxmlformats.org/officeDocument/2006/relationships/hyperlink" Target="http://www.cancer.be/recherche" TargetMode="External"/><Relationship Id="rId21" Type="http://schemas.openxmlformats.org/officeDocument/2006/relationships/hyperlink" Target="http://www.airc.it/english/" TargetMode="External"/><Relationship Id="rId7" Type="http://schemas.openxmlformats.org/officeDocument/2006/relationships/hyperlink" Target="http://www.agence-nationale-recherche.fr/" TargetMode="External"/><Relationship Id="rId12" Type="http://schemas.openxmlformats.org/officeDocument/2006/relationships/hyperlink" Target="http://www.unicancer.fr/la-recherche-unicancer" TargetMode="External"/><Relationship Id="rId17" Type="http://schemas.openxmlformats.org/officeDocument/2006/relationships/hyperlink" Target="http://www.mpg.de/" TargetMode="External"/><Relationship Id="rId2" Type="http://schemas.openxmlformats.org/officeDocument/2006/relationships/hyperlink" Target="http://www.fwf.ac.at/" TargetMode="External"/><Relationship Id="rId16" Type="http://schemas.openxmlformats.org/officeDocument/2006/relationships/hyperlink" Target="http://www.helmholtz.de/en/research/health/cancer_research/" TargetMode="External"/><Relationship Id="rId20" Type="http://schemas.openxmlformats.org/officeDocument/2006/relationships/hyperlink" Target="http://www.otka.hu/" TargetMode="Externa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://www.etag.ee/" TargetMode="External"/><Relationship Id="rId11" Type="http://schemas.openxmlformats.org/officeDocument/2006/relationships/hyperlink" Target="http://www.inserm.fr/" TargetMode="External"/><Relationship Id="rId24" Type="http://schemas.openxmlformats.org/officeDocument/2006/relationships/hyperlink" Target="http://www.fnr.lu/" TargetMode="External"/><Relationship Id="rId5" Type="http://schemas.openxmlformats.org/officeDocument/2006/relationships/hyperlink" Target="http://dg.dk/en/apply-for-support/" TargetMode="External"/><Relationship Id="rId15" Type="http://schemas.openxmlformats.org/officeDocument/2006/relationships/hyperlink" Target="http://www.krebshilfe.de/wir-foerdern/foerderprogramme.html" TargetMode="External"/><Relationship Id="rId23" Type="http://schemas.openxmlformats.org/officeDocument/2006/relationships/hyperlink" Target="http://www.cancer.lu/fr/recherche" TargetMode="External"/><Relationship Id="rId10" Type="http://schemas.openxmlformats.org/officeDocument/2006/relationships/hyperlink" Target="http://www.toulousecancer.fr/en/" TargetMode="External"/><Relationship Id="rId19" Type="http://schemas.openxmlformats.org/officeDocument/2006/relationships/hyperlink" Target="http://mta.hu/" TargetMode="External"/><Relationship Id="rId4" Type="http://schemas.openxmlformats.org/officeDocument/2006/relationships/hyperlink" Target="http://www.gacr.cz/" TargetMode="External"/><Relationship Id="rId9" Type="http://schemas.openxmlformats.org/officeDocument/2006/relationships/hyperlink" Target="http://www.recherche-cancer.net/" TargetMode="External"/><Relationship Id="rId14" Type="http://schemas.openxmlformats.org/officeDocument/2006/relationships/hyperlink" Target="https://www.dkfz.de/en/index.html" TargetMode="External"/><Relationship Id="rId22" Type="http://schemas.openxmlformats.org/officeDocument/2006/relationships/hyperlink" Target="http://www.lzp.lv/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oogle.com.ar/maps/place/Conesa+1003,+C1426AQU+CABA/@-34.5730989,-58.4535288,17z/data=!3m1!4b1!4m5!3m4!1s0x95bcb5db560145cf:0x6fe50799936ffe2f!8m2!3d-34.5731033!4d-58.4513401" TargetMode="External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svg"/><Relationship Id="rId7" Type="http://schemas.openxmlformats.org/officeDocument/2006/relationships/image" Target="../media/image59.svg"/><Relationship Id="rId12" Type="http://schemas.openxmlformats.org/officeDocument/2006/relationships/image" Target="../media/image64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8.png"/><Relationship Id="rId11" Type="http://schemas.openxmlformats.org/officeDocument/2006/relationships/image" Target="../media/image63.svg"/><Relationship Id="rId5" Type="http://schemas.openxmlformats.org/officeDocument/2006/relationships/image" Target="../media/image57.sv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sv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magen que contiene cubierto, cerca, tabla, pastel&#10;&#10;Descripción generada automáticamente">
            <a:extLst>
              <a:ext uri="{FF2B5EF4-FFF2-40B4-BE49-F238E27FC236}">
                <a16:creationId xmlns:a16="http://schemas.microsoft.com/office/drawing/2014/main" id="{EBA3758C-A1EA-7845-85DE-D5DD318377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430"/>
                    </a14:imgEffect>
                    <a14:imgEffect>
                      <a14:saturation sat="5300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12549" b="3182"/>
          <a:stretch/>
        </p:blipFill>
        <p:spPr>
          <a:xfrm>
            <a:off x="-292800" y="0"/>
            <a:ext cx="12484800" cy="7147560"/>
          </a:xfrm>
          <a:prstGeom prst="rect">
            <a:avLst/>
          </a:prstGeom>
          <a:gradFill>
            <a:gsLst>
              <a:gs pos="18986">
                <a:srgbClr val="F8EFF5">
                  <a:alpha val="0"/>
                </a:srgbClr>
              </a:gs>
              <a:gs pos="18011">
                <a:srgbClr val="F8F0F5"/>
              </a:gs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ECEF4F0A-2D18-414E-BC8F-8AAED912C2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94916" y="1223010"/>
            <a:ext cx="9202168" cy="4331970"/>
          </a:xfrm>
          <a:solidFill>
            <a:schemeClr val="bg1"/>
          </a:solidFill>
        </p:spPr>
        <p:txBody>
          <a:bodyPr>
            <a:noAutofit/>
          </a:bodyPr>
          <a:lstStyle/>
          <a:p>
            <a:pPr>
              <a:tabLst>
                <a:tab pos="8075613" algn="l"/>
              </a:tabLst>
            </a:pPr>
            <a:r>
              <a:rPr lang="en-US" sz="4800" b="1" dirty="0">
                <a:latin typeface="Didot" panose="02000503000000020003" pitchFamily="2" charset="-79"/>
                <a:cs typeface="Didot" panose="02000503000000020003" pitchFamily="2" charset="-79"/>
              </a:rPr>
              <a:t>IX SELNET</a:t>
            </a:r>
          </a:p>
          <a:p>
            <a:pPr>
              <a:tabLst>
                <a:tab pos="8075613" algn="l"/>
              </a:tabLst>
            </a:pPr>
            <a:r>
              <a:rPr lang="en-US" sz="4800" b="1" dirty="0">
                <a:latin typeface="Didot" panose="02000503000000020003" pitchFamily="2" charset="-79"/>
                <a:cs typeface="Didot" panose="02000503000000020003" pitchFamily="2" charset="-79"/>
              </a:rPr>
              <a:t>CONSORTIUM MEETING</a:t>
            </a:r>
            <a:endParaRPr lang="es-ES" sz="4800" b="1" dirty="0">
              <a:latin typeface="Didot" panose="02000503000000020003" pitchFamily="2" charset="-79"/>
              <a:cs typeface="Didot" panose="02000503000000020003" pitchFamily="2" charset="-79"/>
            </a:endParaRP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s-AR" sz="2000" b="0" i="0" dirty="0">
                <a:solidFill>
                  <a:srgbClr val="000000"/>
                </a:solidFill>
                <a:effectLst/>
                <a:latin typeface="pg-1ff5"/>
              </a:rPr>
              <a:t>WK9 </a:t>
            </a:r>
            <a:r>
              <a:rPr lang="es-AR" sz="2000" b="0" i="0" dirty="0" err="1">
                <a:solidFill>
                  <a:srgbClr val="000000"/>
                </a:solidFill>
                <a:effectLst/>
                <a:latin typeface="pg-1ff5"/>
              </a:rPr>
              <a:t>Dissemination</a:t>
            </a:r>
            <a:r>
              <a:rPr lang="es-AR" sz="2000" b="0" i="0" dirty="0">
                <a:solidFill>
                  <a:srgbClr val="000000"/>
                </a:solidFill>
                <a:effectLst/>
                <a:latin typeface="pg-1ff5"/>
              </a:rPr>
              <a:t> and </a:t>
            </a:r>
            <a:r>
              <a:rPr lang="es-AR" sz="2000" b="0" i="0" dirty="0" err="1">
                <a:solidFill>
                  <a:srgbClr val="000000"/>
                </a:solidFill>
                <a:effectLst/>
                <a:latin typeface="pg-1ff5"/>
              </a:rPr>
              <a:t>Exploitation</a:t>
            </a:r>
            <a:endParaRPr lang="es-AR" sz="2000" b="0" i="0" dirty="0">
              <a:solidFill>
                <a:srgbClr val="000000"/>
              </a:solidFill>
              <a:effectLst/>
              <a:latin typeface="pg-1ff5"/>
            </a:endParaRP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s-ES" sz="2000" b="1" dirty="0"/>
              <a:t>02</a:t>
            </a:r>
            <a:r>
              <a:rPr lang="es-ES" sz="2000" b="1" baseline="30000" dirty="0"/>
              <a:t>nd</a:t>
            </a:r>
            <a:r>
              <a:rPr lang="es-ES" sz="2000" b="1" dirty="0"/>
              <a:t>-04</a:t>
            </a:r>
            <a:r>
              <a:rPr lang="es-ES" sz="2000" b="1" baseline="30000" dirty="0"/>
              <a:t>th </a:t>
            </a:r>
            <a:r>
              <a:rPr lang="en-GB" sz="2000" b="1" dirty="0"/>
              <a:t>March </a:t>
            </a:r>
            <a:r>
              <a:rPr lang="es-ES" sz="2000" b="1" dirty="0"/>
              <a:t>2023</a:t>
            </a:r>
            <a:endParaRPr lang="es-ES" sz="2000" b="1" dirty="0">
              <a:latin typeface="Didot" panose="02000503000000020003" pitchFamily="2" charset="-79"/>
              <a:cs typeface="Didot" panose="02000503000000020003" pitchFamily="2" charset="-79"/>
            </a:endParaRPr>
          </a:p>
        </p:txBody>
      </p:sp>
      <p:pic>
        <p:nvPicPr>
          <p:cNvPr id="27" name="Imagen 26" descr="Imagen que contiene firmar, tabla, cuarto&#10;&#10;Descripción generada automáticamente">
            <a:extLst>
              <a:ext uri="{FF2B5EF4-FFF2-40B4-BE49-F238E27FC236}">
                <a16:creationId xmlns:a16="http://schemas.microsoft.com/office/drawing/2014/main" id="{E7EEE849-1ED3-754C-BC53-AA8B402E8C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2318" y="4194048"/>
            <a:ext cx="1007364" cy="1007364"/>
          </a:xfrm>
          <a:prstGeom prst="rect">
            <a:avLst/>
          </a:prstGeom>
          <a:noFill/>
        </p:spPr>
      </p:pic>
      <p:sp>
        <p:nvSpPr>
          <p:cNvPr id="2" name="CuadroTexto 1"/>
          <p:cNvSpPr txBox="1"/>
          <p:nvPr/>
        </p:nvSpPr>
        <p:spPr>
          <a:xfrm>
            <a:off x="1604724" y="5177766"/>
            <a:ext cx="7476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Matías Chacón, Fleming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Institute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Buenos Aires, Argentina</a:t>
            </a:r>
          </a:p>
        </p:txBody>
      </p:sp>
    </p:spTree>
    <p:extLst>
      <p:ext uri="{BB962C8B-B14F-4D97-AF65-F5344CB8AC3E}">
        <p14:creationId xmlns:p14="http://schemas.microsoft.com/office/powerpoint/2010/main" val="34744145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7"/>
          <p:cNvSpPr/>
          <p:nvPr/>
        </p:nvSpPr>
        <p:spPr>
          <a:xfrm>
            <a:off x="2678804" y="789138"/>
            <a:ext cx="5909481" cy="54221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p7"/>
          <p:cNvSpPr txBox="1"/>
          <p:nvPr/>
        </p:nvSpPr>
        <p:spPr>
          <a:xfrm>
            <a:off x="725666" y="170160"/>
            <a:ext cx="9704526" cy="1212136"/>
          </a:xfrm>
          <a:prstGeom prst="rect">
            <a:avLst/>
          </a:prstGeom>
          <a:gradFill>
            <a:gsLst>
              <a:gs pos="0">
                <a:srgbClr val="AF94D2"/>
              </a:gs>
              <a:gs pos="50000">
                <a:srgbClr val="CCBEE1"/>
              </a:gs>
              <a:gs pos="100000">
                <a:srgbClr val="E6E0EF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3500"/>
              <a:buFont typeface="Arial"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SELNET WP 9/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Communication, Dissemination and exploitation of results </a:t>
            </a:r>
            <a:endParaRPr kumimoji="0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5" name="Google Shape;225;p7" descr="Imagen que contiene firmar, tabla, cuarto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30192" y="18543"/>
            <a:ext cx="1363752" cy="136375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BAB1B385-C9F1-2B49-A247-B03BACE787FD}"/>
              </a:ext>
            </a:extLst>
          </p:cNvPr>
          <p:cNvSpPr txBox="1"/>
          <p:nvPr/>
        </p:nvSpPr>
        <p:spPr>
          <a:xfrm>
            <a:off x="1295398" y="1491700"/>
            <a:ext cx="3942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Place #6 in </a:t>
            </a: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terms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sarcoma </a:t>
            </a: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guidelines</a:t>
            </a:r>
            <a:endParaRPr kumimoji="0" lang="es-A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BD22178C-47AC-EB44-A8B9-660AD49529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2491" y="1950332"/>
            <a:ext cx="7790875" cy="4645289"/>
          </a:xfrm>
          <a:prstGeom prst="rect">
            <a:avLst/>
          </a:prstGeom>
        </p:spPr>
      </p:pic>
      <p:sp>
        <p:nvSpPr>
          <p:cNvPr id="11" name="Flecha derecha 10">
            <a:extLst>
              <a:ext uri="{FF2B5EF4-FFF2-40B4-BE49-F238E27FC236}">
                <a16:creationId xmlns:a16="http://schemas.microsoft.com/office/drawing/2014/main" id="{2C17A443-CCEA-3448-9C81-15AD685A1213}"/>
              </a:ext>
            </a:extLst>
          </p:cNvPr>
          <p:cNvSpPr/>
          <p:nvPr/>
        </p:nvSpPr>
        <p:spPr>
          <a:xfrm rot="10800000">
            <a:off x="7924648" y="5814912"/>
            <a:ext cx="1327274" cy="78070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8425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2346A9F7-9B54-014A-B2A9-35C02397D4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0915" y="3086962"/>
            <a:ext cx="6158405" cy="3421336"/>
          </a:xfrm>
          <a:prstGeom prst="rect">
            <a:avLst/>
          </a:prstGeom>
        </p:spPr>
      </p:pic>
      <p:sp>
        <p:nvSpPr>
          <p:cNvPr id="219" name="Google Shape;219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220" name="Google Shape;220;p7"/>
          <p:cNvSpPr txBox="1">
            <a:spLocks noGrp="1"/>
          </p:cNvSpPr>
          <p:nvPr>
            <p:ph type="body" idx="1"/>
          </p:nvPr>
        </p:nvSpPr>
        <p:spPr>
          <a:xfrm>
            <a:off x="838200" y="1489730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EXPLOITATION OF RESULTS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graphicFrame>
        <p:nvGraphicFramePr>
          <p:cNvPr id="221" name="Google Shape;221;p7"/>
          <p:cNvGraphicFramePr/>
          <p:nvPr/>
        </p:nvGraphicFramePr>
        <p:xfrm>
          <a:off x="-7985067" y="1926114"/>
          <a:ext cx="11847875" cy="48158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8072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7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90475">
                <a:tc>
                  <a:txBody>
                    <a:bodyPr/>
                    <a:lstStyle/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•"/>
                      </a:pPr>
                      <a:endParaRPr sz="1800" b="1" i="0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1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b="0" u="none" strike="noStrike" cap="none" dirty="0">
                          <a:solidFill>
                            <a:schemeClr val="dk1"/>
                          </a:solidFill>
                        </a:rPr>
                        <a:t>WPs      WP9</a:t>
                      </a:r>
                      <a:endParaRPr dirty="0"/>
                    </a:p>
                    <a:p>
                      <a:pPr marL="0" marR="0" lvl="1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800" b="0" u="none" strike="noStrike" cap="none" dirty="0">
                        <a:solidFill>
                          <a:schemeClr val="dk1"/>
                        </a:solidFill>
                      </a:endParaRPr>
                    </a:p>
                    <a:p>
                      <a:pPr marL="0" marR="0" lvl="1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b="0" u="none" strike="noStrike" cap="none" dirty="0">
                          <a:solidFill>
                            <a:schemeClr val="dk1"/>
                          </a:solidFill>
                        </a:rPr>
                        <a:t>WP10</a:t>
                      </a:r>
                      <a:endParaRPr dirty="0"/>
                    </a:p>
                    <a:p>
                      <a:pPr marL="0" marR="0" lvl="1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800" b="0" u="none" strike="noStrike" cap="none" dirty="0">
                        <a:solidFill>
                          <a:schemeClr val="dk1"/>
                        </a:solidFill>
                      </a:endParaRPr>
                    </a:p>
                    <a:p>
                      <a:pPr marL="0" marR="0" lvl="1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b="0" u="none" strike="noStrike" cap="none" dirty="0">
                          <a:solidFill>
                            <a:schemeClr val="dk1"/>
                          </a:solidFill>
                        </a:rPr>
                        <a:t>Website and ALERTs</a:t>
                      </a:r>
                      <a:endParaRPr sz="1800" b="0" u="none" strike="noStrike" cap="none" dirty="0">
                        <a:solidFill>
                          <a:schemeClr val="dk1"/>
                        </a:solidFill>
                      </a:endParaRPr>
                    </a:p>
                    <a:p>
                      <a:pPr marL="0" marR="0" lvl="1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800" b="1" u="none" strike="noStrike" cap="none" dirty="0">
                        <a:solidFill>
                          <a:schemeClr val="dk1"/>
                        </a:solidFill>
                      </a:endParaRPr>
                    </a:p>
                    <a:p>
                      <a:pPr marL="0" marR="0" lvl="1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7030A0"/>
                        </a:buClr>
                        <a:buSzPts val="1600"/>
                        <a:buFont typeface="Calibri"/>
                        <a:buNone/>
                      </a:pPr>
                      <a:r>
                        <a:rPr lang="en-US" sz="1600" dirty="0">
                          <a:solidFill>
                            <a:srgbClr val="7030A0"/>
                          </a:solidFill>
                        </a:rPr>
                        <a:t>I</a:t>
                      </a:r>
                      <a:r>
                        <a:rPr lang="en-US" sz="1600" b="1" u="none" strike="noStrike" cap="none" dirty="0">
                          <a:solidFill>
                            <a:srgbClr val="7030A0"/>
                          </a:solidFill>
                        </a:rPr>
                        <a:t>ncrease participation in future own scientific publications: </a:t>
                      </a:r>
                      <a:endParaRPr dirty="0"/>
                    </a:p>
                    <a:p>
                      <a:pPr marL="0" marR="0" lvl="1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libri"/>
                        <a:buNone/>
                      </a:pPr>
                      <a:endParaRPr sz="1600" b="0" u="none" strike="noStrike" cap="none" dirty="0">
                        <a:solidFill>
                          <a:schemeClr val="dk1"/>
                        </a:solidFill>
                      </a:endParaRPr>
                    </a:p>
                    <a:p>
                      <a:pPr marL="285750" marR="0" lvl="1" indent="-28575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 b="0" u="none" strike="noStrike" cap="none" dirty="0">
                          <a:solidFill>
                            <a:schemeClr val="dk1"/>
                          </a:solidFill>
                        </a:rPr>
                        <a:t>Retrospective studies </a:t>
                      </a:r>
                      <a:endParaRPr dirty="0"/>
                    </a:p>
                    <a:p>
                      <a:pPr marL="285750" marR="0" lvl="1" indent="-28575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 b="0" u="none" strike="noStrike" cap="none" dirty="0">
                          <a:solidFill>
                            <a:schemeClr val="dk1"/>
                          </a:solidFill>
                        </a:rPr>
                        <a:t>Prospective real life studies </a:t>
                      </a:r>
                      <a:endParaRPr dirty="0"/>
                    </a:p>
                    <a:p>
                      <a:pPr marL="285750" marR="0" lvl="1" indent="-28575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 b="0" dirty="0">
                          <a:solidFill>
                            <a:schemeClr val="dk1"/>
                          </a:solidFill>
                        </a:rPr>
                        <a:t>Clinical Trial/ </a:t>
                      </a:r>
                      <a:r>
                        <a:rPr lang="en-US" sz="1600" b="1" dirty="0">
                          <a:solidFill>
                            <a:schemeClr val="dk1"/>
                          </a:solidFill>
                        </a:rPr>
                        <a:t>study proposals </a:t>
                      </a:r>
                      <a:r>
                        <a:rPr lang="en-US" sz="1600" b="0" dirty="0">
                          <a:solidFill>
                            <a:schemeClr val="dk1"/>
                          </a:solidFill>
                        </a:rPr>
                        <a:t>within SELNET</a:t>
                      </a:r>
                      <a:endParaRPr dirty="0"/>
                    </a:p>
                    <a:p>
                      <a:pPr marL="0" marR="0" lvl="1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800" b="0" u="none" strike="noStrike" cap="none" dirty="0">
                        <a:solidFill>
                          <a:schemeClr val="dk1"/>
                        </a:solidFill>
                      </a:endParaRPr>
                    </a:p>
                    <a:p>
                      <a:pPr marL="0" marR="0" lvl="1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b="0" u="none" strike="noStrike" cap="none" dirty="0">
                          <a:solidFill>
                            <a:schemeClr val="dk1"/>
                          </a:solidFill>
                        </a:rPr>
                        <a:t>Support request to European WPs to improve this</a:t>
                      </a:r>
                      <a:endParaRPr sz="1800" b="0" u="none" strike="noStrike" cap="none" dirty="0">
                        <a:solidFill>
                          <a:schemeClr val="dk1"/>
                        </a:solidFill>
                      </a:endParaRPr>
                    </a:p>
                    <a:p>
                      <a:pPr marL="0" marR="0" lvl="1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800" u="none" strike="noStrike" cap="none" dirty="0">
                        <a:solidFill>
                          <a:schemeClr val="dk1"/>
                        </a:solidFill>
                      </a:endParaRPr>
                    </a:p>
                    <a:p>
                      <a:pPr marL="0" marR="0" lvl="1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800" u="none" strike="noStrike" cap="none" dirty="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22" name="Google Shape;222;p7"/>
          <p:cNvSpPr/>
          <p:nvPr/>
        </p:nvSpPr>
        <p:spPr>
          <a:xfrm rot="5400000">
            <a:off x="1773493" y="2848128"/>
            <a:ext cx="250515" cy="21205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p7"/>
          <p:cNvSpPr/>
          <p:nvPr/>
        </p:nvSpPr>
        <p:spPr>
          <a:xfrm>
            <a:off x="2678804" y="789138"/>
            <a:ext cx="5909481" cy="54221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p7"/>
          <p:cNvSpPr txBox="1"/>
          <p:nvPr/>
        </p:nvSpPr>
        <p:spPr>
          <a:xfrm>
            <a:off x="725666" y="170160"/>
            <a:ext cx="9704526" cy="1212136"/>
          </a:xfrm>
          <a:prstGeom prst="rect">
            <a:avLst/>
          </a:prstGeom>
          <a:gradFill>
            <a:gsLst>
              <a:gs pos="0">
                <a:srgbClr val="AF94D2"/>
              </a:gs>
              <a:gs pos="50000">
                <a:srgbClr val="CCBEE1"/>
              </a:gs>
              <a:gs pos="100000">
                <a:srgbClr val="E6E0EF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3500"/>
              <a:buFont typeface="Arial"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SELNET WP 9/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Communication, Dissemination and exploitation of results </a:t>
            </a:r>
            <a:endParaRPr kumimoji="0" sz="3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5" name="Google Shape;225;p7" descr="Imagen que contiene firmar, tabla, cuarto&#10;&#10;Descripción generada automá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30192" y="18543"/>
            <a:ext cx="1363752" cy="1363752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7"/>
          <p:cNvSpPr/>
          <p:nvPr/>
        </p:nvSpPr>
        <p:spPr>
          <a:xfrm rot="3785437">
            <a:off x="1525992" y="2294802"/>
            <a:ext cx="266733" cy="199696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7"/>
          <p:cNvSpPr/>
          <p:nvPr/>
        </p:nvSpPr>
        <p:spPr>
          <a:xfrm rot="7347531">
            <a:off x="1781496" y="2331343"/>
            <a:ext cx="266733" cy="143865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7"/>
          <p:cNvSpPr/>
          <p:nvPr/>
        </p:nvSpPr>
        <p:spPr>
          <a:xfrm rot="5400000">
            <a:off x="1986749" y="2624019"/>
            <a:ext cx="814443" cy="96345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7"/>
          <p:cNvSpPr/>
          <p:nvPr/>
        </p:nvSpPr>
        <p:spPr>
          <a:xfrm rot="-3491961">
            <a:off x="1980273" y="2336271"/>
            <a:ext cx="263252" cy="9757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0" name="Google Shape;230;p7" descr="uropa iniará, a partir de la semana que viene una apertura gradual al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42759" y="6210188"/>
            <a:ext cx="1116630" cy="52481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Elipse 1"/>
          <p:cNvSpPr/>
          <p:nvPr/>
        </p:nvSpPr>
        <p:spPr>
          <a:xfrm>
            <a:off x="174947" y="4753753"/>
            <a:ext cx="3705101" cy="54626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lipse 4"/>
          <p:cNvSpPr/>
          <p:nvPr/>
        </p:nvSpPr>
        <p:spPr>
          <a:xfrm>
            <a:off x="6388925" y="4904508"/>
            <a:ext cx="1460665" cy="19534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373" y="2421416"/>
            <a:ext cx="4724400" cy="342900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040" y="2037270"/>
            <a:ext cx="3236498" cy="890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679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223" name="Google Shape;223;p7"/>
          <p:cNvSpPr/>
          <p:nvPr/>
        </p:nvSpPr>
        <p:spPr>
          <a:xfrm>
            <a:off x="2678804" y="789138"/>
            <a:ext cx="5909481" cy="54221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p7"/>
          <p:cNvSpPr txBox="1"/>
          <p:nvPr/>
        </p:nvSpPr>
        <p:spPr>
          <a:xfrm>
            <a:off x="725666" y="170160"/>
            <a:ext cx="9704526" cy="1212136"/>
          </a:xfrm>
          <a:prstGeom prst="rect">
            <a:avLst/>
          </a:prstGeom>
          <a:gradFill>
            <a:gsLst>
              <a:gs pos="0">
                <a:srgbClr val="AF94D2"/>
              </a:gs>
              <a:gs pos="50000">
                <a:srgbClr val="CCBEE1"/>
              </a:gs>
              <a:gs pos="100000">
                <a:srgbClr val="E6E0EF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3500"/>
              <a:buFont typeface="Arial"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SELNET WP 9/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Communication, Dissemination and exploitation of results </a:t>
            </a:r>
            <a:endParaRPr kumimoji="0" sz="3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5" name="Google Shape;225;p7" descr="Imagen que contiene firmar, tabla, cuarto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30192" y="18543"/>
            <a:ext cx="1363752" cy="136375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uadroTexto 7"/>
          <p:cNvSpPr txBox="1"/>
          <p:nvPr/>
        </p:nvSpPr>
        <p:spPr>
          <a:xfrm>
            <a:off x="6436426" y="5605153"/>
            <a:ext cx="4346369" cy="923330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Stakeholders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Sarcoma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patient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groups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Pharmaceutical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companies</a:t>
            </a:r>
            <a:endParaRPr kumimoji="0" lang="es-ES_trad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956D0FF-7BC1-C341-AFBD-E6339D5BDB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95870"/>
            <a:ext cx="3916843" cy="485060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592422C-2CDD-824F-8857-6DB58A0415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6843" y="1834712"/>
            <a:ext cx="8196714" cy="341110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CA7DDFC-45C8-9F24-1B4E-FA6F62B55066}"/>
              </a:ext>
            </a:extLst>
          </p:cNvPr>
          <p:cNvSpPr txBox="1"/>
          <p:nvPr/>
        </p:nvSpPr>
        <p:spPr>
          <a:xfrm>
            <a:off x="5577929" y="3188106"/>
            <a:ext cx="2215662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AR" dirty="0"/>
              <a:t>Why SELNET is gone?</a:t>
            </a:r>
          </a:p>
        </p:txBody>
      </p:sp>
    </p:spTree>
    <p:extLst>
      <p:ext uri="{BB962C8B-B14F-4D97-AF65-F5344CB8AC3E}">
        <p14:creationId xmlns:p14="http://schemas.microsoft.com/office/powerpoint/2010/main" val="13992556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0"/>
          <p:cNvSpPr txBox="1">
            <a:spLocks noGrp="1"/>
          </p:cNvSpPr>
          <p:nvPr>
            <p:ph type="title"/>
          </p:nvPr>
        </p:nvSpPr>
        <p:spPr>
          <a:xfrm>
            <a:off x="309312" y="526026"/>
            <a:ext cx="11882688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b="1" dirty="0"/>
              <a:t>SELNET social network --&gt; Sarcoma popularity</a:t>
            </a:r>
            <a:br>
              <a:rPr lang="en-US" dirty="0"/>
            </a:br>
            <a:endParaRPr b="1" dirty="0"/>
          </a:p>
        </p:txBody>
      </p:sp>
      <p:sp>
        <p:nvSpPr>
          <p:cNvPr id="279" name="Google Shape;279;p10"/>
          <p:cNvSpPr txBox="1"/>
          <p:nvPr/>
        </p:nvSpPr>
        <p:spPr>
          <a:xfrm>
            <a:off x="309312" y="888794"/>
            <a:ext cx="4124902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Last 3 months…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0" name="Google Shape;280;p10"/>
          <p:cNvPicPr preferRelativeResize="0"/>
          <p:nvPr/>
        </p:nvPicPr>
        <p:blipFill rotWithShape="1">
          <a:blip r:embed="rId3">
            <a:alphaModFix/>
          </a:blip>
          <a:srcRect l="22333" t="45821" r="70573" b="12864"/>
          <a:stretch/>
        </p:blipFill>
        <p:spPr>
          <a:xfrm>
            <a:off x="180067" y="1741766"/>
            <a:ext cx="853115" cy="2833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62134" y="3158443"/>
            <a:ext cx="3110925" cy="1539681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10"/>
          <p:cNvSpPr/>
          <p:nvPr/>
        </p:nvSpPr>
        <p:spPr>
          <a:xfrm>
            <a:off x="9956585" y="2773804"/>
            <a:ext cx="95615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REALITY</a:t>
            </a:r>
            <a:endParaRPr kumimoji="0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5" name="Google Shape;295;p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009625" y="1856816"/>
            <a:ext cx="2850081" cy="9016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F147297-C87B-804F-AAC9-BB0364E242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4214" y="3279518"/>
            <a:ext cx="4354112" cy="3602376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A23A5E52-961E-FA45-B855-E6EF2FDAD1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9041" y="2578170"/>
            <a:ext cx="3285988" cy="250253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E423426-5FA5-E647-92F8-65E9F752316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-156" t="60132"/>
          <a:stretch/>
        </p:blipFill>
        <p:spPr>
          <a:xfrm>
            <a:off x="4434214" y="1670071"/>
            <a:ext cx="4499552" cy="149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7356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0"/>
          <p:cNvSpPr txBox="1">
            <a:spLocks noGrp="1"/>
          </p:cNvSpPr>
          <p:nvPr>
            <p:ph type="title"/>
          </p:nvPr>
        </p:nvSpPr>
        <p:spPr>
          <a:xfrm>
            <a:off x="309312" y="526026"/>
            <a:ext cx="11882688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b="1" dirty="0"/>
              <a:t>SELNET social network --&gt; Sarcoma popularity</a:t>
            </a:r>
            <a:br>
              <a:rPr lang="en-US" dirty="0"/>
            </a:br>
            <a:endParaRPr b="1" dirty="0"/>
          </a:p>
        </p:txBody>
      </p:sp>
      <p:sp>
        <p:nvSpPr>
          <p:cNvPr id="279" name="Google Shape;279;p10"/>
          <p:cNvSpPr txBox="1"/>
          <p:nvPr/>
        </p:nvSpPr>
        <p:spPr>
          <a:xfrm>
            <a:off x="309312" y="888794"/>
            <a:ext cx="4124902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Last 3 months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0" name="Google Shape;280;p10"/>
          <p:cNvPicPr preferRelativeResize="0"/>
          <p:nvPr/>
        </p:nvPicPr>
        <p:blipFill rotWithShape="1">
          <a:blip r:embed="rId3">
            <a:alphaModFix/>
          </a:blip>
          <a:srcRect l="22333" t="45821" r="70573" b="12864"/>
          <a:stretch/>
        </p:blipFill>
        <p:spPr>
          <a:xfrm>
            <a:off x="218940" y="1702042"/>
            <a:ext cx="853115" cy="2833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BCBF944-82A5-6844-B2C7-D6C043288B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3873" y="1188807"/>
            <a:ext cx="2280535" cy="3202167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A8732B96-009A-894A-8774-5E04246B07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9194" y="1244407"/>
            <a:ext cx="3757385" cy="1214363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F6176994-BDDD-A544-ACA8-5B67005E8D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9594" y="2583131"/>
            <a:ext cx="5083466" cy="4125408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310A6D3D-F2B9-0E45-B231-5F53A29363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9394" y="4074881"/>
            <a:ext cx="5323379" cy="2721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7129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78;p10">
            <a:extLst>
              <a:ext uri="{FF2B5EF4-FFF2-40B4-BE49-F238E27FC236}">
                <a16:creationId xmlns:a16="http://schemas.microsoft.com/office/drawing/2014/main" id="{79C8827D-5810-8033-C7C7-31877D707579}"/>
              </a:ext>
            </a:extLst>
          </p:cNvPr>
          <p:cNvSpPr txBox="1">
            <a:spLocks/>
          </p:cNvSpPr>
          <p:nvPr/>
        </p:nvSpPr>
        <p:spPr>
          <a:xfrm>
            <a:off x="309312" y="526026"/>
            <a:ext cx="11882688" cy="132556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1"/>
              </a:buClr>
              <a:buSzPts val="4400"/>
              <a:buFont typeface="Calibri"/>
              <a:buNone/>
            </a:pPr>
            <a:r>
              <a:rPr lang="en-US" b="1" dirty="0"/>
              <a:t>SELNET social network --&gt; Sarcoma popularity</a:t>
            </a:r>
            <a:br>
              <a:rPr lang="en-US" dirty="0"/>
            </a:br>
            <a:endParaRPr lang="en-US" b="1" dirty="0"/>
          </a:p>
        </p:txBody>
      </p:sp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8BD8D60-BDA8-A2A6-BE3E-409BA23C34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04" t="11684" r="4395" b="10859"/>
          <a:stretch/>
        </p:blipFill>
        <p:spPr>
          <a:xfrm>
            <a:off x="1030014" y="1305909"/>
            <a:ext cx="8565931" cy="4463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0433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" name="Google Shape;428;p18" descr="Imagen que contiene firmar, tabla, cuarto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16833" y="120057"/>
            <a:ext cx="1363752" cy="1363752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p18"/>
          <p:cNvSpPr txBox="1"/>
          <p:nvPr/>
        </p:nvSpPr>
        <p:spPr>
          <a:xfrm>
            <a:off x="312307" y="271674"/>
            <a:ext cx="9704526" cy="1212136"/>
          </a:xfrm>
          <a:prstGeom prst="rect">
            <a:avLst/>
          </a:prstGeom>
          <a:gradFill>
            <a:gsLst>
              <a:gs pos="0">
                <a:srgbClr val="AF94D2"/>
              </a:gs>
              <a:gs pos="50000">
                <a:srgbClr val="CCBEE1"/>
              </a:gs>
              <a:gs pos="100000">
                <a:srgbClr val="E6E0EF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3200"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SELNET WP 9/ </a:t>
            </a: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3200"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As part of the global work of the consortium</a:t>
            </a: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069771" y="1672046"/>
            <a:ext cx="42715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Deliverable</a:t>
            </a:r>
            <a:endParaRPr kumimoji="0" lang="es-ES_tradnl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5F4F1AF2-5152-BF48-B323-4E7D889D7A97}"/>
              </a:ext>
            </a:extLst>
          </p:cNvPr>
          <p:cNvSpPr/>
          <p:nvPr/>
        </p:nvSpPr>
        <p:spPr>
          <a:xfrm>
            <a:off x="1550504" y="2741615"/>
            <a:ext cx="8130209" cy="34317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Update of the plan for exploitation and dissemination of result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ANNEX IV. PUBLICATIONS DURING SECOND PERIOD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 SELNET recommendations for COVID-19. Oct. 2020.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Clinical practice guidelines for bone sarcoma. Jun. 2022,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soft-tissue sarcoma and GIST. Nov. 2021.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Translational project  publication: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Novel NFIX-STAT6 Gene Fusion in Solitary Fibrous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Tumor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Jul. 2021.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Seven articles as guest editor in the Cancers journal with a special Issue entitled “New Therapeutic Advances in Rare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Tumors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”. Aug. 2020.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97476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" name="Google Shape;428;p18" descr="Imagen que contiene firmar, tabla, cuarto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16833" y="120057"/>
            <a:ext cx="1363752" cy="1363752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p18"/>
          <p:cNvSpPr txBox="1"/>
          <p:nvPr/>
        </p:nvSpPr>
        <p:spPr>
          <a:xfrm>
            <a:off x="312307" y="271674"/>
            <a:ext cx="9704526" cy="1212136"/>
          </a:xfrm>
          <a:prstGeom prst="rect">
            <a:avLst/>
          </a:prstGeom>
          <a:gradFill>
            <a:gsLst>
              <a:gs pos="0">
                <a:srgbClr val="AF94D2"/>
              </a:gs>
              <a:gs pos="50000">
                <a:srgbClr val="CCBEE1"/>
              </a:gs>
              <a:gs pos="100000">
                <a:srgbClr val="E6E0EF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3200"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SELNET WP 9/ </a:t>
            </a: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3200"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As part of the global work of the consortium</a:t>
            </a: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069771" y="1672046"/>
            <a:ext cx="42715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Deliverable</a:t>
            </a:r>
            <a:endParaRPr kumimoji="0" lang="es-ES_tradnl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6E19952-2781-F34D-9787-5D6C57D68E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43582"/>
            <a:ext cx="10097432" cy="312301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8281101-97FC-D548-B026-BC48E2E170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2723" y="4361793"/>
            <a:ext cx="7377682" cy="2326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7553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ángulo 29">
            <a:extLst>
              <a:ext uri="{FF2B5EF4-FFF2-40B4-BE49-F238E27FC236}">
                <a16:creationId xmlns:a16="http://schemas.microsoft.com/office/drawing/2014/main" id="{77AF9786-E52D-634F-8A26-20A461777BA2}"/>
              </a:ext>
            </a:extLst>
          </p:cNvPr>
          <p:cNvSpPr/>
          <p:nvPr/>
        </p:nvSpPr>
        <p:spPr>
          <a:xfrm>
            <a:off x="339016" y="2790809"/>
            <a:ext cx="10910008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Sarcoma as a model to improve diagnosis and clinical care of rare tumors through a European and Latin American multidisciplinary network</a:t>
            </a:r>
            <a:endParaRPr kumimoji="0" lang="es-A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93B6DCAA-4596-D948-9CD3-AD96D4838D49}"/>
              </a:ext>
            </a:extLst>
          </p:cNvPr>
          <p:cNvSpPr/>
          <p:nvPr/>
        </p:nvSpPr>
        <p:spPr>
          <a:xfrm>
            <a:off x="237326" y="5110033"/>
            <a:ext cx="11643049" cy="923330"/>
          </a:xfrm>
          <a:prstGeom prst="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Appropriate management of sarcoma patients is hindered by the absence of referral policies to reference centers (RCs), incorrect or delayed diagnosis, non-adherence of therapies to clinical practice guidelines (CPGs), and lack of expertise by practitioners, which increases the risk of relapse and death.</a:t>
            </a:r>
          </a:p>
        </p:txBody>
      </p:sp>
      <p:sp>
        <p:nvSpPr>
          <p:cNvPr id="3" name="Título 3">
            <a:extLst>
              <a:ext uri="{FF2B5EF4-FFF2-40B4-BE49-F238E27FC236}">
                <a16:creationId xmlns:a16="http://schemas.microsoft.com/office/drawing/2014/main" id="{5F15F740-EC7A-59EB-6A1A-709E1A7A2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326" y="281798"/>
            <a:ext cx="9704526" cy="1212136"/>
          </a:xfr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txBody>
          <a:bodyPr>
            <a:normAutofit/>
          </a:bodyPr>
          <a:lstStyle/>
          <a:p>
            <a:pPr marL="228600" marR="0" lvl="0" indent="-22860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tabLst/>
              <a:defRPr/>
            </a:pPr>
            <a:r>
              <a: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dot" panose="02000503000000020003" pitchFamily="2" charset="-79"/>
                <a:ea typeface="+mn-ea"/>
                <a:cs typeface="Didot" panose="02000503000000020003" pitchFamily="2" charset="-79"/>
              </a:rPr>
              <a:t>SELNET</a:t>
            </a:r>
            <a:endParaRPr lang="es-ES" sz="3500" dirty="0">
              <a:latin typeface="Didot" panose="02000503000000020003" pitchFamily="2" charset="-79"/>
              <a:cs typeface="Didot" panose="02000503000000020003" pitchFamily="2" charset="-79"/>
            </a:endParaRPr>
          </a:p>
        </p:txBody>
      </p:sp>
      <p:pic>
        <p:nvPicPr>
          <p:cNvPr id="4" name="Imagen 7" descr="Imagen que contiene firmar, tabla, cuarto&#10;&#10;Descripción generada automáticamente">
            <a:extLst>
              <a:ext uri="{FF2B5EF4-FFF2-40B4-BE49-F238E27FC236}">
                <a16:creationId xmlns:a16="http://schemas.microsoft.com/office/drawing/2014/main" id="{45AB23B0-7612-9CBC-CF78-0E75740C46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2369" y="205990"/>
            <a:ext cx="1363752" cy="1363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2812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BFE481DA-240A-F24F-AB7F-15EE86A53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307" y="3169009"/>
            <a:ext cx="9792208" cy="3407862"/>
          </a:xfrm>
        </p:spPr>
        <p:txBody>
          <a:bodyPr>
            <a:normAutofit/>
          </a:bodyPr>
          <a:lstStyle/>
          <a:p>
            <a:r>
              <a:rPr lang="es-ES" dirty="0" err="1">
                <a:latin typeface="Didot" panose="02000503000000020003" pitchFamily="2" charset="-79"/>
                <a:cs typeface="Didot" panose="02000503000000020003" pitchFamily="2" charset="-79"/>
              </a:rPr>
              <a:t>WorkPackage</a:t>
            </a:r>
            <a:r>
              <a:rPr lang="es-ES" dirty="0">
                <a:latin typeface="Didot" panose="02000503000000020003" pitchFamily="2" charset="-79"/>
                <a:cs typeface="Didot" panose="02000503000000020003" pitchFamily="2" charset="-79"/>
              </a:rPr>
              <a:t> </a:t>
            </a:r>
            <a:r>
              <a:rPr lang="es-ES" dirty="0" err="1">
                <a:latin typeface="Didot" panose="02000503000000020003" pitchFamily="2" charset="-79"/>
                <a:cs typeface="Didot" panose="02000503000000020003" pitchFamily="2" charset="-79"/>
              </a:rPr>
              <a:t>tasks</a:t>
            </a:r>
            <a:r>
              <a:rPr lang="es-ES" dirty="0">
                <a:latin typeface="Didot" panose="02000503000000020003" pitchFamily="2" charset="-79"/>
                <a:cs typeface="Didot" panose="02000503000000020003" pitchFamily="2" charset="-79"/>
              </a:rPr>
              <a:t> – </a:t>
            </a:r>
            <a:r>
              <a:rPr lang="es-ES" dirty="0" err="1">
                <a:latin typeface="Didot" panose="02000503000000020003" pitchFamily="2" charset="-79"/>
                <a:cs typeface="Didot" panose="02000503000000020003" pitchFamily="2" charset="-79"/>
              </a:rPr>
              <a:t>planification</a:t>
            </a:r>
            <a:r>
              <a:rPr lang="es-ES" dirty="0">
                <a:latin typeface="Didot" panose="02000503000000020003" pitchFamily="2" charset="-79"/>
                <a:cs typeface="Didot" panose="02000503000000020003" pitchFamily="2" charset="-79"/>
              </a:rPr>
              <a:t> (</a:t>
            </a:r>
            <a:r>
              <a:rPr lang="es-ES" dirty="0" err="1">
                <a:latin typeface="Didot" panose="02000503000000020003" pitchFamily="2" charset="-79"/>
                <a:cs typeface="Didot" panose="02000503000000020003" pitchFamily="2" charset="-79"/>
              </a:rPr>
              <a:t>next</a:t>
            </a:r>
            <a:r>
              <a:rPr lang="es-ES" dirty="0">
                <a:latin typeface="Didot" panose="02000503000000020003" pitchFamily="2" charset="-79"/>
                <a:cs typeface="Didot" panose="02000503000000020003" pitchFamily="2" charset="-79"/>
              </a:rPr>
              <a:t> 6 </a:t>
            </a:r>
            <a:r>
              <a:rPr lang="es-ES" dirty="0" err="1">
                <a:latin typeface="Didot" panose="02000503000000020003" pitchFamily="2" charset="-79"/>
                <a:cs typeface="Didot" panose="02000503000000020003" pitchFamily="2" charset="-79"/>
              </a:rPr>
              <a:t>months</a:t>
            </a:r>
            <a:r>
              <a:rPr lang="es-ES" dirty="0">
                <a:latin typeface="Didot" panose="02000503000000020003" pitchFamily="2" charset="-79"/>
                <a:cs typeface="Didot" panose="02000503000000020003" pitchFamily="2" charset="-79"/>
              </a:rPr>
              <a:t> </a:t>
            </a:r>
            <a:r>
              <a:rPr lang="es-ES" dirty="0" err="1">
                <a:latin typeface="Didot" panose="02000503000000020003" pitchFamily="2" charset="-79"/>
                <a:cs typeface="Didot" panose="02000503000000020003" pitchFamily="2" charset="-79"/>
              </a:rPr>
              <a:t>until</a:t>
            </a:r>
            <a:r>
              <a:rPr lang="es-ES" dirty="0">
                <a:latin typeface="Didot" panose="02000503000000020003" pitchFamily="2" charset="-79"/>
                <a:cs typeface="Didot" panose="02000503000000020003" pitchFamily="2" charset="-79"/>
              </a:rPr>
              <a:t> </a:t>
            </a:r>
            <a:r>
              <a:rPr lang="es-ES" dirty="0" err="1">
                <a:latin typeface="Didot" panose="02000503000000020003" pitchFamily="2" charset="-79"/>
                <a:cs typeface="Didot" panose="02000503000000020003" pitchFamily="2" charset="-79"/>
              </a:rPr>
              <a:t>the</a:t>
            </a:r>
            <a:r>
              <a:rPr lang="es-ES" dirty="0">
                <a:latin typeface="Didot" panose="02000503000000020003" pitchFamily="2" charset="-79"/>
                <a:cs typeface="Didot" panose="02000503000000020003" pitchFamily="2" charset="-79"/>
              </a:rPr>
              <a:t> </a:t>
            </a:r>
            <a:r>
              <a:rPr lang="es-ES" dirty="0" err="1">
                <a:latin typeface="Didot" panose="02000503000000020003" pitchFamily="2" charset="-79"/>
                <a:cs typeface="Didot" panose="02000503000000020003" pitchFamily="2" charset="-79"/>
              </a:rPr>
              <a:t>end</a:t>
            </a:r>
            <a:r>
              <a:rPr lang="es-ES" dirty="0">
                <a:latin typeface="Didot" panose="02000503000000020003" pitchFamily="2" charset="-79"/>
                <a:cs typeface="Didot" panose="02000503000000020003" pitchFamily="2" charset="-79"/>
              </a:rPr>
              <a:t>)</a:t>
            </a:r>
          </a:p>
        </p:txBody>
      </p:sp>
      <p:pic>
        <p:nvPicPr>
          <p:cNvPr id="8" name="Imagen 7" descr="Imagen que contiene firmar, tabla, cuarto&#10;&#10;Descripción generada automáticamente">
            <a:extLst>
              <a:ext uri="{FF2B5EF4-FFF2-40B4-BE49-F238E27FC236}">
                <a16:creationId xmlns:a16="http://schemas.microsoft.com/office/drawing/2014/main" id="{70F95758-A3C2-E143-9ED2-F4C268396B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6833" y="457983"/>
            <a:ext cx="1363752" cy="1363752"/>
          </a:xfrm>
          <a:prstGeom prst="rect">
            <a:avLst/>
          </a:prstGeom>
        </p:spPr>
      </p:pic>
      <p:sp>
        <p:nvSpPr>
          <p:cNvPr id="7" name="Título 3">
            <a:extLst>
              <a:ext uri="{FF2B5EF4-FFF2-40B4-BE49-F238E27FC236}">
                <a16:creationId xmlns:a16="http://schemas.microsoft.com/office/drawing/2014/main" id="{BACF596A-8A5A-864B-A2F9-F60A1506FC2B}"/>
              </a:ext>
            </a:extLst>
          </p:cNvPr>
          <p:cNvSpPr txBox="1">
            <a:spLocks/>
          </p:cNvSpPr>
          <p:nvPr/>
        </p:nvSpPr>
        <p:spPr>
          <a:xfrm>
            <a:off x="312307" y="609600"/>
            <a:ext cx="9704526" cy="1212136"/>
          </a:xfrm>
          <a:prstGeom prst="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dot" panose="02000503000000020003" pitchFamily="2" charset="-79"/>
                <a:ea typeface="+mj-ea"/>
                <a:cs typeface="Didot" panose="02000503000000020003" pitchFamily="2" charset="-79"/>
              </a:rPr>
              <a:t>SELNET WP9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C57F3E-4969-CA6E-0AFE-A0EAC9009467}"/>
              </a:ext>
            </a:extLst>
          </p:cNvPr>
          <p:cNvSpPr txBox="1"/>
          <p:nvPr/>
        </p:nvSpPr>
        <p:spPr>
          <a:xfrm>
            <a:off x="1191743" y="4783601"/>
            <a:ext cx="8912772" cy="954107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R" sz="2800" dirty="0"/>
              <a:t>To be more agressibly looking for the attention of com</a:t>
            </a:r>
            <a:r>
              <a:rPr lang="en-US" sz="2800" dirty="0"/>
              <a:t>m</a:t>
            </a:r>
            <a:r>
              <a:rPr lang="en-AR" sz="2800" dirty="0"/>
              <a:t>unity, press and medical societies</a:t>
            </a:r>
          </a:p>
        </p:txBody>
      </p:sp>
    </p:spTree>
    <p:extLst>
      <p:ext uri="{BB962C8B-B14F-4D97-AF65-F5344CB8AC3E}">
        <p14:creationId xmlns:p14="http://schemas.microsoft.com/office/powerpoint/2010/main" val="350198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65613F12-3995-D643-8AD4-F46E41905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307" y="609600"/>
            <a:ext cx="9704526" cy="1212136"/>
          </a:xfr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txBody>
          <a:bodyPr>
            <a:normAutofit/>
          </a:bodyPr>
          <a:lstStyle/>
          <a:p>
            <a:r>
              <a:rPr lang="es-ES" sz="3500" dirty="0">
                <a:latin typeface="Didot" panose="02000503000000020003" pitchFamily="2" charset="-79"/>
                <a:cs typeface="Didot" panose="02000503000000020003" pitchFamily="2" charset="-79"/>
              </a:rPr>
              <a:t>SELNET WP NUMBER/ NAME- PARTICIPANTS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BFE481DA-240A-F24F-AB7F-15EE86A53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307" y="3169009"/>
            <a:ext cx="9792208" cy="3407862"/>
          </a:xfrm>
        </p:spPr>
        <p:txBody>
          <a:bodyPr>
            <a:normAutofit/>
          </a:bodyPr>
          <a:lstStyle/>
          <a:p>
            <a:r>
              <a:rPr lang="es-ES" dirty="0" err="1">
                <a:latin typeface="Didot" panose="02000503000000020003" pitchFamily="2" charset="-79"/>
                <a:cs typeface="Didot" panose="02000503000000020003" pitchFamily="2" charset="-79"/>
              </a:rPr>
              <a:t>WorkPackage</a:t>
            </a:r>
            <a:r>
              <a:rPr lang="es-ES" dirty="0">
                <a:latin typeface="Didot" panose="02000503000000020003" pitchFamily="2" charset="-79"/>
                <a:cs typeface="Didot" panose="02000503000000020003" pitchFamily="2" charset="-79"/>
              </a:rPr>
              <a:t> </a:t>
            </a:r>
            <a:r>
              <a:rPr lang="es-ES" dirty="0" err="1">
                <a:latin typeface="Didot" panose="02000503000000020003" pitchFamily="2" charset="-79"/>
                <a:cs typeface="Didot" panose="02000503000000020003" pitchFamily="2" charset="-79"/>
              </a:rPr>
              <a:t>tasks</a:t>
            </a:r>
            <a:r>
              <a:rPr lang="es-ES" dirty="0">
                <a:latin typeface="Didot" panose="02000503000000020003" pitchFamily="2" charset="-79"/>
                <a:cs typeface="Didot" panose="02000503000000020003" pitchFamily="2" charset="-79"/>
              </a:rPr>
              <a:t> - </a:t>
            </a:r>
            <a:r>
              <a:rPr lang="es-ES" dirty="0" err="1">
                <a:latin typeface="Didot" panose="02000503000000020003" pitchFamily="2" charset="-79"/>
                <a:cs typeface="Didot" panose="02000503000000020003" pitchFamily="2" charset="-79"/>
              </a:rPr>
              <a:t>objective</a:t>
            </a:r>
            <a:endParaRPr lang="es-ES" dirty="0">
              <a:latin typeface="Didot" panose="02000503000000020003" pitchFamily="2" charset="-79"/>
              <a:cs typeface="Didot" panose="02000503000000020003" pitchFamily="2" charset="-79"/>
            </a:endParaRPr>
          </a:p>
        </p:txBody>
      </p:sp>
      <p:pic>
        <p:nvPicPr>
          <p:cNvPr id="8" name="Imagen 7" descr="Imagen que contiene firmar, tabla, cuarto&#10;&#10;Descripción generada automáticamente">
            <a:extLst>
              <a:ext uri="{FF2B5EF4-FFF2-40B4-BE49-F238E27FC236}">
                <a16:creationId xmlns:a16="http://schemas.microsoft.com/office/drawing/2014/main" id="{70F95758-A3C2-E143-9ED2-F4C268396B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6833" y="457983"/>
            <a:ext cx="1363752" cy="1363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7150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69157" y="1141436"/>
            <a:ext cx="7045959" cy="482600"/>
          </a:xfrm>
          <a:prstGeom prst="rect">
            <a:avLst/>
          </a:prstGeom>
        </p:spPr>
        <p:txBody>
          <a:bodyPr vert="horz" wrap="square" lIns="0" tIns="12700" rIns="0" bIns="0" rtlCol="0" anchor="b">
            <a:spAutoFit/>
          </a:bodyPr>
          <a:lstStyle/>
          <a:p>
            <a:pPr marL="12700">
              <a:spcBef>
                <a:spcPts val="100"/>
              </a:spcBef>
            </a:pPr>
            <a:r>
              <a:rPr sz="3000" spc="-5" dirty="0"/>
              <a:t>Why does </a:t>
            </a:r>
            <a:r>
              <a:rPr sz="3000" spc="-10" dirty="0"/>
              <a:t>dissemination</a:t>
            </a:r>
            <a:r>
              <a:rPr sz="3000" spc="-45" dirty="0"/>
              <a:t> </a:t>
            </a:r>
            <a:r>
              <a:rPr sz="3000" spc="-5" dirty="0"/>
              <a:t>matter?</a:t>
            </a:r>
            <a:endParaRPr sz="3000" dirty="0"/>
          </a:p>
        </p:txBody>
      </p:sp>
      <p:sp>
        <p:nvSpPr>
          <p:cNvPr id="3" name="object 3"/>
          <p:cNvSpPr/>
          <p:nvPr/>
        </p:nvSpPr>
        <p:spPr>
          <a:xfrm>
            <a:off x="1992312" y="2205062"/>
            <a:ext cx="8229600" cy="365760"/>
          </a:xfrm>
          <a:custGeom>
            <a:avLst/>
            <a:gdLst/>
            <a:ahLst/>
            <a:cxnLst/>
            <a:rect l="l" t="t" r="r" b="b"/>
            <a:pathLst>
              <a:path w="8229600" h="365760">
                <a:moveTo>
                  <a:pt x="0" y="365671"/>
                </a:moveTo>
                <a:lnTo>
                  <a:pt x="8229600" y="365671"/>
                </a:lnTo>
                <a:lnTo>
                  <a:pt x="8229600" y="0"/>
                </a:lnTo>
                <a:lnTo>
                  <a:pt x="0" y="0"/>
                </a:lnTo>
                <a:lnTo>
                  <a:pt x="0" y="365671"/>
                </a:lnTo>
                <a:close/>
              </a:path>
            </a:pathLst>
          </a:custGeom>
          <a:solidFill>
            <a:srgbClr val="BADFE2"/>
          </a:solidFill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992312" y="2570670"/>
            <a:ext cx="8229600" cy="822960"/>
          </a:xfrm>
          <a:custGeom>
            <a:avLst/>
            <a:gdLst/>
            <a:ahLst/>
            <a:cxnLst/>
            <a:rect l="l" t="t" r="r" b="b"/>
            <a:pathLst>
              <a:path w="8229600" h="822960">
                <a:moveTo>
                  <a:pt x="0" y="822769"/>
                </a:moveTo>
                <a:lnTo>
                  <a:pt x="8229600" y="822769"/>
                </a:lnTo>
                <a:lnTo>
                  <a:pt x="8229600" y="0"/>
                </a:lnTo>
                <a:lnTo>
                  <a:pt x="0" y="0"/>
                </a:lnTo>
                <a:lnTo>
                  <a:pt x="0" y="822769"/>
                </a:lnTo>
                <a:close/>
              </a:path>
            </a:pathLst>
          </a:custGeom>
          <a:solidFill>
            <a:srgbClr val="BADFE2"/>
          </a:solidFill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313899" y="2205063"/>
          <a:ext cx="11540050" cy="118808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540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1084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1800" b="1" spc="-5" dirty="0">
                          <a:latin typeface="Verdana"/>
                          <a:cs typeface="Verdana"/>
                        </a:rPr>
                        <a:t>Dissemination</a:t>
                      </a:r>
                      <a:endParaRPr sz="1800">
                        <a:latin typeface="Verdana"/>
                        <a:cs typeface="Verdana"/>
                      </a:endParaRPr>
                    </a:p>
                  </a:txBody>
                  <a:tcPr marL="0" marR="0" marT="44450" marB="0">
                    <a:solidFill>
                      <a:srgbClr val="BADF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7240">
                <a:tc>
                  <a:txBody>
                    <a:bodyPr/>
                    <a:lstStyle/>
                    <a:p>
                      <a:pPr marL="91440" marR="118745">
                        <a:lnSpc>
                          <a:spcPct val="100000"/>
                        </a:lnSpc>
                        <a:spcBef>
                          <a:spcPts val="715"/>
                        </a:spcBef>
                      </a:pPr>
                      <a:r>
                        <a:rPr sz="1800" spc="-5" dirty="0">
                          <a:latin typeface="Verdana"/>
                          <a:cs typeface="Verdana"/>
                        </a:rPr>
                        <a:t>The public </a:t>
                      </a:r>
                      <a:r>
                        <a:rPr sz="1800" dirty="0">
                          <a:latin typeface="Verdana"/>
                          <a:cs typeface="Verdana"/>
                        </a:rPr>
                        <a:t>disclosure of </a:t>
                      </a:r>
                      <a:r>
                        <a:rPr sz="1800" spc="-5" dirty="0">
                          <a:latin typeface="Verdana"/>
                          <a:cs typeface="Verdana"/>
                        </a:rPr>
                        <a:t>the results by any appropriate means,  </a:t>
                      </a:r>
                      <a:r>
                        <a:rPr sz="1800" dirty="0">
                          <a:latin typeface="Verdana"/>
                          <a:cs typeface="Verdana"/>
                        </a:rPr>
                        <a:t>including </a:t>
                      </a:r>
                      <a:r>
                        <a:rPr sz="1800" spc="-5" dirty="0">
                          <a:latin typeface="Verdana"/>
                          <a:cs typeface="Verdana"/>
                        </a:rPr>
                        <a:t>by </a:t>
                      </a:r>
                      <a:r>
                        <a:rPr sz="1800" dirty="0">
                          <a:latin typeface="Verdana"/>
                          <a:cs typeface="Verdana"/>
                        </a:rPr>
                        <a:t>scientific</a:t>
                      </a:r>
                      <a:r>
                        <a:rPr lang="es-ES" sz="180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800" spc="-5" dirty="0">
                          <a:latin typeface="Verdana"/>
                          <a:cs typeface="Verdana"/>
                        </a:rPr>
                        <a:t>publications </a:t>
                      </a:r>
                      <a:r>
                        <a:rPr sz="1800" dirty="0">
                          <a:latin typeface="Verdana"/>
                          <a:cs typeface="Verdana"/>
                        </a:rPr>
                        <a:t>in </a:t>
                      </a:r>
                      <a:r>
                        <a:rPr sz="1800" spc="-5" dirty="0">
                          <a:latin typeface="Verdana"/>
                          <a:cs typeface="Verdana"/>
                        </a:rPr>
                        <a:t>any</a:t>
                      </a:r>
                      <a:r>
                        <a:rPr sz="1800" dirty="0">
                          <a:latin typeface="Verdana"/>
                          <a:cs typeface="Verdana"/>
                        </a:rPr>
                        <a:t> medium.*</a:t>
                      </a:r>
                    </a:p>
                  </a:txBody>
                  <a:tcPr marL="0" marR="0" marT="90805" marB="0">
                    <a:solidFill>
                      <a:srgbClr val="BADF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object 6"/>
          <p:cNvSpPr txBox="1"/>
          <p:nvPr/>
        </p:nvSpPr>
        <p:spPr>
          <a:xfrm>
            <a:off x="375664" y="3749422"/>
            <a:ext cx="9846248" cy="278473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70865" marR="15240" lvl="0" indent="-342900" algn="l" defTabSz="4572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>
                <a:srgbClr val="00518E"/>
              </a:buClr>
              <a:buSzTx/>
              <a:buFont typeface="Wingdings"/>
              <a:buChar char=""/>
              <a:tabLst>
                <a:tab pos="570865" algn="l"/>
                <a:tab pos="571500" algn="l"/>
              </a:tabLst>
              <a:defRPr/>
            </a:pP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srgbClr val="0E5393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Transfer of knowledge </a:t>
            </a: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srgbClr val="0E5393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and 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srgbClr val="0E5393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results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0E5393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to the ones that can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srgbClr val="0E5393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best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0E5393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make use of </a:t>
            </a: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srgbClr val="0E5393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it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  <a:p>
            <a:pPr marL="570865" marR="15875" lvl="0" indent="-342900" algn="l" defTabSz="457200" rtl="0" eaLnBrk="1" fontAlgn="auto" latinLnBrk="0" hangingPunct="1">
              <a:lnSpc>
                <a:spcPct val="100000"/>
              </a:lnSpc>
              <a:spcBef>
                <a:spcPts val="384"/>
              </a:spcBef>
              <a:spcAft>
                <a:spcPts val="0"/>
              </a:spcAft>
              <a:buClr>
                <a:srgbClr val="00518E"/>
              </a:buClr>
              <a:buSzTx/>
              <a:buFont typeface="Wingdings"/>
              <a:buChar char=""/>
              <a:tabLst>
                <a:tab pos="570865" algn="l"/>
                <a:tab pos="571500" algn="l"/>
              </a:tabLst>
              <a:defRPr/>
            </a:pP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srgbClr val="0E5393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Maximizes the impact of research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0E5393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, enabling the value of results to be 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srgbClr val="0E5393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potentially wider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0E5393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than the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srgbClr val="0E5393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original</a:t>
            </a:r>
            <a:r>
              <a:rPr kumimoji="0" sz="1600" b="0" i="0" u="none" strike="noStrike" kern="1200" cap="none" spc="125" normalizeH="0" baseline="0" noProof="0" dirty="0">
                <a:ln>
                  <a:noFill/>
                </a:ln>
                <a:solidFill>
                  <a:srgbClr val="0E5393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0E5393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focus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570865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18E"/>
              </a:buClr>
              <a:buSzTx/>
              <a:buFont typeface="Wingdings"/>
              <a:buChar char=""/>
              <a:tabLst>
                <a:tab pos="570865" algn="l"/>
                <a:tab pos="571500" algn="l"/>
              </a:tabLst>
              <a:defRPr/>
            </a:pP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srgbClr val="0E5393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Essential element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0E5393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of all good research</a:t>
            </a:r>
            <a:r>
              <a:rPr kumimoji="0" sz="1600" b="0" i="0" u="none" strike="noStrike" kern="1200" cap="none" spc="140" normalizeH="0" baseline="0" noProof="0" dirty="0">
                <a:ln>
                  <a:noFill/>
                </a:ln>
                <a:solidFill>
                  <a:srgbClr val="0E5393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srgbClr val="0E5393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practice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  <a:p>
            <a:pPr marL="570865" marR="0" lvl="0" indent="-342900" algn="l" defTabSz="457200" rtl="0" eaLnBrk="1" fontAlgn="auto" latinLnBrk="0" hangingPunct="1">
              <a:lnSpc>
                <a:spcPct val="100000"/>
              </a:lnSpc>
              <a:spcBef>
                <a:spcPts val="384"/>
              </a:spcBef>
              <a:spcAft>
                <a:spcPts val="0"/>
              </a:spcAft>
              <a:buClr>
                <a:srgbClr val="00518E"/>
              </a:buClr>
              <a:buSzTx/>
              <a:buFont typeface="Wingdings"/>
              <a:buChar char=""/>
              <a:tabLst>
                <a:tab pos="570865" algn="l"/>
                <a:tab pos="571500" algn="l"/>
              </a:tabLst>
              <a:defRPr/>
            </a:pP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0E5393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Prevents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srgbClr val="0E5393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results becoming sticky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0E5393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and effectively</a:t>
            </a:r>
            <a:r>
              <a:rPr kumimoji="0" sz="1600" b="0" i="0" u="none" strike="noStrike" kern="1200" cap="none" spc="204" normalizeH="0" baseline="0" noProof="0" dirty="0">
                <a:ln>
                  <a:noFill/>
                </a:ln>
                <a:solidFill>
                  <a:srgbClr val="0E5393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0E5393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lost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  <a:p>
            <a:pPr marL="570865" marR="0" lvl="0" indent="-342900" algn="l" defTabSz="457200" rtl="0" eaLnBrk="1" fontAlgn="auto" latinLnBrk="0" hangingPunct="1">
              <a:lnSpc>
                <a:spcPct val="100000"/>
              </a:lnSpc>
              <a:spcBef>
                <a:spcPts val="380"/>
              </a:spcBef>
              <a:spcAft>
                <a:spcPts val="0"/>
              </a:spcAft>
              <a:buClr>
                <a:srgbClr val="00518E"/>
              </a:buClr>
              <a:buSzTx/>
              <a:buFont typeface="Wingdings"/>
              <a:buChar char=""/>
              <a:tabLst>
                <a:tab pos="570865" algn="l"/>
                <a:tab pos="571500" algn="l"/>
              </a:tabLst>
              <a:defRPr/>
            </a:pP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0E5393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Strengthens and promotes the profile of the</a:t>
            </a:r>
            <a:r>
              <a:rPr kumimoji="0" sz="1600" b="0" i="0" u="none" strike="noStrike" kern="1200" cap="none" spc="135" normalizeH="0" baseline="0" noProof="0" dirty="0">
                <a:ln>
                  <a:noFill/>
                </a:ln>
                <a:solidFill>
                  <a:srgbClr val="0E5393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1600" b="0" i="0" u="none" strike="noStrike" kern="1200" cap="none" spc="-10" normalizeH="0" baseline="0" noProof="0" dirty="0" err="1">
                <a:ln>
                  <a:noFill/>
                </a:ln>
                <a:solidFill>
                  <a:srgbClr val="0E5393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organisation</a:t>
            </a:r>
            <a:endParaRPr kumimoji="0" lang="es-ES" sz="1600" b="0" i="0" u="none" strike="noStrike" kern="1200" cap="none" spc="-10" normalizeH="0" baseline="0" noProof="0" dirty="0">
              <a:ln>
                <a:noFill/>
              </a:ln>
              <a:solidFill>
                <a:srgbClr val="0E5393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  <a:p>
            <a:pPr marL="570865" marR="0" lvl="0" indent="-342900" algn="l" defTabSz="457200" rtl="0" eaLnBrk="1" fontAlgn="auto" latinLnBrk="0" hangingPunct="1">
              <a:lnSpc>
                <a:spcPct val="100000"/>
              </a:lnSpc>
              <a:spcBef>
                <a:spcPts val="380"/>
              </a:spcBef>
              <a:spcAft>
                <a:spcPts val="0"/>
              </a:spcAft>
              <a:buClr>
                <a:srgbClr val="00518E"/>
              </a:buClr>
              <a:buSzTx/>
              <a:buFont typeface="Wingdings"/>
              <a:buChar char=""/>
              <a:tabLst>
                <a:tab pos="570865" algn="l"/>
                <a:tab pos="571500" algn="l"/>
              </a:tabLst>
              <a:defRPr/>
            </a:pP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270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E5393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*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0E5393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Shortened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0E5393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from</a:t>
            </a:r>
            <a:r>
              <a:rPr kumimoji="0" sz="1200" b="0" i="0" u="none" strike="noStrike" kern="1200" cap="none" spc="22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1200" b="0" i="0" u="sng" strike="noStrike" kern="1200" cap="none" spc="-5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>
                  <a:solidFill>
                    <a:srgbClr val="009999"/>
                  </a:solidFill>
                </a:uFill>
                <a:latin typeface="Verdana"/>
                <a:ea typeface="+mn-ea"/>
                <a:cs typeface="Verdana"/>
                <a:hlinkClick r:id="rId2"/>
              </a:rPr>
              <a:t>http://ec.europa.eu/research/participants/portal/desktop/en/support/reference_terms.html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25CDFD87-5045-E941-AAF3-00FBA56CF76F}"/>
              </a:ext>
            </a:extLst>
          </p:cNvPr>
          <p:cNvSpPr/>
          <p:nvPr/>
        </p:nvSpPr>
        <p:spPr>
          <a:xfrm>
            <a:off x="9980815" y="6457890"/>
            <a:ext cx="187313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Adapted from Kirsti Ala-Mutka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European Commission  H2020 </a:t>
            </a:r>
          </a:p>
        </p:txBody>
      </p:sp>
    </p:spTree>
    <p:extLst>
      <p:ext uri="{BB962C8B-B14F-4D97-AF65-F5344CB8AC3E}">
        <p14:creationId xmlns:p14="http://schemas.microsoft.com/office/powerpoint/2010/main" val="1710721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3CA13E-BFF4-4D32-AF3D-543D7DF41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535" y="1060555"/>
            <a:ext cx="11029616" cy="1013800"/>
          </a:xfrm>
        </p:spPr>
        <p:txBody>
          <a:bodyPr/>
          <a:lstStyle/>
          <a:p>
            <a:r>
              <a:rPr lang="es-ES" dirty="0"/>
              <a:t>SELNET</a:t>
            </a:r>
            <a:br>
              <a:rPr lang="es-ES" dirty="0"/>
            </a:br>
            <a:endParaRPr lang="es-ES" sz="24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F05C9ED-A8F9-4B85-8265-6F552536D0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1186" y="606229"/>
            <a:ext cx="1945178" cy="1372199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18108EE2-75AA-334F-876D-2E4730C5BC75}"/>
              </a:ext>
            </a:extLst>
          </p:cNvPr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b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</a:br>
            <a:endParaRPr kumimoji="0" lang="es-A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8" name="object 9">
            <a:extLst>
              <a:ext uri="{FF2B5EF4-FFF2-40B4-BE49-F238E27FC236}">
                <a16:creationId xmlns:a16="http://schemas.microsoft.com/office/drawing/2014/main" id="{A2ED7E61-3696-F74B-A687-759488632010}"/>
              </a:ext>
            </a:extLst>
          </p:cNvPr>
          <p:cNvSpPr/>
          <p:nvPr/>
        </p:nvSpPr>
        <p:spPr>
          <a:xfrm>
            <a:off x="165667" y="3303800"/>
            <a:ext cx="1083688" cy="11086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id="{98F38E88-7B79-2541-817E-976F239C764A}"/>
              </a:ext>
            </a:extLst>
          </p:cNvPr>
          <p:cNvSpPr txBox="1">
            <a:spLocks/>
          </p:cNvSpPr>
          <p:nvPr/>
        </p:nvSpPr>
        <p:spPr>
          <a:xfrm>
            <a:off x="10405315" y="2407198"/>
            <a:ext cx="1677512" cy="36783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06000" marR="0" lvl="0" indent="-306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903163"/>
              </a:buClr>
              <a:buSzPct val="92000"/>
              <a:buFont typeface="Wingdings 2" panose="05020102010507070707" pitchFamily="18" charset="2"/>
              <a:buChar char=""/>
              <a:tabLst/>
              <a:defRPr/>
            </a:pPr>
            <a:r>
              <a:rPr kumimoji="0" lang="es-AR" sz="1800" b="0" i="0" u="none" strike="noStrike" kern="1200" cap="none" spc="0" normalizeH="0" baseline="0" noProof="0" dirty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Spain</a:t>
            </a:r>
          </a:p>
          <a:p>
            <a:pPr marL="306000" marR="0" lvl="0" indent="-306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903163"/>
              </a:buClr>
              <a:buSzPct val="92000"/>
              <a:buFont typeface="Wingdings 2" panose="05020102010507070707" pitchFamily="18" charset="2"/>
              <a:buChar char=""/>
              <a:tabLst/>
              <a:defRPr/>
            </a:pPr>
            <a:r>
              <a:rPr kumimoji="0" lang="es-AR" sz="1800" b="0" i="0" u="none" strike="noStrike" kern="1200" cap="none" spc="0" normalizeH="0" baseline="0" noProof="0" dirty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Italy</a:t>
            </a:r>
          </a:p>
          <a:p>
            <a:pPr marL="306000" marR="0" lvl="0" indent="-306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903163"/>
              </a:buClr>
              <a:buSzPct val="92000"/>
              <a:buFont typeface="Wingdings 2" panose="05020102010507070707" pitchFamily="18" charset="2"/>
              <a:buChar char=""/>
              <a:tabLst/>
              <a:defRPr/>
            </a:pPr>
            <a:r>
              <a:rPr kumimoji="0" lang="es-AR" sz="1800" b="0" i="0" u="none" strike="noStrike" kern="1200" cap="none" spc="0" normalizeH="0" baseline="0" noProof="0" dirty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France</a:t>
            </a:r>
          </a:p>
          <a:p>
            <a:pPr marL="306000" marR="0" lvl="0" indent="-306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903163"/>
              </a:buClr>
              <a:buSzPct val="92000"/>
              <a:buFont typeface="Wingdings 2" panose="05020102010507070707" pitchFamily="18" charset="2"/>
              <a:buChar char=""/>
              <a:tabLst/>
              <a:defRPr/>
            </a:pPr>
            <a:r>
              <a:rPr kumimoji="0" lang="es-AR" sz="1800" b="0" i="0" u="none" strike="noStrike" kern="1200" cap="none" spc="0" normalizeH="0" baseline="0" noProof="0" dirty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Mexico</a:t>
            </a:r>
          </a:p>
          <a:p>
            <a:pPr marL="306000" marR="0" lvl="0" indent="-306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903163"/>
              </a:buClr>
              <a:buSzPct val="92000"/>
              <a:buFont typeface="Wingdings 2" panose="05020102010507070707" pitchFamily="18" charset="2"/>
              <a:buChar char=""/>
              <a:tabLst/>
              <a:defRPr/>
            </a:pPr>
            <a:r>
              <a:rPr kumimoji="0" lang="es-AR" sz="1800" b="0" i="0" u="none" strike="noStrike" kern="1200" cap="none" spc="0" normalizeH="0" baseline="0" noProof="0" dirty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Brazil</a:t>
            </a:r>
          </a:p>
          <a:p>
            <a:pPr marL="306000" marR="0" lvl="0" indent="-306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903163"/>
              </a:buClr>
              <a:buSzPct val="92000"/>
              <a:buFont typeface="Wingdings 2" panose="05020102010507070707" pitchFamily="18" charset="2"/>
              <a:buChar char=""/>
              <a:tabLst/>
              <a:defRPr/>
            </a:pPr>
            <a:r>
              <a:rPr kumimoji="0" lang="es-AR" sz="1800" b="0" i="0" u="none" strike="noStrike" kern="1200" cap="none" spc="0" normalizeH="0" baseline="0" noProof="0" dirty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Argentina</a:t>
            </a:r>
          </a:p>
          <a:p>
            <a:pPr marL="306000" marR="0" lvl="0" indent="-306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903163"/>
              </a:buClr>
              <a:buSzPct val="92000"/>
              <a:buFont typeface="Wingdings 2" panose="05020102010507070707" pitchFamily="18" charset="2"/>
              <a:buChar char=""/>
              <a:tabLst/>
              <a:defRPr/>
            </a:pPr>
            <a:r>
              <a:rPr kumimoji="0" lang="es-AR" sz="1800" b="0" i="0" u="none" strike="noStrike" kern="1200" cap="none" spc="0" normalizeH="0" baseline="0" noProof="0" dirty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Costa Rica</a:t>
            </a:r>
          </a:p>
          <a:p>
            <a:pPr marL="306000" marR="0" lvl="0" indent="-306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903163"/>
              </a:buClr>
              <a:buSzPct val="92000"/>
              <a:buFont typeface="Wingdings 2" panose="05020102010507070707" pitchFamily="18" charset="2"/>
              <a:buChar char=""/>
              <a:tabLst/>
              <a:defRPr/>
            </a:pPr>
            <a:r>
              <a:rPr kumimoji="0" lang="es-AR" sz="1800" b="0" i="0" u="none" strike="noStrike" kern="1200" cap="none" spc="0" normalizeH="0" baseline="0" noProof="0" dirty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Peru</a:t>
            </a:r>
          </a:p>
          <a:p>
            <a:pPr marL="306000" marR="0" lvl="0" indent="-306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903163"/>
              </a:buClr>
              <a:buSzPct val="92000"/>
              <a:buFont typeface="Wingdings 2" panose="05020102010507070707" pitchFamily="18" charset="2"/>
              <a:buChar char=""/>
              <a:tabLst/>
              <a:defRPr/>
            </a:pPr>
            <a:r>
              <a:rPr kumimoji="0" lang="es-AR" sz="1800" b="0" i="0" u="none" strike="noStrike" kern="1200" cap="none" spc="0" normalizeH="0" baseline="0" noProof="0" dirty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Germany</a:t>
            </a:r>
          </a:p>
        </p:txBody>
      </p:sp>
      <p:graphicFrame>
        <p:nvGraphicFramePr>
          <p:cNvPr id="13" name="Diagrama 12">
            <a:extLst>
              <a:ext uri="{FF2B5EF4-FFF2-40B4-BE49-F238E27FC236}">
                <a16:creationId xmlns:a16="http://schemas.microsoft.com/office/drawing/2014/main" id="{EFCC5E2F-CFD2-2045-9DDD-2C87750149E1}"/>
              </a:ext>
            </a:extLst>
          </p:cNvPr>
          <p:cNvGraphicFramePr/>
          <p:nvPr/>
        </p:nvGraphicFramePr>
        <p:xfrm>
          <a:off x="1378425" y="1978428"/>
          <a:ext cx="8639032" cy="48599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Flecha derecha 13">
            <a:extLst>
              <a:ext uri="{FF2B5EF4-FFF2-40B4-BE49-F238E27FC236}">
                <a16:creationId xmlns:a16="http://schemas.microsoft.com/office/drawing/2014/main" id="{2FF684D9-878A-AE4E-B181-F5284FA22536}"/>
              </a:ext>
            </a:extLst>
          </p:cNvPr>
          <p:cNvSpPr/>
          <p:nvPr/>
        </p:nvSpPr>
        <p:spPr>
          <a:xfrm>
            <a:off x="1555846" y="6376916"/>
            <a:ext cx="8366076" cy="184245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F9565900-A5FA-5946-A0E9-0E67697178DE}"/>
              </a:ext>
            </a:extLst>
          </p:cNvPr>
          <p:cNvSpPr txBox="1"/>
          <p:nvPr/>
        </p:nvSpPr>
        <p:spPr>
          <a:xfrm>
            <a:off x="5394134" y="6515100"/>
            <a:ext cx="1262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48 months</a:t>
            </a:r>
          </a:p>
        </p:txBody>
      </p:sp>
    </p:spTree>
    <p:extLst>
      <p:ext uri="{BB962C8B-B14F-4D97-AF65-F5344CB8AC3E}">
        <p14:creationId xmlns:p14="http://schemas.microsoft.com/office/powerpoint/2010/main" val="11010334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5228F1-0B98-2F47-AAFF-E9582CF4E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cOMMUNICATION plaN. tools</a:t>
            </a: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C8B09045-FB16-A844-A2E3-881014A0E9BF}"/>
              </a:ext>
            </a:extLst>
          </p:cNvPr>
          <p:cNvSpPr txBox="1"/>
          <p:nvPr/>
        </p:nvSpPr>
        <p:spPr>
          <a:xfrm>
            <a:off x="799866" y="5510265"/>
            <a:ext cx="2727626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4572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Verdana"/>
              </a:rPr>
              <a:t>Press</a:t>
            </a:r>
            <a:r>
              <a:rPr kumimoji="0" sz="2400" b="1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Verdana"/>
              </a:rPr>
              <a:t>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Verdana"/>
              </a:rPr>
              <a:t>release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Verdana"/>
            </a:endParaRPr>
          </a:p>
        </p:txBody>
      </p:sp>
      <p:sp>
        <p:nvSpPr>
          <p:cNvPr id="5" name="object 10">
            <a:extLst>
              <a:ext uri="{FF2B5EF4-FFF2-40B4-BE49-F238E27FC236}">
                <a16:creationId xmlns:a16="http://schemas.microsoft.com/office/drawing/2014/main" id="{E1F0302D-3DC0-4949-9D25-ABEEE64D51D7}"/>
              </a:ext>
            </a:extLst>
          </p:cNvPr>
          <p:cNvSpPr txBox="1"/>
          <p:nvPr/>
        </p:nvSpPr>
        <p:spPr>
          <a:xfrm>
            <a:off x="799866" y="4717392"/>
            <a:ext cx="9811268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4572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Verdana"/>
              </a:rPr>
              <a:t>Social media (blogs,  Twitter, Facebook,  LinkedIn)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Verdana"/>
            </a:endParaRPr>
          </a:p>
        </p:txBody>
      </p:sp>
      <p:sp>
        <p:nvSpPr>
          <p:cNvPr id="6" name="object 11">
            <a:extLst>
              <a:ext uri="{FF2B5EF4-FFF2-40B4-BE49-F238E27FC236}">
                <a16:creationId xmlns:a16="http://schemas.microsoft.com/office/drawing/2014/main" id="{EBD57935-D957-8345-80BE-BECD448CA6E5}"/>
              </a:ext>
            </a:extLst>
          </p:cNvPr>
          <p:cNvSpPr txBox="1"/>
          <p:nvPr/>
        </p:nvSpPr>
        <p:spPr>
          <a:xfrm>
            <a:off x="799866" y="3884648"/>
            <a:ext cx="5075495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4572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Verdana"/>
              </a:rPr>
              <a:t>Project</a:t>
            </a:r>
            <a:r>
              <a:rPr kumimoji="0" sz="2400" b="1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Verdana"/>
              </a:rPr>
              <a:t>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Verdana"/>
              </a:rPr>
              <a:t>factsheet,  brochures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Verdana"/>
            </a:endParaRPr>
          </a:p>
        </p:txBody>
      </p:sp>
      <p:sp>
        <p:nvSpPr>
          <p:cNvPr id="7" name="object 14">
            <a:extLst>
              <a:ext uri="{FF2B5EF4-FFF2-40B4-BE49-F238E27FC236}">
                <a16:creationId xmlns:a16="http://schemas.microsoft.com/office/drawing/2014/main" id="{4DF3E695-06F2-664A-866E-2AF6FDE79733}"/>
              </a:ext>
            </a:extLst>
          </p:cNvPr>
          <p:cNvSpPr txBox="1"/>
          <p:nvPr/>
        </p:nvSpPr>
        <p:spPr>
          <a:xfrm>
            <a:off x="799866" y="2418146"/>
            <a:ext cx="4045089" cy="11464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4572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Verdana"/>
              </a:rPr>
              <a:t>WEB </a:t>
            </a:r>
            <a:r>
              <a:rPr kumimoji="0" lang="es-ES" sz="2400" b="1" i="0" u="none" strike="noStrike" kern="1200" cap="none" spc="-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Verdana"/>
              </a:rPr>
              <a:t>site</a:t>
            </a:r>
            <a:endParaRPr kumimoji="0" lang="es-ES" sz="2400" b="1" i="0" u="none" strike="noStrike" kern="1200" cap="none" spc="-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Verdana"/>
            </a:endParaRPr>
          </a:p>
          <a:p>
            <a:pPr marL="12700" marR="0" lvl="0" indent="0" algn="l" defTabSz="4572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400" b="1" i="0" u="none" strike="noStrike" kern="1200" cap="none" spc="-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Verdana"/>
            </a:endParaRPr>
          </a:p>
          <a:p>
            <a:pPr marL="12700" marR="0" lvl="0" indent="0" algn="l" defTabSz="4572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Verdana"/>
              </a:rPr>
              <a:t>Newsletter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Verdana"/>
            </a:endParaRPr>
          </a:p>
        </p:txBody>
      </p:sp>
      <p:pic>
        <p:nvPicPr>
          <p:cNvPr id="10" name="Graphic 9" descr="Checkmark with solid fill">
            <a:extLst>
              <a:ext uri="{FF2B5EF4-FFF2-40B4-BE49-F238E27FC236}">
                <a16:creationId xmlns:a16="http://schemas.microsoft.com/office/drawing/2014/main" id="{7F29C4A9-8AB3-0FDE-14AA-1A19139C6D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88014" y="2343878"/>
            <a:ext cx="2170244" cy="2170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7040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5228F1-0B98-2F47-AAFF-E9582CF4E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cOMMUNICATION plaN. tools</a:t>
            </a:r>
          </a:p>
        </p:txBody>
      </p:sp>
      <p:sp>
        <p:nvSpPr>
          <p:cNvPr id="7" name="object 14">
            <a:extLst>
              <a:ext uri="{FF2B5EF4-FFF2-40B4-BE49-F238E27FC236}">
                <a16:creationId xmlns:a16="http://schemas.microsoft.com/office/drawing/2014/main" id="{4DF3E695-06F2-664A-866E-2AF6FDE79733}"/>
              </a:ext>
            </a:extLst>
          </p:cNvPr>
          <p:cNvSpPr txBox="1"/>
          <p:nvPr/>
        </p:nvSpPr>
        <p:spPr>
          <a:xfrm>
            <a:off x="769096" y="2054475"/>
            <a:ext cx="4045089" cy="8874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4572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Verdana"/>
              </a:rPr>
              <a:t>WEB </a:t>
            </a:r>
            <a:r>
              <a:rPr kumimoji="0" lang="es-ES" sz="2800" b="1" i="0" u="none" strike="noStrike" kern="1200" cap="none" spc="-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Verdana"/>
              </a:rPr>
              <a:t>site</a:t>
            </a:r>
            <a:endParaRPr kumimoji="0" lang="es-ES" sz="2800" b="1" i="0" u="none" strike="noStrike" kern="1200" cap="none" spc="-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Verdana"/>
            </a:endParaRPr>
          </a:p>
          <a:p>
            <a:pPr marL="12700" marR="0" lvl="0" indent="0" algn="l" defTabSz="4572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800" b="1" i="0" u="none" strike="noStrike" kern="1200" cap="none" spc="-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Verdana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5EB7196-EBBE-184D-BE39-953D3F8EE2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8" t="12936" r="3899" b="17711"/>
          <a:stretch/>
        </p:blipFill>
        <p:spPr>
          <a:xfrm>
            <a:off x="480493" y="2498186"/>
            <a:ext cx="10755958" cy="4251747"/>
          </a:xfrm>
          <a:prstGeom prst="rect">
            <a:avLst/>
          </a:prstGeom>
        </p:spPr>
      </p:pic>
      <p:pic>
        <p:nvPicPr>
          <p:cNvPr id="5" name="Graphic 4" descr="Checkmark with solid fill">
            <a:extLst>
              <a:ext uri="{FF2B5EF4-FFF2-40B4-BE49-F238E27FC236}">
                <a16:creationId xmlns:a16="http://schemas.microsoft.com/office/drawing/2014/main" id="{65856E87-58B1-B2E0-1E12-71932F62DA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34248" y="2840421"/>
            <a:ext cx="2149366" cy="2149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4578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D3D59F9-0F4A-214B-A398-71E8C6BAAC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733" y="1047208"/>
            <a:ext cx="4061966" cy="228485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0365688-9861-C746-9922-721C3E275D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1130" y="496255"/>
            <a:ext cx="3386762" cy="338676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32101D5-9952-C849-83FD-9604CD2DF7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3010" y="561007"/>
            <a:ext cx="3257257" cy="325725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E3097F2-652C-414B-BFD8-E513C4B7FF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972" y="4994294"/>
            <a:ext cx="4071727" cy="1017931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960472CD-F591-D94E-BA56-FBB0AF9C22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1960824"/>
            <a:ext cx="831744" cy="586742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166CCC4F-3DCC-B743-B4B7-3ABC4EDE0C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6497" y="4310261"/>
            <a:ext cx="1091281" cy="684034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94044106-5704-134A-8B22-88078E7BB2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43912" y="1006863"/>
            <a:ext cx="1091281" cy="769829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F67E85FE-F43A-6A40-A21E-352CC593D1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7183" y="1964809"/>
            <a:ext cx="580046" cy="409185"/>
          </a:xfrm>
          <a:prstGeom prst="rect">
            <a:avLst/>
          </a:prstGeom>
        </p:spPr>
      </p:pic>
      <p:sp>
        <p:nvSpPr>
          <p:cNvPr id="7" name="Título 6">
            <a:extLst>
              <a:ext uri="{FF2B5EF4-FFF2-40B4-BE49-F238E27FC236}">
                <a16:creationId xmlns:a16="http://schemas.microsoft.com/office/drawing/2014/main" id="{36CE123F-8751-FA41-8B58-92EA78B1EE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23" name="Título 1">
            <a:extLst>
              <a:ext uri="{FF2B5EF4-FFF2-40B4-BE49-F238E27FC236}">
                <a16:creationId xmlns:a16="http://schemas.microsoft.com/office/drawing/2014/main" id="{2D44AC6F-5EDF-AD48-B4AF-F429279B13B5}"/>
              </a:ext>
            </a:extLst>
          </p:cNvPr>
          <p:cNvSpPr txBox="1">
            <a:spLocks/>
          </p:cNvSpPr>
          <p:nvPr/>
        </p:nvSpPr>
        <p:spPr>
          <a:xfrm>
            <a:off x="8281315" y="5462270"/>
            <a:ext cx="4139546" cy="67660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all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cOMMUNICATION</a:t>
            </a:r>
            <a:r>
              <a:rPr kumimoji="0" lang="en-US" sz="24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 plan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tools</a:t>
            </a:r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721445F9-33DB-9242-B1A0-E8BCDE72E43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162" t="24603" r="13350" b="25525"/>
          <a:stretch/>
        </p:blipFill>
        <p:spPr>
          <a:xfrm>
            <a:off x="4628831" y="4303174"/>
            <a:ext cx="3732157" cy="2547740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5851843F-1727-4546-AC63-BCA75606AD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07923" y="4432584"/>
            <a:ext cx="1091281" cy="684034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2D631120-C6AE-F949-AECD-9BF9C838BC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3910" y="6103694"/>
            <a:ext cx="1091281" cy="684034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9EDEF2D8-E46C-AD4A-8B76-C1984216F6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80499" y="4274427"/>
            <a:ext cx="1003331" cy="1003331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8D45E8BE-4276-1D44-9469-B60B5D5520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37781" y="4369240"/>
            <a:ext cx="1552592" cy="873333"/>
          </a:xfrm>
          <a:prstGeom prst="rect">
            <a:avLst/>
          </a:prstGeom>
        </p:spPr>
      </p:pic>
      <p:pic>
        <p:nvPicPr>
          <p:cNvPr id="2" name="Graphic 1" descr="Checkmark with solid fill">
            <a:extLst>
              <a:ext uri="{FF2B5EF4-FFF2-40B4-BE49-F238E27FC236}">
                <a16:creationId xmlns:a16="http://schemas.microsoft.com/office/drawing/2014/main" id="{D8E4121A-5BF6-A48B-1455-5D029D3B479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486867" y="2547566"/>
            <a:ext cx="2149366" cy="2149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1269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5228F1-0B98-2F47-AAFF-E9582CF4E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cOMMUNICATION plaN. tools</a:t>
            </a:r>
          </a:p>
        </p:txBody>
      </p:sp>
      <p:sp>
        <p:nvSpPr>
          <p:cNvPr id="8" name="object 12">
            <a:extLst>
              <a:ext uri="{FF2B5EF4-FFF2-40B4-BE49-F238E27FC236}">
                <a16:creationId xmlns:a16="http://schemas.microsoft.com/office/drawing/2014/main" id="{F7F4ADDE-A576-1548-AF74-75036F80D322}"/>
              </a:ext>
            </a:extLst>
          </p:cNvPr>
          <p:cNvSpPr txBox="1"/>
          <p:nvPr/>
        </p:nvSpPr>
        <p:spPr>
          <a:xfrm>
            <a:off x="459511" y="4097873"/>
            <a:ext cx="8218343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4572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Verdana"/>
              </a:rPr>
              <a:t>Exhibitions/guided</a:t>
            </a:r>
            <a:r>
              <a:rPr kumimoji="0" sz="2800" b="1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Verdana"/>
              </a:rPr>
              <a:t> 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Verdana"/>
              </a:rPr>
              <a:t>visits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Verdana"/>
            </a:endParaRPr>
          </a:p>
        </p:txBody>
      </p:sp>
      <p:sp>
        <p:nvSpPr>
          <p:cNvPr id="9" name="object 13">
            <a:extLst>
              <a:ext uri="{FF2B5EF4-FFF2-40B4-BE49-F238E27FC236}">
                <a16:creationId xmlns:a16="http://schemas.microsoft.com/office/drawing/2014/main" id="{7889481E-8096-9342-BF40-17D62A3EB981}"/>
              </a:ext>
            </a:extLst>
          </p:cNvPr>
          <p:cNvSpPr txBox="1"/>
          <p:nvPr/>
        </p:nvSpPr>
        <p:spPr>
          <a:xfrm>
            <a:off x="470123" y="4875719"/>
            <a:ext cx="775759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4572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Verdana"/>
              </a:rPr>
              <a:t>Conference</a:t>
            </a:r>
            <a:r>
              <a:rPr kumimoji="0" sz="2800" b="1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Verdana"/>
              </a:rPr>
              <a:t> 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Verdana"/>
              </a:rPr>
              <a:t>presentation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Verdana"/>
            </a:endParaRPr>
          </a:p>
        </p:txBody>
      </p:sp>
      <p:sp>
        <p:nvSpPr>
          <p:cNvPr id="10" name="object 15">
            <a:extLst>
              <a:ext uri="{FF2B5EF4-FFF2-40B4-BE49-F238E27FC236}">
                <a16:creationId xmlns:a16="http://schemas.microsoft.com/office/drawing/2014/main" id="{9FF9AE35-6F8E-9340-8109-0AD845286732}"/>
              </a:ext>
            </a:extLst>
          </p:cNvPr>
          <p:cNvSpPr txBox="1"/>
          <p:nvPr/>
        </p:nvSpPr>
        <p:spPr>
          <a:xfrm>
            <a:off x="470123" y="2207117"/>
            <a:ext cx="5025629" cy="8874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4572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800" b="1" i="0" u="none" strike="noStrike" kern="1200" cap="none" spc="-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Verdana"/>
            </a:endParaRPr>
          </a:p>
          <a:p>
            <a:pPr marL="12700" marR="0" lvl="0" indent="0" algn="l" defTabSz="4572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Verdana"/>
              </a:rPr>
              <a:t>Videos,</a:t>
            </a:r>
            <a:r>
              <a:rPr kumimoji="0" sz="2800" b="1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Verdana"/>
              </a:rPr>
              <a:t> 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Verdana"/>
              </a:rPr>
              <a:t>interviews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Verdana"/>
            </a:endParaRPr>
          </a:p>
        </p:txBody>
      </p:sp>
      <p:sp>
        <p:nvSpPr>
          <p:cNvPr id="11" name="object 17">
            <a:extLst>
              <a:ext uri="{FF2B5EF4-FFF2-40B4-BE49-F238E27FC236}">
                <a16:creationId xmlns:a16="http://schemas.microsoft.com/office/drawing/2014/main" id="{883630F0-71FB-6849-870F-9B6A660409B3}"/>
              </a:ext>
            </a:extLst>
          </p:cNvPr>
          <p:cNvSpPr txBox="1"/>
          <p:nvPr/>
        </p:nvSpPr>
        <p:spPr>
          <a:xfrm>
            <a:off x="508971" y="3367119"/>
            <a:ext cx="4902409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4572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Verdana"/>
              </a:rPr>
              <a:t>Articles 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Verdana"/>
              </a:rPr>
              <a:t>in</a:t>
            </a:r>
            <a:r>
              <a:rPr kumimoji="0" sz="2800" b="1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Verdana"/>
              </a:rPr>
              <a:t> 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Verdana"/>
              </a:rPr>
              <a:t>magazines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Verdana"/>
            </a:endParaRPr>
          </a:p>
        </p:txBody>
      </p:sp>
      <p:sp>
        <p:nvSpPr>
          <p:cNvPr id="14" name="object 3">
            <a:extLst>
              <a:ext uri="{FF2B5EF4-FFF2-40B4-BE49-F238E27FC236}">
                <a16:creationId xmlns:a16="http://schemas.microsoft.com/office/drawing/2014/main" id="{9F2B7798-1E09-A94A-B02C-CFF648E6F07F}"/>
              </a:ext>
            </a:extLst>
          </p:cNvPr>
          <p:cNvSpPr txBox="1"/>
          <p:nvPr/>
        </p:nvSpPr>
        <p:spPr>
          <a:xfrm>
            <a:off x="508971" y="5691834"/>
            <a:ext cx="2727626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4572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-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Verdana"/>
              </a:rPr>
              <a:t>Journal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Verdana"/>
            </a:endParaRPr>
          </a:p>
        </p:txBody>
      </p:sp>
      <p:pic>
        <p:nvPicPr>
          <p:cNvPr id="4" name="Graphic 3" descr="Checkmark with solid fill">
            <a:extLst>
              <a:ext uri="{FF2B5EF4-FFF2-40B4-BE49-F238E27FC236}">
                <a16:creationId xmlns:a16="http://schemas.microsoft.com/office/drawing/2014/main" id="{EB9BBB17-4AC4-D4D9-6070-57B363D11F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81600" y="3122616"/>
            <a:ext cx="914400" cy="914400"/>
          </a:xfrm>
          <a:prstGeom prst="rect">
            <a:avLst/>
          </a:prstGeom>
        </p:spPr>
      </p:pic>
      <p:pic>
        <p:nvPicPr>
          <p:cNvPr id="6" name="Graphic 5" descr="Checkmark with solid fill">
            <a:extLst>
              <a:ext uri="{FF2B5EF4-FFF2-40B4-BE49-F238E27FC236}">
                <a16:creationId xmlns:a16="http://schemas.microsoft.com/office/drawing/2014/main" id="{80D8E831-4543-725D-BEAC-1FE8CB6FC2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81600" y="5611476"/>
            <a:ext cx="914400" cy="914400"/>
          </a:xfrm>
          <a:prstGeom prst="rect">
            <a:avLst/>
          </a:prstGeom>
        </p:spPr>
      </p:pic>
      <p:pic>
        <p:nvPicPr>
          <p:cNvPr id="7" name="Graphic 6" descr="Checkmark with solid fill">
            <a:extLst>
              <a:ext uri="{FF2B5EF4-FFF2-40B4-BE49-F238E27FC236}">
                <a16:creationId xmlns:a16="http://schemas.microsoft.com/office/drawing/2014/main" id="{B9530749-D87A-13D4-F1BD-5FCB567CBA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81600" y="4623508"/>
            <a:ext cx="914400" cy="914400"/>
          </a:xfrm>
          <a:prstGeom prst="rect">
            <a:avLst/>
          </a:prstGeom>
        </p:spPr>
      </p:pic>
      <p:pic>
        <p:nvPicPr>
          <p:cNvPr id="13" name="Graphic 12" descr="Thumbs Down with solid fill">
            <a:extLst>
              <a:ext uri="{FF2B5EF4-FFF2-40B4-BE49-F238E27FC236}">
                <a16:creationId xmlns:a16="http://schemas.microsoft.com/office/drawing/2014/main" id="{A90FFC23-3A7D-CB4F-6631-CAAE5BCEF4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81600" y="236378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0607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5228F1-0B98-2F47-AAFF-E9582CF4E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s-AR" dirty="0"/>
              <a:t>DISSEMINATION plaN. Tools and target audiences</a:t>
            </a: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F4D6FA81-C8F6-8641-B218-5BD6CBBCCA9E}"/>
              </a:ext>
            </a:extLst>
          </p:cNvPr>
          <p:cNvGraphicFramePr/>
          <p:nvPr/>
        </p:nvGraphicFramePr>
        <p:xfrm>
          <a:off x="-286720" y="1983783"/>
          <a:ext cx="7385803" cy="49733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2" name="Diagrama 11">
            <a:extLst>
              <a:ext uri="{FF2B5EF4-FFF2-40B4-BE49-F238E27FC236}">
                <a16:creationId xmlns:a16="http://schemas.microsoft.com/office/drawing/2014/main" id="{4FAA21B5-A91B-D442-8F78-AE71DEA9DEC7}"/>
              </a:ext>
            </a:extLst>
          </p:cNvPr>
          <p:cNvGraphicFramePr/>
          <p:nvPr/>
        </p:nvGraphicFramePr>
        <p:xfrm>
          <a:off x="5207429" y="1983783"/>
          <a:ext cx="7197241" cy="49733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5" name="Graphic 4" descr="Thumbs Down with solid fill">
            <a:extLst>
              <a:ext uri="{FF2B5EF4-FFF2-40B4-BE49-F238E27FC236}">
                <a16:creationId xmlns:a16="http://schemas.microsoft.com/office/drawing/2014/main" id="{42EFD441-CB36-FA7C-9B82-B1329CE65EC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416566" y="5021317"/>
            <a:ext cx="914400" cy="914400"/>
          </a:xfrm>
          <a:prstGeom prst="rect">
            <a:avLst/>
          </a:prstGeom>
        </p:spPr>
      </p:pic>
      <p:pic>
        <p:nvPicPr>
          <p:cNvPr id="7" name="Graphic 6" descr="Thumbs Down with solid fill">
            <a:extLst>
              <a:ext uri="{FF2B5EF4-FFF2-40B4-BE49-F238E27FC236}">
                <a16:creationId xmlns:a16="http://schemas.microsoft.com/office/drawing/2014/main" id="{55A6E29E-2897-E803-D8F0-FFC81DF5F3B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380276" y="6034878"/>
            <a:ext cx="914400" cy="914400"/>
          </a:xfrm>
          <a:prstGeom prst="rect">
            <a:avLst/>
          </a:prstGeom>
        </p:spPr>
      </p:pic>
      <p:pic>
        <p:nvPicPr>
          <p:cNvPr id="9" name="Graphic 8" descr="Thumbs Down with solid fill">
            <a:extLst>
              <a:ext uri="{FF2B5EF4-FFF2-40B4-BE49-F238E27FC236}">
                <a16:creationId xmlns:a16="http://schemas.microsoft.com/office/drawing/2014/main" id="{AC481149-BA14-A301-D7EE-208079B675D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769366" y="5021317"/>
            <a:ext cx="914400" cy="914400"/>
          </a:xfrm>
          <a:prstGeom prst="rect">
            <a:avLst/>
          </a:prstGeom>
        </p:spPr>
      </p:pic>
      <p:pic>
        <p:nvPicPr>
          <p:cNvPr id="11" name="Graphic 10" descr="Thumbs Down with solid fill">
            <a:extLst>
              <a:ext uri="{FF2B5EF4-FFF2-40B4-BE49-F238E27FC236}">
                <a16:creationId xmlns:a16="http://schemas.microsoft.com/office/drawing/2014/main" id="{E92ED038-ED73-15DC-97B9-5A03D5BADAB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53779" y="4296104"/>
            <a:ext cx="914400" cy="914400"/>
          </a:xfrm>
          <a:prstGeom prst="rect">
            <a:avLst/>
          </a:prstGeom>
        </p:spPr>
      </p:pic>
      <p:pic>
        <p:nvPicPr>
          <p:cNvPr id="14" name="Graphic 13" descr="Thumbs Down with solid fill">
            <a:extLst>
              <a:ext uri="{FF2B5EF4-FFF2-40B4-BE49-F238E27FC236}">
                <a16:creationId xmlns:a16="http://schemas.microsoft.com/office/drawing/2014/main" id="{5A3FD5E5-983B-0844-FFD2-DCB656B6010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1208054">
            <a:off x="4661339" y="347992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404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0093735-18F5-304D-A01C-F5C97C4BDB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0731" y="2272682"/>
            <a:ext cx="4762968" cy="3678303"/>
          </a:xfrm>
        </p:spPr>
        <p:txBody>
          <a:bodyPr>
            <a:normAutofit/>
          </a:bodyPr>
          <a:lstStyle/>
          <a:p>
            <a:r>
              <a:rPr lang="en" dirty="0"/>
              <a:t>GEIS’ Annual Symposium (Spain) </a:t>
            </a:r>
          </a:p>
          <a:p>
            <a:r>
              <a:rPr lang="en" dirty="0"/>
              <a:t>Italian Sarcoma Group Annual Meeting (Italy) </a:t>
            </a:r>
          </a:p>
          <a:p>
            <a:r>
              <a:rPr lang="en" dirty="0" err="1"/>
              <a:t>Journées</a:t>
            </a:r>
            <a:r>
              <a:rPr lang="en" dirty="0"/>
              <a:t> du Groupe </a:t>
            </a:r>
            <a:r>
              <a:rPr lang="en" dirty="0" err="1"/>
              <a:t>Sarcome</a:t>
            </a:r>
            <a:r>
              <a:rPr lang="en" dirty="0"/>
              <a:t> (France) </a:t>
            </a:r>
          </a:p>
          <a:p>
            <a:r>
              <a:rPr lang="en" dirty="0"/>
              <a:t>CTOS</a:t>
            </a:r>
          </a:p>
          <a:p>
            <a:r>
              <a:rPr lang="en" dirty="0"/>
              <a:t>ESMO</a:t>
            </a:r>
          </a:p>
          <a:p>
            <a:r>
              <a:rPr lang="en" dirty="0"/>
              <a:t>ASCO</a:t>
            </a:r>
          </a:p>
          <a:p>
            <a:r>
              <a:rPr lang="en" dirty="0"/>
              <a:t>Mexican Annual Symposium on Sarcoma</a:t>
            </a:r>
          </a:p>
          <a:p>
            <a:r>
              <a:rPr lang="en" dirty="0" err="1"/>
              <a:t>Latam</a:t>
            </a:r>
            <a:r>
              <a:rPr lang="en" dirty="0"/>
              <a:t> Meetings</a:t>
            </a:r>
          </a:p>
          <a:p>
            <a:endParaRPr lang="es-AR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C537A9F5-F881-8D41-BDCB-B4BCDB6381F1}"/>
              </a:ext>
            </a:extLst>
          </p:cNvPr>
          <p:cNvSpPr/>
          <p:nvPr/>
        </p:nvSpPr>
        <p:spPr>
          <a:xfrm>
            <a:off x="8083965" y="3190963"/>
            <a:ext cx="39157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F8270E2D-914F-074C-8853-A8BB620C4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s-AR" dirty="0"/>
              <a:t>DISSEMINATION plaN.        KEY SARCOMA EVENTS and journals</a:t>
            </a:r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FF6DCA8C-29BE-3440-84C7-6A98ED5BF856}"/>
              </a:ext>
            </a:extLst>
          </p:cNvPr>
          <p:cNvSpPr txBox="1">
            <a:spLocks/>
          </p:cNvSpPr>
          <p:nvPr/>
        </p:nvSpPr>
        <p:spPr>
          <a:xfrm>
            <a:off x="6346651" y="2272682"/>
            <a:ext cx="4762968" cy="36783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06000" marR="0" lvl="0" indent="-306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903163"/>
              </a:buClr>
              <a:buSzPct val="92000"/>
              <a:buFont typeface="Wingdings 2" panose="05020102010507070707" pitchFamily="18" charset="2"/>
              <a:buChar char=""/>
              <a:tabLst/>
              <a:defRPr/>
            </a:pPr>
            <a:endParaRPr kumimoji="0" lang="es-AR" sz="1800" b="0" i="0" u="none" strike="noStrike" kern="1200" cap="none" spc="0" normalizeH="0" baseline="0" noProof="0" dirty="0">
              <a:ln>
                <a:noFill/>
              </a:ln>
              <a:solidFill>
                <a:srgbClr val="3D3D3D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172B7F12-0658-504F-982C-37D873089582}"/>
              </a:ext>
            </a:extLst>
          </p:cNvPr>
          <p:cNvSpPr txBox="1">
            <a:spLocks/>
          </p:cNvSpPr>
          <p:nvPr/>
        </p:nvSpPr>
        <p:spPr>
          <a:xfrm>
            <a:off x="6847840" y="2272681"/>
            <a:ext cx="4762968" cy="36783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06000" marR="0" lvl="0" indent="-306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903163"/>
              </a:buClr>
              <a:buSzPct val="92000"/>
              <a:buFont typeface="Wingdings 2" panose="05020102010507070707" pitchFamily="18" charset="2"/>
              <a:buChar char=""/>
              <a:tabLst/>
              <a:defRPr/>
            </a:pPr>
            <a:r>
              <a:rPr kumimoji="0" lang="en" sz="1800" b="0" i="0" u="none" strike="noStrike" kern="1200" cap="none" spc="0" normalizeH="0" baseline="0" noProof="0" dirty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Journal Surgical Oncology </a:t>
            </a:r>
          </a:p>
          <a:p>
            <a:pPr marL="306000" marR="0" lvl="0" indent="-306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903163"/>
              </a:buClr>
              <a:buSzPct val="92000"/>
              <a:buFont typeface="Wingdings 2" panose="05020102010507070707" pitchFamily="18" charset="2"/>
              <a:buChar char=""/>
              <a:tabLst/>
              <a:defRPr/>
            </a:pPr>
            <a:r>
              <a:rPr kumimoji="0" lang="en" sz="1800" b="0" i="0" u="none" strike="noStrike" kern="1200" cap="none" spc="0" normalizeH="0" baseline="0" noProof="0" dirty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Oncologist </a:t>
            </a:r>
          </a:p>
          <a:p>
            <a:pPr marL="306000" marR="0" lvl="0" indent="-306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903163"/>
              </a:buClr>
              <a:buSzPct val="92000"/>
              <a:buFont typeface="Wingdings 2" panose="05020102010507070707" pitchFamily="18" charset="2"/>
              <a:buChar char=""/>
              <a:tabLst/>
              <a:defRPr/>
            </a:pPr>
            <a:r>
              <a:rPr kumimoji="0" lang="en" sz="1800" b="0" i="0" u="none" strike="noStrike" kern="1200" cap="none" spc="0" normalizeH="0" baseline="0" noProof="0" dirty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Cancer Science </a:t>
            </a:r>
          </a:p>
          <a:p>
            <a:pPr marL="306000" marR="0" lvl="0" indent="-306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903163"/>
              </a:buClr>
              <a:buSzPct val="92000"/>
              <a:buFont typeface="Wingdings 2" panose="05020102010507070707" pitchFamily="18" charset="2"/>
              <a:buChar char=""/>
              <a:tabLst/>
              <a:defRPr/>
            </a:pPr>
            <a:r>
              <a:rPr kumimoji="0" lang="en" sz="1800" b="0" i="0" u="none" strike="noStrike" kern="1200" cap="none" spc="0" normalizeH="0" baseline="0" noProof="0" dirty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Immunology </a:t>
            </a:r>
          </a:p>
          <a:p>
            <a:pPr marL="306000" marR="0" lvl="0" indent="-306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903163"/>
              </a:buClr>
              <a:buSzPct val="92000"/>
              <a:buFont typeface="Wingdings 2" panose="05020102010507070707" pitchFamily="18" charset="2"/>
              <a:buChar char=""/>
              <a:tabLst/>
              <a:defRPr/>
            </a:pPr>
            <a:r>
              <a:rPr kumimoji="0" lang="e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Oncotarget</a:t>
            </a:r>
            <a:r>
              <a:rPr kumimoji="0" lang="en" sz="1800" b="0" i="0" u="none" strike="noStrike" kern="1200" cap="none" spc="0" normalizeH="0" baseline="0" noProof="0" dirty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</a:p>
          <a:p>
            <a:pPr marL="306000" marR="0" lvl="0" indent="-306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903163"/>
              </a:buClr>
              <a:buSzPct val="92000"/>
              <a:buFont typeface="Wingdings 2" panose="05020102010507070707" pitchFamily="18" charset="2"/>
              <a:buChar char=""/>
              <a:tabLst/>
              <a:defRPr/>
            </a:pPr>
            <a:r>
              <a:rPr kumimoji="0" lang="en" sz="1800" b="0" i="0" u="none" strike="noStrike" kern="1200" cap="none" spc="0" normalizeH="0" baseline="0" noProof="0" dirty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Journal of Clinical Oncology </a:t>
            </a:r>
          </a:p>
          <a:p>
            <a:pPr marL="306000" marR="0" lvl="0" indent="-306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903163"/>
              </a:buClr>
              <a:buSzPct val="92000"/>
              <a:buFont typeface="Wingdings 2" panose="05020102010507070707" pitchFamily="18" charset="2"/>
              <a:buChar char=""/>
              <a:tabLst/>
              <a:defRPr/>
            </a:pPr>
            <a:r>
              <a:rPr kumimoji="0" lang="en" sz="1800" b="0" i="0" u="none" strike="noStrike" kern="1200" cap="none" spc="0" normalizeH="0" baseline="0" noProof="0" dirty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European Journal of Cancer </a:t>
            </a:r>
          </a:p>
          <a:p>
            <a:pPr marL="306000" marR="0" lvl="0" indent="-306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903163"/>
              </a:buClr>
              <a:buSzPct val="92000"/>
              <a:buFont typeface="Wingdings 2" panose="05020102010507070707" pitchFamily="18" charset="2"/>
              <a:buChar char=""/>
              <a:tabLst/>
              <a:defRPr/>
            </a:pPr>
            <a:endParaRPr kumimoji="0" lang="es-AR" sz="1800" b="0" i="0" u="none" strike="noStrike" kern="1200" cap="none" spc="0" normalizeH="0" baseline="0" noProof="0" dirty="0">
              <a:ln>
                <a:noFill/>
              </a:ln>
              <a:solidFill>
                <a:srgbClr val="3D3D3D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2" name="Graphic 1" descr="Thumbs Down with solid fill">
            <a:extLst>
              <a:ext uri="{FF2B5EF4-FFF2-40B4-BE49-F238E27FC236}">
                <a16:creationId xmlns:a16="http://schemas.microsoft.com/office/drawing/2014/main" id="{45E2E908-B704-761E-3613-BB76D03EE2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97021" y="4070855"/>
            <a:ext cx="914400" cy="914400"/>
          </a:xfrm>
          <a:prstGeom prst="rect">
            <a:avLst/>
          </a:prstGeom>
        </p:spPr>
      </p:pic>
      <p:pic>
        <p:nvPicPr>
          <p:cNvPr id="8" name="Graphic 7" descr="Thumbs Down with solid fill">
            <a:extLst>
              <a:ext uri="{FF2B5EF4-FFF2-40B4-BE49-F238E27FC236}">
                <a16:creationId xmlns:a16="http://schemas.microsoft.com/office/drawing/2014/main" id="{421D9FE3-E57B-A3D7-16AB-4CDBABB82E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10195219" y="2878092"/>
            <a:ext cx="914400" cy="914400"/>
          </a:xfrm>
          <a:prstGeom prst="rect">
            <a:avLst/>
          </a:prstGeom>
        </p:spPr>
      </p:pic>
      <p:pic>
        <p:nvPicPr>
          <p:cNvPr id="9" name="Graphic 8" descr="Thumbs Down with solid fill">
            <a:extLst>
              <a:ext uri="{FF2B5EF4-FFF2-40B4-BE49-F238E27FC236}">
                <a16:creationId xmlns:a16="http://schemas.microsoft.com/office/drawing/2014/main" id="{F037000E-DEA1-29E5-A4B2-87291BB762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2988253" y="5036584"/>
            <a:ext cx="914400" cy="914400"/>
          </a:xfrm>
          <a:prstGeom prst="rect">
            <a:avLst/>
          </a:prstGeom>
        </p:spPr>
      </p:pic>
      <p:pic>
        <p:nvPicPr>
          <p:cNvPr id="10" name="Graphic 9" descr="Thumbs Down with solid fill">
            <a:extLst>
              <a:ext uri="{FF2B5EF4-FFF2-40B4-BE49-F238E27FC236}">
                <a16:creationId xmlns:a16="http://schemas.microsoft.com/office/drawing/2014/main" id="{D29506A1-F95E-FECA-0113-786A351DE9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56974" y="3898452"/>
            <a:ext cx="914400" cy="914400"/>
          </a:xfrm>
          <a:prstGeom prst="rect">
            <a:avLst/>
          </a:prstGeom>
        </p:spPr>
      </p:pic>
      <p:pic>
        <p:nvPicPr>
          <p:cNvPr id="11" name="Graphic 10" descr="Thumbs Down with solid fill">
            <a:extLst>
              <a:ext uri="{FF2B5EF4-FFF2-40B4-BE49-F238E27FC236}">
                <a16:creationId xmlns:a16="http://schemas.microsoft.com/office/drawing/2014/main" id="{C5EF4DAE-6BF6-1554-56BD-067C675789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2073853" y="331528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267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5228F1-0B98-2F47-AAFF-E9582CF4E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dissemination plaN. tools</a:t>
            </a:r>
          </a:p>
        </p:txBody>
      </p:sp>
      <p:sp>
        <p:nvSpPr>
          <p:cNvPr id="10" name="Marcador de contenido 9">
            <a:extLst>
              <a:ext uri="{FF2B5EF4-FFF2-40B4-BE49-F238E27FC236}">
                <a16:creationId xmlns:a16="http://schemas.microsoft.com/office/drawing/2014/main" id="{63D17485-164C-5F4E-B174-D10AD30414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083507"/>
            <a:ext cx="4883420" cy="80218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AR" sz="2000" dirty="0">
                <a:solidFill>
                  <a:schemeClr val="bg1"/>
                </a:solidFill>
              </a:rPr>
              <a:t>European Medical Groups of Sarcoma</a:t>
            </a:r>
          </a:p>
        </p:txBody>
      </p: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DC9BBD52-5A15-4142-BD60-AE97F9E7E49C}"/>
              </a:ext>
            </a:extLst>
          </p:cNvPr>
          <p:cNvGraphicFramePr>
            <a:graphicFrameLocks noGrp="1"/>
          </p:cNvGraphicFramePr>
          <p:nvPr/>
        </p:nvGraphicFramePr>
        <p:xfrm>
          <a:off x="253140" y="1885696"/>
          <a:ext cx="11685720" cy="5031292"/>
        </p:xfrm>
        <a:graphic>
          <a:graphicData uri="http://schemas.openxmlformats.org/drawingml/2006/table">
            <a:tbl>
              <a:tblPr/>
              <a:tblGrid>
                <a:gridCol w="3895240">
                  <a:extLst>
                    <a:ext uri="{9D8B030D-6E8A-4147-A177-3AD203B41FA5}">
                      <a16:colId xmlns:a16="http://schemas.microsoft.com/office/drawing/2014/main" val="332881429"/>
                    </a:ext>
                  </a:extLst>
                </a:gridCol>
                <a:gridCol w="3895240">
                  <a:extLst>
                    <a:ext uri="{9D8B030D-6E8A-4147-A177-3AD203B41FA5}">
                      <a16:colId xmlns:a16="http://schemas.microsoft.com/office/drawing/2014/main" val="3228215746"/>
                    </a:ext>
                  </a:extLst>
                </a:gridCol>
                <a:gridCol w="3895240">
                  <a:extLst>
                    <a:ext uri="{9D8B030D-6E8A-4147-A177-3AD203B41FA5}">
                      <a16:colId xmlns:a16="http://schemas.microsoft.com/office/drawing/2014/main" val="3163714078"/>
                    </a:ext>
                  </a:extLst>
                </a:gridCol>
              </a:tblGrid>
              <a:tr h="354586">
                <a:tc>
                  <a:txBody>
                    <a:bodyPr/>
                    <a:lstStyle/>
                    <a:p>
                      <a:pPr algn="ctr"/>
                      <a:r>
                        <a:rPr lang="es-AR" sz="1200" dirty="0">
                          <a:effectLst/>
                          <a:latin typeface="Calibri" panose="020F0502020204030204" pitchFamily="34" charset="0"/>
                        </a:rPr>
                        <a:t>GEIS (Grupo Español Investigación en Sarcomas)</a:t>
                      </a:r>
                    </a:p>
                  </a:txBody>
                  <a:tcPr marL="25494" marR="25494" marT="0" marB="0" anchor="ctr">
                    <a:lnL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AR" sz="12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494" marR="25494" marT="0" marB="0" anchor="ctr">
                    <a:lnL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AR" sz="12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494" marR="25494" marT="0" marB="0" anchor="ctr">
                    <a:lnL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058583"/>
                  </a:ext>
                </a:extLst>
              </a:tr>
              <a:tr h="354586">
                <a:tc>
                  <a:txBody>
                    <a:bodyPr/>
                    <a:lstStyle/>
                    <a:p>
                      <a:pPr algn="ctr"/>
                      <a:r>
                        <a:rPr lang="es-AR" sz="1200" dirty="0">
                          <a:effectLst/>
                          <a:latin typeface="Calibri" panose="020F0502020204030204" pitchFamily="34" charset="0"/>
                        </a:rPr>
                        <a:t>ISG (Italian Sarcoma Group)</a:t>
                      </a:r>
                    </a:p>
                  </a:txBody>
                  <a:tcPr marL="25494" marR="25494" marT="0" marB="0" anchor="ctr">
                    <a:lnL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AR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494" marR="25494" marT="0" marB="0" anchor="ctr">
                    <a:lnL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AR" sz="12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494" marR="25494" marT="0" marB="0" anchor="ctr">
                    <a:lnL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8597467"/>
                  </a:ext>
                </a:extLst>
              </a:tr>
              <a:tr h="354586">
                <a:tc>
                  <a:txBody>
                    <a:bodyPr/>
                    <a:lstStyle/>
                    <a:p>
                      <a:pPr algn="ctr"/>
                      <a:r>
                        <a:rPr lang="es-AR" sz="1200" dirty="0">
                          <a:effectLst/>
                          <a:latin typeface="Calibri" panose="020F0502020204030204" pitchFamily="34" charset="0"/>
                        </a:rPr>
                        <a:t>JSG -GETO( )</a:t>
                      </a:r>
                    </a:p>
                  </a:txBody>
                  <a:tcPr marL="25494" marR="25494" marT="0" marB="0" anchor="ctr">
                    <a:lnL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AR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494" marR="25494" marT="0" marB="0" anchor="ctr">
                    <a:lnL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AR" sz="12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494" marR="25494" marT="0" marB="0" anchor="ctr">
                    <a:lnL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0394244"/>
                  </a:ext>
                </a:extLst>
              </a:tr>
              <a:tr h="354586">
                <a:tc>
                  <a:txBody>
                    <a:bodyPr/>
                    <a:lstStyle/>
                    <a:p>
                      <a:pPr algn="ctr"/>
                      <a:r>
                        <a:rPr lang="es-AR" sz="1200" dirty="0">
                          <a:effectLst/>
                          <a:latin typeface="Calibri" panose="020F0502020204030204" pitchFamily="34" charset="0"/>
                        </a:rPr>
                        <a:t>ASOCIACION ESPAÑOLA CONTRA EL CANCER</a:t>
                      </a:r>
                    </a:p>
                  </a:txBody>
                  <a:tcPr marL="25494" marR="25494" marT="0" marB="0" anchor="ctr">
                    <a:lnL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200">
                          <a:effectLst/>
                          <a:latin typeface="Calibri" panose="020F0502020204030204" pitchFamily="34" charset="0"/>
                        </a:rPr>
                        <a:t>https://www.aecc.es/es/sobre-nosotros/quienes-somos</a:t>
                      </a:r>
                    </a:p>
                  </a:txBody>
                  <a:tcPr marL="25494" marR="25494" marT="0" marB="0" anchor="ctr">
                    <a:lnL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200">
                          <a:effectLst/>
                          <a:latin typeface="Calibri" panose="020F0502020204030204" pitchFamily="34" charset="0"/>
                        </a:rPr>
                        <a:t>informacion@aecc.es</a:t>
                      </a:r>
                    </a:p>
                  </a:txBody>
                  <a:tcPr marL="25494" marR="25494" marT="0" marB="0" anchor="ctr">
                    <a:lnL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7390725"/>
                  </a:ext>
                </a:extLst>
              </a:tr>
              <a:tr h="184002">
                <a:tc>
                  <a:txBody>
                    <a:bodyPr/>
                    <a:lstStyle/>
                    <a:p>
                      <a:pPr algn="ctr"/>
                      <a:r>
                        <a:rPr lang="es-AR" sz="1200" dirty="0">
                          <a:effectLst/>
                          <a:latin typeface="Calibri" panose="020F0502020204030204" pitchFamily="34" charset="0"/>
                        </a:rPr>
                        <a:t>EUROPEAN CANCER ORGANISATION</a:t>
                      </a:r>
                    </a:p>
                  </a:txBody>
                  <a:tcPr marL="25494" marR="25494" marT="0" marB="0" anchor="ctr">
                    <a:lnL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200">
                          <a:effectLst/>
                          <a:latin typeface="Calibri" panose="020F0502020204030204" pitchFamily="34" charset="0"/>
                        </a:rPr>
                        <a:t>https://www.ecco-org.eu/</a:t>
                      </a:r>
                    </a:p>
                  </a:txBody>
                  <a:tcPr marL="25494" marR="25494" marT="0" marB="0" anchor="ctr">
                    <a:lnL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200">
                          <a:effectLst/>
                          <a:latin typeface="Calibri" panose="020F0502020204030204" pitchFamily="34" charset="0"/>
                        </a:rPr>
                        <a:t>agnese.abolina@ecco-org.eu</a:t>
                      </a:r>
                    </a:p>
                  </a:txBody>
                  <a:tcPr marL="25494" marR="25494" marT="0" marB="0" anchor="ctr">
                    <a:lnL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2401986"/>
                  </a:ext>
                </a:extLst>
              </a:tr>
              <a:tr h="354586">
                <a:tc>
                  <a:txBody>
                    <a:bodyPr/>
                    <a:lstStyle/>
                    <a:p>
                      <a:pPr algn="ctr"/>
                      <a:r>
                        <a:rPr lang="en" sz="1200" dirty="0">
                          <a:effectLst/>
                          <a:latin typeface="Calibri" panose="020F0502020204030204" pitchFamily="34" charset="0"/>
                        </a:rPr>
                        <a:t>EUROPEAN SOCIETY OF RADIOTHERAPY AND ONCOLOGY</a:t>
                      </a:r>
                    </a:p>
                  </a:txBody>
                  <a:tcPr marL="25494" marR="25494" marT="0" marB="0" anchor="ctr">
                    <a:lnL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200">
                          <a:effectLst/>
                          <a:latin typeface="Calibri" panose="020F0502020204030204" pitchFamily="34" charset="0"/>
                        </a:rPr>
                        <a:t>https://www.estro.org/</a:t>
                      </a:r>
                    </a:p>
                  </a:txBody>
                  <a:tcPr marL="25494" marR="25494" marT="0" marB="0" anchor="ctr">
                    <a:lnL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200">
                          <a:effectLst/>
                          <a:latin typeface="Calibri" panose="020F0502020204030204" pitchFamily="34" charset="0"/>
                        </a:rPr>
                        <a:t>aleci@estro.org</a:t>
                      </a:r>
                    </a:p>
                  </a:txBody>
                  <a:tcPr marL="25494" marR="25494" marT="0" marB="0" anchor="ctr">
                    <a:lnL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5488370"/>
                  </a:ext>
                </a:extLst>
              </a:tr>
              <a:tr h="184002">
                <a:tc>
                  <a:txBody>
                    <a:bodyPr/>
                    <a:lstStyle/>
                    <a:p>
                      <a:pPr algn="ctr"/>
                      <a:r>
                        <a:rPr lang="es-AR" sz="1200" dirty="0">
                          <a:effectLst/>
                          <a:latin typeface="Calibri" panose="020F0502020204030204" pitchFamily="34" charset="0"/>
                        </a:rPr>
                        <a:t>CANCER CORE EUROPE</a:t>
                      </a:r>
                    </a:p>
                  </a:txBody>
                  <a:tcPr marL="25494" marR="25494" marT="0" marB="0" anchor="ctr">
                    <a:lnL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200">
                          <a:effectLst/>
                          <a:latin typeface="Calibri" panose="020F0502020204030204" pitchFamily="34" charset="0"/>
                        </a:rPr>
                        <a:t>https://www.cancercoreeurope.eu/</a:t>
                      </a:r>
                    </a:p>
                  </a:txBody>
                  <a:tcPr marL="25494" marR="25494" marT="0" marB="0" anchor="ctr">
                    <a:lnL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200">
                          <a:effectLst/>
                          <a:latin typeface="Calibri" panose="020F0502020204030204" pitchFamily="34" charset="0"/>
                        </a:rPr>
                        <a:t>grant.office.gr@gmail.com</a:t>
                      </a:r>
                    </a:p>
                  </a:txBody>
                  <a:tcPr marL="25494" marR="25494" marT="0" marB="0" anchor="ctr">
                    <a:lnL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243915"/>
                  </a:ext>
                </a:extLst>
              </a:tr>
              <a:tr h="184002">
                <a:tc>
                  <a:txBody>
                    <a:bodyPr/>
                    <a:lstStyle/>
                    <a:p>
                      <a:pPr algn="ctr"/>
                      <a:r>
                        <a:rPr lang="es-AR" sz="1200" dirty="0">
                          <a:effectLst/>
                          <a:latin typeface="Calibri" panose="020F0502020204030204" pitchFamily="34" charset="0"/>
                        </a:rPr>
                        <a:t>SARCOMA PATIENTS EURONET</a:t>
                      </a:r>
                    </a:p>
                  </a:txBody>
                  <a:tcPr marL="25494" marR="25494" marT="0" marB="0" anchor="ctr">
                    <a:lnL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200">
                          <a:effectLst/>
                          <a:latin typeface="Calibri" panose="020F0502020204030204" pitchFamily="34" charset="0"/>
                        </a:rPr>
                        <a:t>https://www.sarcoma-patients.eu/en/</a:t>
                      </a:r>
                    </a:p>
                  </a:txBody>
                  <a:tcPr marL="25494" marR="25494" marT="0" marB="0" anchor="ctr">
                    <a:lnL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200">
                          <a:effectLst/>
                          <a:latin typeface="Calibri" panose="020F0502020204030204" pitchFamily="34" charset="0"/>
                        </a:rPr>
                        <a:t>info@sarcoma-patients.eu</a:t>
                      </a:r>
                    </a:p>
                  </a:txBody>
                  <a:tcPr marL="25494" marR="25494" marT="0" marB="0" anchor="ctr">
                    <a:lnL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8034296"/>
                  </a:ext>
                </a:extLst>
              </a:tr>
              <a:tr h="184002">
                <a:tc>
                  <a:txBody>
                    <a:bodyPr/>
                    <a:lstStyle/>
                    <a:p>
                      <a:pPr algn="ctr"/>
                      <a:r>
                        <a:rPr lang="es-AR" sz="1200" dirty="0">
                          <a:effectLst/>
                          <a:latin typeface="Calibri" panose="020F0502020204030204" pitchFamily="34" charset="0"/>
                        </a:rPr>
                        <a:t>SARCOMA UK</a:t>
                      </a:r>
                    </a:p>
                  </a:txBody>
                  <a:tcPr marL="25494" marR="25494" marT="0" marB="0" anchor="ctr">
                    <a:lnL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200">
                          <a:effectLst/>
                          <a:latin typeface="Calibri" panose="020F0502020204030204" pitchFamily="34" charset="0"/>
                        </a:rPr>
                        <a:t>https://sarcoma.org.uk/</a:t>
                      </a:r>
                    </a:p>
                  </a:txBody>
                  <a:tcPr marL="25494" marR="25494" marT="0" marB="0" anchor="ctr">
                    <a:lnL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200" dirty="0">
                          <a:effectLst/>
                          <a:latin typeface="Calibri" panose="020F0502020204030204" pitchFamily="34" charset="0"/>
                        </a:rPr>
                        <a:t>info@sarcoma.org.uk</a:t>
                      </a:r>
                    </a:p>
                  </a:txBody>
                  <a:tcPr marL="25494" marR="25494" marT="0" marB="0" anchor="ctr">
                    <a:lnL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4835515"/>
                  </a:ext>
                </a:extLst>
              </a:tr>
              <a:tr h="368003">
                <a:tc>
                  <a:txBody>
                    <a:bodyPr/>
                    <a:lstStyle/>
                    <a:p>
                      <a:pPr algn="ctr"/>
                      <a:r>
                        <a:rPr lang="en" sz="1200" dirty="0">
                          <a:effectLst/>
                          <a:latin typeface="Calibri" panose="020F0502020204030204" pitchFamily="34" charset="0"/>
                        </a:rPr>
                        <a:t>THE ROYAL MARSDEN NHS FUNDATION TRUST</a:t>
                      </a:r>
                    </a:p>
                    <a:p>
                      <a:pPr algn="ctr"/>
                      <a:r>
                        <a:rPr lang="en" sz="1200" dirty="0">
                          <a:effectLst/>
                          <a:latin typeface="Calibri" panose="020F0502020204030204" pitchFamily="34" charset="0"/>
                        </a:rPr>
                        <a:t> (SARCOMA UNIT)</a:t>
                      </a:r>
                    </a:p>
                  </a:txBody>
                  <a:tcPr marL="25494" marR="25494" marT="0" marB="0" anchor="ctr">
                    <a:lnL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AR" sz="1200">
                          <a:effectLst/>
                          <a:latin typeface="Calibri" panose="020F0502020204030204" pitchFamily="34" charset="0"/>
                        </a:rPr>
                        <a:t>https://www.royalmarsden.nhs.uk/our-consultants-units-and-wards/clinical-units/sarcoma-unit</a:t>
                      </a:r>
                    </a:p>
                  </a:txBody>
                  <a:tcPr marL="25494" marR="25494" marT="0" marB="0" anchor="ctr">
                    <a:lnL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1408371"/>
                  </a:ext>
                </a:extLst>
              </a:tr>
              <a:tr h="354586">
                <a:tc>
                  <a:txBody>
                    <a:bodyPr/>
                    <a:lstStyle/>
                    <a:p>
                      <a:pPr algn="ctr"/>
                      <a:r>
                        <a:rPr lang="es-AR" sz="1200">
                          <a:effectLst/>
                          <a:latin typeface="Calibri" panose="020F0502020204030204" pitchFamily="34" charset="0"/>
                        </a:rPr>
                        <a:t>THE LONDON SARCOMA SERVICE</a:t>
                      </a:r>
                    </a:p>
                  </a:txBody>
                  <a:tcPr marL="25494" marR="25494" marT="0" marB="0" anchor="ctr">
                    <a:lnL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200" dirty="0">
                          <a:effectLst/>
                          <a:latin typeface="Calibri" panose="020F0502020204030204" pitchFamily="34" charset="0"/>
                        </a:rPr>
                        <a:t>http://www.londonsarcoma.org/</a:t>
                      </a:r>
                    </a:p>
                  </a:txBody>
                  <a:tcPr marL="25494" marR="25494" marT="0" marB="0" anchor="ctr">
                    <a:lnL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200">
                          <a:effectLst/>
                          <a:latin typeface="Calibri" panose="020F0502020204030204" pitchFamily="34" charset="0"/>
                        </a:rPr>
                        <a:t>ucl-tr.LondonSarcomaService@nhs.net</a:t>
                      </a:r>
                    </a:p>
                  </a:txBody>
                  <a:tcPr marL="25494" marR="25494" marT="0" marB="0" anchor="ctr">
                    <a:lnL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8301978"/>
                  </a:ext>
                </a:extLst>
              </a:tr>
              <a:tr h="184002">
                <a:tc>
                  <a:txBody>
                    <a:bodyPr/>
                    <a:lstStyle/>
                    <a:p>
                      <a:pPr algn="ctr"/>
                      <a:r>
                        <a:rPr lang="es-AR" sz="1200">
                          <a:effectLst/>
                          <a:latin typeface="Calibri" panose="020F0502020204030204" pitchFamily="34" charset="0"/>
                        </a:rPr>
                        <a:t>RARE CANCERS EUROPE</a:t>
                      </a:r>
                    </a:p>
                  </a:txBody>
                  <a:tcPr marL="25494" marR="25494" marT="0" marB="0" anchor="ctr">
                    <a:lnL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200" dirty="0">
                          <a:effectLst/>
                          <a:latin typeface="Calibri" panose="020F0502020204030204" pitchFamily="34" charset="0"/>
                        </a:rPr>
                        <a:t>https://www.rarecancerseurope.org/</a:t>
                      </a:r>
                    </a:p>
                  </a:txBody>
                  <a:tcPr marL="25494" marR="25494" marT="0" marB="0" anchor="ctr">
                    <a:lnL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200">
                          <a:effectLst/>
                          <a:latin typeface="Calibri" panose="020F0502020204030204" pitchFamily="34" charset="0"/>
                        </a:rPr>
                        <a:t>rarecancerseurope@esmo.org</a:t>
                      </a:r>
                    </a:p>
                  </a:txBody>
                  <a:tcPr marL="25494" marR="25494" marT="0" marB="0" anchor="ctr">
                    <a:lnL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7164175"/>
                  </a:ext>
                </a:extLst>
              </a:tr>
              <a:tr h="368003">
                <a:tc>
                  <a:txBody>
                    <a:bodyPr/>
                    <a:lstStyle/>
                    <a:p>
                      <a:pPr algn="ctr"/>
                      <a:r>
                        <a:rPr lang="es-AR" sz="1200">
                          <a:effectLst/>
                          <a:latin typeface="Calibri" panose="020F0502020204030204" pitchFamily="34" charset="0"/>
                        </a:rPr>
                        <a:t>WORLD SARCOMA NETWORK</a:t>
                      </a:r>
                    </a:p>
                  </a:txBody>
                  <a:tcPr marL="25494" marR="25494" marT="0" marB="0" anchor="ctr">
                    <a:lnL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200" dirty="0">
                          <a:effectLst/>
                          <a:latin typeface="Calibri" panose="020F0502020204030204" pitchFamily="34" charset="0"/>
                        </a:rPr>
                        <a:t>http://wsn.wpengine.com/</a:t>
                      </a:r>
                    </a:p>
                  </a:txBody>
                  <a:tcPr marL="25494" marR="25494" marT="0" marB="0" anchor="ctr">
                    <a:lnL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es-AR" sz="1200">
                          <a:effectLst/>
                          <a:latin typeface="Calibri" panose="020F0502020204030204" pitchFamily="34" charset="0"/>
                        </a:rPr>
                      </a:br>
                      <a:endParaRPr lang="es-AR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5494" marR="25494" marT="0" marB="0" anchor="ctr">
                    <a:lnL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3791318"/>
                  </a:ext>
                </a:extLst>
              </a:tr>
              <a:tr h="354586">
                <a:tc>
                  <a:txBody>
                    <a:bodyPr/>
                    <a:lstStyle/>
                    <a:p>
                      <a:pPr algn="ctr"/>
                      <a:r>
                        <a:rPr lang="es-AR" sz="1200">
                          <a:effectLst/>
                          <a:latin typeface="Calibri" panose="020F0502020204030204" pitchFamily="34" charset="0"/>
                        </a:rPr>
                        <a:t>European Musculo-Skeletal Oncology Society E.M.S.O.S.</a:t>
                      </a:r>
                    </a:p>
                  </a:txBody>
                  <a:tcPr marL="25494" marR="25494" marT="0" marB="0" anchor="ctr">
                    <a:lnL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200" dirty="0">
                          <a:effectLst/>
                          <a:latin typeface="Calibri" panose="020F0502020204030204" pitchFamily="34" charset="0"/>
                        </a:rPr>
                        <a:t>https://www.emsos.org/</a:t>
                      </a:r>
                    </a:p>
                  </a:txBody>
                  <a:tcPr marL="25494" marR="25494" marT="0" marB="0" anchor="ctr">
                    <a:lnL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200" dirty="0">
                          <a:effectLst/>
                          <a:latin typeface="Calibri" panose="020F0502020204030204" pitchFamily="34" charset="0"/>
                        </a:rPr>
                        <a:t>emsos2019@oic.it</a:t>
                      </a:r>
                    </a:p>
                  </a:txBody>
                  <a:tcPr marL="25494" marR="25494" marT="0" marB="0" anchor="ctr">
                    <a:lnL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7948711"/>
                  </a:ext>
                </a:extLst>
              </a:tr>
              <a:tr h="354586">
                <a:tc>
                  <a:txBody>
                    <a:bodyPr/>
                    <a:lstStyle/>
                    <a:p>
                      <a:pPr algn="ctr"/>
                      <a:r>
                        <a:rPr lang="es-AR" sz="1200">
                          <a:effectLst/>
                          <a:latin typeface="Calibri" panose="020F0502020204030204" pitchFamily="34" charset="0"/>
                        </a:rPr>
                        <a:t>EuropeanPaediatricSoft Tissue SarcomaStudy Group</a:t>
                      </a:r>
                    </a:p>
                  </a:txBody>
                  <a:tcPr marL="25494" marR="25494" marT="0" marB="0" anchor="ctr">
                    <a:lnL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200">
                          <a:effectLst/>
                          <a:latin typeface="Calibri" panose="020F0502020204030204" pitchFamily="34" charset="0"/>
                        </a:rPr>
                        <a:t>https://www.epssgassociation.it/en/</a:t>
                      </a:r>
                    </a:p>
                  </a:txBody>
                  <a:tcPr marL="25494" marR="25494" marT="0" marB="0" anchor="ctr">
                    <a:lnL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200" dirty="0">
                          <a:effectLst/>
                          <a:latin typeface="Calibri" panose="020F0502020204030204" pitchFamily="34" charset="0"/>
                        </a:rPr>
                        <a:t>ulia.daragjati@unipd.it</a:t>
                      </a:r>
                    </a:p>
                  </a:txBody>
                  <a:tcPr marL="25494" marR="25494" marT="0" marB="0" anchor="ctr">
                    <a:lnL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9340916"/>
                  </a:ext>
                </a:extLst>
              </a:tr>
              <a:tr h="184002">
                <a:tc>
                  <a:txBody>
                    <a:bodyPr/>
                    <a:lstStyle/>
                    <a:p>
                      <a:pPr algn="ctr"/>
                      <a:r>
                        <a:rPr lang="es-AR" sz="1200">
                          <a:effectLst/>
                          <a:latin typeface="Calibri" panose="020F0502020204030204" pitchFamily="34" charset="0"/>
                        </a:rPr>
                        <a:t>Connective Tissue Oncology Society</a:t>
                      </a:r>
                    </a:p>
                  </a:txBody>
                  <a:tcPr marL="25494" marR="25494" marT="0" marB="0" anchor="ctr">
                    <a:lnL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200">
                          <a:effectLst/>
                          <a:latin typeface="Calibri" panose="020F0502020204030204" pitchFamily="34" charset="0"/>
                        </a:rPr>
                        <a:t>https://www.ctos.org/Home.aspx</a:t>
                      </a:r>
                    </a:p>
                  </a:txBody>
                  <a:tcPr marL="25494" marR="25494" marT="0" marB="0" anchor="ctr">
                    <a:lnL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200" dirty="0">
                          <a:effectLst/>
                          <a:latin typeface="Calibri" panose="020F0502020204030204" pitchFamily="34" charset="0"/>
                        </a:rPr>
                        <a:t>tos@ctos.org</a:t>
                      </a:r>
                    </a:p>
                  </a:txBody>
                  <a:tcPr marL="25494" marR="25494" marT="0" marB="0" anchor="ctr">
                    <a:lnL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9010034"/>
                  </a:ext>
                </a:extLst>
              </a:tr>
              <a:tr h="354586">
                <a:tc>
                  <a:txBody>
                    <a:bodyPr/>
                    <a:lstStyle/>
                    <a:p>
                      <a:pPr algn="ctr"/>
                      <a:r>
                        <a:rPr lang="es-AR" sz="1200">
                          <a:effectLst/>
                          <a:latin typeface="Calibri" panose="020F0502020204030204" pitchFamily="34" charset="0"/>
                        </a:rPr>
                        <a:t>British Sarcoma Group</a:t>
                      </a:r>
                    </a:p>
                  </a:txBody>
                  <a:tcPr marL="25494" marR="25494" marT="0" marB="0" anchor="ctr">
                    <a:lnL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200">
                          <a:effectLst/>
                          <a:latin typeface="Calibri" panose="020F0502020204030204" pitchFamily="34" charset="0"/>
                        </a:rPr>
                        <a:t>http://www.britishsarcomagroup.org.uk/</a:t>
                      </a:r>
                    </a:p>
                  </a:txBody>
                  <a:tcPr marL="25494" marR="25494" marT="0" marB="0" anchor="ctr">
                    <a:lnL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200" dirty="0">
                          <a:effectLst/>
                          <a:latin typeface="Calibri" panose="020F0502020204030204" pitchFamily="34" charset="0"/>
                        </a:rPr>
                        <a:t>support@britishsarcomagroup.org.uk</a:t>
                      </a:r>
                    </a:p>
                  </a:txBody>
                  <a:tcPr marL="25494" marR="25494" marT="0" marB="0" anchor="ctr">
                    <a:lnL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5675013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999FAD5D-EBD1-A383-E30A-85DB3FF628EF}"/>
              </a:ext>
            </a:extLst>
          </p:cNvPr>
          <p:cNvSpPr txBox="1"/>
          <p:nvPr/>
        </p:nvSpPr>
        <p:spPr>
          <a:xfrm>
            <a:off x="4288220" y="63288"/>
            <a:ext cx="3090042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AR" dirty="0"/>
              <a:t>Do you consider to contact?</a:t>
            </a:r>
          </a:p>
        </p:txBody>
      </p:sp>
    </p:spTree>
    <p:extLst>
      <p:ext uri="{BB962C8B-B14F-4D97-AF65-F5344CB8AC3E}">
        <p14:creationId xmlns:p14="http://schemas.microsoft.com/office/powerpoint/2010/main" val="1904136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5228F1-0B98-2F47-AAFF-E9582CF4E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dissemination plaN. tools</a:t>
            </a:r>
          </a:p>
        </p:txBody>
      </p:sp>
      <p:sp>
        <p:nvSpPr>
          <p:cNvPr id="6" name="Marcador de contenido 9">
            <a:extLst>
              <a:ext uri="{FF2B5EF4-FFF2-40B4-BE49-F238E27FC236}">
                <a16:creationId xmlns:a16="http://schemas.microsoft.com/office/drawing/2014/main" id="{7D5D6D33-37E1-BB48-9EE4-A9C7C62B21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097" y="1012163"/>
            <a:ext cx="4099961" cy="60441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AR" b="1" dirty="0">
                <a:solidFill>
                  <a:schemeClr val="bg1"/>
                </a:solidFill>
              </a:rPr>
              <a:t>Other countries Cancer Societies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F7BE8854-63B5-FE45-8C77-9DF256BB30D4}"/>
              </a:ext>
            </a:extLst>
          </p:cNvPr>
          <p:cNvSpPr/>
          <p:nvPr/>
        </p:nvSpPr>
        <p:spPr>
          <a:xfrm>
            <a:off x="213360" y="1802770"/>
            <a:ext cx="5081847" cy="51167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_lt_std_condbold"/>
                <a:ea typeface="Times New Roman" panose="02020603050405020304" pitchFamily="18" charset="0"/>
                <a:cs typeface="Times New Roman" panose="02020603050405020304" pitchFamily="18" charset="0"/>
              </a:rPr>
              <a:t>Asia</a:t>
            </a:r>
            <a:endParaRPr kumimoji="0" lang="es-AR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33375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es-ES_tradnl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Asian</a:t>
            </a: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Fund</a:t>
            </a: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Cancer</a:t>
            </a: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Research</a:t>
            </a: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(Hong Kong)</a:t>
            </a:r>
            <a:endParaRPr kumimoji="0" lang="es-A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33375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es-ES_tradnl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Cancer</a:t>
            </a: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Aid</a:t>
            </a: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kumimoji="0" lang="es-ES_tradnl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Research</a:t>
            </a: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Foundation</a:t>
            </a: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(India)</a:t>
            </a:r>
            <a:endParaRPr kumimoji="0" lang="es-A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33375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es-ES_tradnl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Foundation</a:t>
            </a: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Medical </a:t>
            </a:r>
            <a:r>
              <a:rPr kumimoji="0" lang="es-ES_tradnl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Research</a:t>
            </a: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(FMR) (India)</a:t>
            </a:r>
            <a:endParaRPr kumimoji="0" lang="es-A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33375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Indonesian Cancer Foundation</a:t>
            </a:r>
            <a:endParaRPr kumimoji="0" lang="es-A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33375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Foundation for Promotion of Cancer Research</a:t>
            </a: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(</a:t>
            </a:r>
            <a:r>
              <a:rPr kumimoji="0" lang="es-ES_tradnl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Japan</a:t>
            </a: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0" lang="es-A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33375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Japanese Foundation for Cancer Research (JFCR)</a:t>
            </a: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(</a:t>
            </a:r>
            <a:r>
              <a:rPr kumimoji="0" lang="es-ES_tradnl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Japan</a:t>
            </a: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0" lang="es-A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33375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es-ES_tradnl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Kobayashi</a:t>
            </a: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Foundation</a:t>
            </a: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Cancer</a:t>
            </a: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Research</a:t>
            </a: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es-ES_tradnl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Japan</a:t>
            </a: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0" lang="es-A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33375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es-ES_tradnl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Princess</a:t>
            </a: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Takamatsu </a:t>
            </a:r>
            <a:r>
              <a:rPr kumimoji="0" lang="es-ES_tradnl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Cancer</a:t>
            </a: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Research</a:t>
            </a: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Fund</a:t>
            </a: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es-ES_tradnl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Japan</a:t>
            </a: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0" lang="es-A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33375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es-ES_tradnl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National</a:t>
            </a: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Cancer</a:t>
            </a: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Center </a:t>
            </a:r>
            <a:r>
              <a:rPr kumimoji="0" lang="es-ES_tradnl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Research</a:t>
            </a: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Institute</a:t>
            </a: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es-ES_tradnl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Japan</a:t>
            </a: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0" lang="es-A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33375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es-ES_tradnl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Cancer</a:t>
            </a: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Research</a:t>
            </a: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Initiatives</a:t>
            </a: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Foundation</a:t>
            </a: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(CARIF) (Malaysia)</a:t>
            </a:r>
            <a:endParaRPr kumimoji="0" lang="es-A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33375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es-ES_tradnl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Philippine</a:t>
            </a: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National</a:t>
            </a: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Health</a:t>
            </a: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Research</a:t>
            </a: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System</a:t>
            </a: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(PNHRS) (</a:t>
            </a:r>
            <a:r>
              <a:rPr kumimoji="0" lang="es-ES_tradnl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Philippines</a:t>
            </a: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0" lang="es-A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33375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es-ES_tradnl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Singapore</a:t>
            </a: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National</a:t>
            </a: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Research</a:t>
            </a: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Foundation</a:t>
            </a: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es-ES_tradnl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Singapore</a:t>
            </a: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0" lang="es-A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33375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Agency </a:t>
            </a:r>
            <a:r>
              <a:rPr kumimoji="0" lang="es-ES_tradnl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Science</a:t>
            </a: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s-ES_tradnl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Technology</a:t>
            </a: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kumimoji="0" lang="es-ES_tradnl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Research</a:t>
            </a: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es-ES_tradnl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Singapore</a:t>
            </a: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0" lang="es-A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endParaRPr kumimoji="0" lang="es-ES_tradn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_lt_std_condbold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_lt_std_condbold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_lt_std_condbold"/>
                <a:ea typeface="Times New Roman" panose="02020603050405020304" pitchFamily="18" charset="0"/>
                <a:cs typeface="Times New Roman" panose="02020603050405020304" pitchFamily="18" charset="0"/>
              </a:rPr>
              <a:t>Australia</a:t>
            </a:r>
            <a:endParaRPr kumimoji="0" lang="es-AR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33375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Australian Cancer Research Foundation (ACRF)</a:t>
            </a:r>
            <a:endParaRPr kumimoji="0" lang="es-A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33375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National Foundation for Medical Research and Innovation (NFMRI)</a:t>
            </a:r>
            <a:endParaRPr kumimoji="0" lang="es-A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33375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National Health and Medical Research Council (NHMRC)</a:t>
            </a:r>
            <a:endParaRPr kumimoji="0" lang="es-A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33375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Cancer Australia</a:t>
            </a:r>
            <a:endParaRPr kumimoji="0" lang="es-A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33375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es-ES_tradnl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Cancer</a:t>
            </a: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Institute</a:t>
            </a: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NSW</a:t>
            </a:r>
            <a:endParaRPr kumimoji="0" lang="es-A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33375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es-ES_tradnl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Cancer</a:t>
            </a: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Council Western Australia</a:t>
            </a:r>
            <a:endParaRPr kumimoji="0" lang="es-A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33375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es-ES_tradnl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Cancer</a:t>
            </a: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Council Queensland</a:t>
            </a:r>
            <a:endParaRPr kumimoji="0" lang="es-A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33375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Cancer Council Victoria</a:t>
            </a:r>
            <a:endParaRPr kumimoji="0" lang="es-A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E756F7EA-DC03-EF42-B4A1-FF936EB4C487}"/>
              </a:ext>
            </a:extLst>
          </p:cNvPr>
          <p:cNvSpPr/>
          <p:nvPr/>
        </p:nvSpPr>
        <p:spPr>
          <a:xfrm>
            <a:off x="5295208" y="2139360"/>
            <a:ext cx="6683432" cy="39241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_lt_std_condbold"/>
                <a:ea typeface="Times New Roman" panose="02020603050405020304" pitchFamily="18" charset="0"/>
                <a:cs typeface="Times New Roman" panose="02020603050405020304" pitchFamily="18" charset="0"/>
              </a:rPr>
              <a:t>New </a:t>
            </a:r>
            <a:r>
              <a:rPr kumimoji="0" lang="es-ES_tradnl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_lt_std_condbold"/>
                <a:ea typeface="Times New Roman" panose="02020603050405020304" pitchFamily="18" charset="0"/>
                <a:cs typeface="Times New Roman" panose="02020603050405020304" pitchFamily="18" charset="0"/>
              </a:rPr>
              <a:t>Zealand</a:t>
            </a:r>
            <a:endParaRPr kumimoji="0" lang="es-AR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Tx/>
              <a:buNone/>
              <a:tabLst>
                <a:tab pos="457200" algn="l"/>
              </a:tabLst>
              <a:defRPr/>
            </a:pPr>
            <a:r>
              <a:rPr kumimoji="0" lang="es-ES_tradnl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Cancer</a:t>
            </a: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Society</a:t>
            </a: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of New </a:t>
            </a:r>
            <a:r>
              <a:rPr kumimoji="0" lang="es-ES_tradnl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Zealand</a:t>
            </a:r>
            <a:endParaRPr kumimoji="0" lang="es-A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Tx/>
              <a:buNone/>
              <a:tabLst>
                <a:tab pos="457200" algn="l"/>
              </a:tabLst>
              <a:defRPr/>
            </a:pPr>
            <a:r>
              <a:rPr kumimoji="0" lang="es-ES_tradnl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Genesis</a:t>
            </a: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Oncology</a:t>
            </a: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Trust</a:t>
            </a:r>
            <a:endParaRPr kumimoji="0" lang="es-A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Tx/>
              <a:buNone/>
              <a:tabLst>
                <a:tab pos="457200" algn="l"/>
              </a:tabLst>
              <a:defRPr/>
            </a:pP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Health Research Council of New Zealand</a:t>
            </a:r>
            <a:endParaRPr kumimoji="0" lang="es-A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Tx/>
              <a:buNone/>
              <a:tabLst>
                <a:tab pos="457200" algn="l"/>
              </a:tabLst>
              <a:defRPr/>
            </a:pP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Royal </a:t>
            </a:r>
            <a:r>
              <a:rPr kumimoji="0" lang="es-ES_tradnl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Society</a:t>
            </a: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of New </a:t>
            </a:r>
            <a:r>
              <a:rPr kumimoji="0" lang="es-ES_tradnl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Zealand</a:t>
            </a: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Marsden</a:t>
            </a: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Fund</a:t>
            </a:r>
            <a:endParaRPr kumimoji="0" lang="es-A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Tx/>
              <a:buNone/>
              <a:tabLst>
                <a:tab pos="457200" algn="l"/>
              </a:tabLst>
              <a:defRPr/>
            </a:pP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Wellington Medical Research Foundation</a:t>
            </a:r>
            <a:endParaRPr kumimoji="0" lang="es-ES_tradn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Tx/>
              <a:buNone/>
              <a:tabLst>
                <a:tab pos="457200" algn="l"/>
              </a:tabLst>
              <a:defRPr/>
            </a:pPr>
            <a:endParaRPr kumimoji="0" lang="es-A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_lt_std_condbold"/>
                <a:ea typeface="Times New Roman" panose="02020603050405020304" pitchFamily="18" charset="0"/>
                <a:cs typeface="Times New Roman" panose="02020603050405020304" pitchFamily="18" charset="0"/>
              </a:rPr>
              <a:t>North </a:t>
            </a:r>
            <a:r>
              <a:rPr kumimoji="0" lang="es-ES_tradnl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_lt_std_condbold"/>
                <a:ea typeface="Times New Roman" panose="02020603050405020304" pitchFamily="18" charset="0"/>
                <a:cs typeface="Times New Roman" panose="02020603050405020304" pitchFamily="18" charset="0"/>
              </a:rPr>
              <a:t>America</a:t>
            </a:r>
            <a:r>
              <a:rPr kumimoji="0" lang="es-ES_tradnl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_lt_std_condbold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s-ES_tradnl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_lt_std_condbold"/>
                <a:ea typeface="Times New Roman" panose="02020603050405020304" pitchFamily="18" charset="0"/>
                <a:cs typeface="Times New Roman" panose="02020603050405020304" pitchFamily="18" charset="0"/>
              </a:rPr>
              <a:t>Canada</a:t>
            </a:r>
            <a:endParaRPr kumimoji="0" lang="es-AR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33375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Canadian Cancer Research Alliance (CCRA)</a:t>
            </a:r>
            <a:endParaRPr kumimoji="0" lang="es-A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33375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Canadian </a:t>
            </a:r>
            <a:r>
              <a:rPr kumimoji="0" lang="es-ES_tradnl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Cancer</a:t>
            </a: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Society</a:t>
            </a: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Research</a:t>
            </a: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Institute</a:t>
            </a: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(CCSRI)</a:t>
            </a:r>
            <a:endParaRPr kumimoji="0" lang="es-A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33375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Canadian </a:t>
            </a:r>
            <a:r>
              <a:rPr kumimoji="0" lang="es-ES_tradnl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Institutes</a:t>
            </a: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kumimoji="0" lang="es-ES_tradnl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Health</a:t>
            </a: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Research</a:t>
            </a:r>
            <a:endParaRPr kumimoji="0" lang="es-A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33375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Canadian Research Information System</a:t>
            </a:r>
            <a:endParaRPr kumimoji="0" lang="es-A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33375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es-ES_tradnl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Cancer</a:t>
            </a: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Research</a:t>
            </a: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Society</a:t>
            </a: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(CRS)</a:t>
            </a:r>
            <a:endParaRPr kumimoji="0" lang="es-A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33375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es-ES_tradnl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Institute</a:t>
            </a: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kumimoji="0" lang="es-ES_tradnl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Cancer</a:t>
            </a: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Research</a:t>
            </a: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(ICR)</a:t>
            </a:r>
            <a:endParaRPr kumimoji="0" lang="es-A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33375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es-ES_tradnl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National</a:t>
            </a: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Research</a:t>
            </a: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Council </a:t>
            </a:r>
            <a:r>
              <a:rPr kumimoji="0" lang="es-ES_tradnl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Canada</a:t>
            </a:r>
            <a:endParaRPr kumimoji="0" lang="es-A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33375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Ontario Institute for Cancer Research (OICR, formerly OICR’s Cancer Research Fund (CRF)</a:t>
            </a:r>
            <a:endParaRPr kumimoji="0" lang="es-A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33375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ResearchNet Canada</a:t>
            </a:r>
            <a:endParaRPr kumimoji="0" lang="es-ES_tradn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33375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endParaRPr kumimoji="0" lang="es-A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0" lang="es-A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DED23F-7C88-7DE7-5AD5-4DBC4D3C985C}"/>
              </a:ext>
            </a:extLst>
          </p:cNvPr>
          <p:cNvSpPr txBox="1"/>
          <p:nvPr/>
        </p:nvSpPr>
        <p:spPr>
          <a:xfrm>
            <a:off x="4288220" y="63288"/>
            <a:ext cx="3090042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AR" dirty="0"/>
              <a:t>Do you consider to contact?</a:t>
            </a:r>
          </a:p>
        </p:txBody>
      </p:sp>
    </p:spTree>
    <p:extLst>
      <p:ext uri="{BB962C8B-B14F-4D97-AF65-F5344CB8AC3E}">
        <p14:creationId xmlns:p14="http://schemas.microsoft.com/office/powerpoint/2010/main" val="6673450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AF05C9ED-A8F9-4B85-8265-6F552536D0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1186" y="606229"/>
            <a:ext cx="1945178" cy="1372199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18108EE2-75AA-334F-876D-2E4730C5BC75}"/>
              </a:ext>
            </a:extLst>
          </p:cNvPr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b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</a:br>
            <a:endParaRPr kumimoji="0" lang="es-A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8" name="object 9">
            <a:extLst>
              <a:ext uri="{FF2B5EF4-FFF2-40B4-BE49-F238E27FC236}">
                <a16:creationId xmlns:a16="http://schemas.microsoft.com/office/drawing/2014/main" id="{A2ED7E61-3696-F74B-A687-759488632010}"/>
              </a:ext>
            </a:extLst>
          </p:cNvPr>
          <p:cNvSpPr/>
          <p:nvPr/>
        </p:nvSpPr>
        <p:spPr>
          <a:xfrm>
            <a:off x="165667" y="3303800"/>
            <a:ext cx="1083688" cy="11086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id="{98F38E88-7B79-2541-817E-976F239C764A}"/>
              </a:ext>
            </a:extLst>
          </p:cNvPr>
          <p:cNvSpPr txBox="1">
            <a:spLocks/>
          </p:cNvSpPr>
          <p:nvPr/>
        </p:nvSpPr>
        <p:spPr>
          <a:xfrm>
            <a:off x="10405315" y="2407198"/>
            <a:ext cx="1677512" cy="36783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06000" marR="0" lvl="0" indent="-306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903163"/>
              </a:buClr>
              <a:buSzPct val="92000"/>
              <a:buFont typeface="Wingdings 2" panose="05020102010507070707" pitchFamily="18" charset="2"/>
              <a:buChar char=""/>
              <a:tabLst/>
              <a:defRPr/>
            </a:pPr>
            <a:r>
              <a:rPr kumimoji="0" lang="es-AR" sz="1800" b="0" i="0" u="none" strike="noStrike" kern="1200" cap="none" spc="0" normalizeH="0" baseline="0" noProof="0" dirty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Spain</a:t>
            </a:r>
          </a:p>
          <a:p>
            <a:pPr marL="306000" marR="0" lvl="0" indent="-306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903163"/>
              </a:buClr>
              <a:buSzPct val="92000"/>
              <a:buFont typeface="Wingdings 2" panose="05020102010507070707" pitchFamily="18" charset="2"/>
              <a:buChar char=""/>
              <a:tabLst/>
              <a:defRPr/>
            </a:pPr>
            <a:r>
              <a:rPr kumimoji="0" lang="es-AR" sz="1800" b="0" i="0" u="none" strike="noStrike" kern="1200" cap="none" spc="0" normalizeH="0" baseline="0" noProof="0" dirty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Italy</a:t>
            </a:r>
          </a:p>
          <a:p>
            <a:pPr marL="306000" marR="0" lvl="0" indent="-306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903163"/>
              </a:buClr>
              <a:buSzPct val="92000"/>
              <a:buFont typeface="Wingdings 2" panose="05020102010507070707" pitchFamily="18" charset="2"/>
              <a:buChar char=""/>
              <a:tabLst/>
              <a:defRPr/>
            </a:pPr>
            <a:r>
              <a:rPr kumimoji="0" lang="es-AR" sz="1800" b="0" i="0" u="none" strike="noStrike" kern="1200" cap="none" spc="0" normalizeH="0" baseline="0" noProof="0" dirty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France</a:t>
            </a:r>
          </a:p>
          <a:p>
            <a:pPr marL="306000" marR="0" lvl="0" indent="-306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903163"/>
              </a:buClr>
              <a:buSzPct val="92000"/>
              <a:buFont typeface="Wingdings 2" panose="05020102010507070707" pitchFamily="18" charset="2"/>
              <a:buChar char=""/>
              <a:tabLst/>
              <a:defRPr/>
            </a:pPr>
            <a:r>
              <a:rPr kumimoji="0" lang="es-AR" sz="1800" b="0" i="0" u="none" strike="noStrike" kern="1200" cap="none" spc="0" normalizeH="0" baseline="0" noProof="0" dirty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Mexico</a:t>
            </a:r>
          </a:p>
          <a:p>
            <a:pPr marL="306000" marR="0" lvl="0" indent="-306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903163"/>
              </a:buClr>
              <a:buSzPct val="92000"/>
              <a:buFont typeface="Wingdings 2" panose="05020102010507070707" pitchFamily="18" charset="2"/>
              <a:buChar char=""/>
              <a:tabLst/>
              <a:defRPr/>
            </a:pPr>
            <a:r>
              <a:rPr kumimoji="0" lang="es-AR" sz="1800" b="0" i="0" u="none" strike="noStrike" kern="1200" cap="none" spc="0" normalizeH="0" baseline="0" noProof="0" dirty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Brazil</a:t>
            </a:r>
          </a:p>
          <a:p>
            <a:pPr marL="306000" marR="0" lvl="0" indent="-306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903163"/>
              </a:buClr>
              <a:buSzPct val="92000"/>
              <a:buFont typeface="Wingdings 2" panose="05020102010507070707" pitchFamily="18" charset="2"/>
              <a:buChar char=""/>
              <a:tabLst/>
              <a:defRPr/>
            </a:pPr>
            <a:r>
              <a:rPr kumimoji="0" lang="es-AR" sz="1800" b="0" i="0" u="none" strike="noStrike" kern="1200" cap="none" spc="0" normalizeH="0" baseline="0" noProof="0" dirty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Argentina</a:t>
            </a:r>
          </a:p>
          <a:p>
            <a:pPr marL="306000" marR="0" lvl="0" indent="-306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903163"/>
              </a:buClr>
              <a:buSzPct val="92000"/>
              <a:buFont typeface="Wingdings 2" panose="05020102010507070707" pitchFamily="18" charset="2"/>
              <a:buChar char=""/>
              <a:tabLst/>
              <a:defRPr/>
            </a:pPr>
            <a:r>
              <a:rPr kumimoji="0" lang="es-AR" sz="1800" b="0" i="0" u="none" strike="noStrike" kern="1200" cap="none" spc="0" normalizeH="0" baseline="0" noProof="0" dirty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Costa Rica</a:t>
            </a:r>
          </a:p>
          <a:p>
            <a:pPr marL="306000" marR="0" lvl="0" indent="-306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903163"/>
              </a:buClr>
              <a:buSzPct val="92000"/>
              <a:buFont typeface="Wingdings 2" panose="05020102010507070707" pitchFamily="18" charset="2"/>
              <a:buChar char=""/>
              <a:tabLst/>
              <a:defRPr/>
            </a:pPr>
            <a:r>
              <a:rPr kumimoji="0" lang="es-AR" sz="1800" b="0" i="0" u="none" strike="noStrike" kern="1200" cap="none" spc="0" normalizeH="0" baseline="0" noProof="0" dirty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Peru</a:t>
            </a:r>
          </a:p>
          <a:p>
            <a:pPr marL="306000" marR="0" lvl="0" indent="-306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903163"/>
              </a:buClr>
              <a:buSzPct val="92000"/>
              <a:buFont typeface="Wingdings 2" panose="05020102010507070707" pitchFamily="18" charset="2"/>
              <a:buChar char=""/>
              <a:tabLst/>
              <a:defRPr/>
            </a:pPr>
            <a:r>
              <a:rPr kumimoji="0" lang="es-AR" sz="1800" b="0" i="0" u="none" strike="noStrike" kern="1200" cap="none" spc="0" normalizeH="0" baseline="0" noProof="0" dirty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Germany</a:t>
            </a:r>
          </a:p>
        </p:txBody>
      </p:sp>
      <p:graphicFrame>
        <p:nvGraphicFramePr>
          <p:cNvPr id="13" name="Diagrama 12">
            <a:extLst>
              <a:ext uri="{FF2B5EF4-FFF2-40B4-BE49-F238E27FC236}">
                <a16:creationId xmlns:a16="http://schemas.microsoft.com/office/drawing/2014/main" id="{EFCC5E2F-CFD2-2045-9DDD-2C87750149E1}"/>
              </a:ext>
            </a:extLst>
          </p:cNvPr>
          <p:cNvGraphicFramePr/>
          <p:nvPr/>
        </p:nvGraphicFramePr>
        <p:xfrm>
          <a:off x="1378425" y="1978428"/>
          <a:ext cx="8639032" cy="48599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Flecha derecha 13">
            <a:extLst>
              <a:ext uri="{FF2B5EF4-FFF2-40B4-BE49-F238E27FC236}">
                <a16:creationId xmlns:a16="http://schemas.microsoft.com/office/drawing/2014/main" id="{2FF684D9-878A-AE4E-B181-F5284FA22536}"/>
              </a:ext>
            </a:extLst>
          </p:cNvPr>
          <p:cNvSpPr/>
          <p:nvPr/>
        </p:nvSpPr>
        <p:spPr>
          <a:xfrm>
            <a:off x="1555846" y="6376916"/>
            <a:ext cx="8366076" cy="184245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F9565900-A5FA-5946-A0E9-0E67697178DE}"/>
              </a:ext>
            </a:extLst>
          </p:cNvPr>
          <p:cNvSpPr txBox="1"/>
          <p:nvPr/>
        </p:nvSpPr>
        <p:spPr>
          <a:xfrm>
            <a:off x="5394134" y="6515100"/>
            <a:ext cx="1262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48 months</a:t>
            </a:r>
          </a:p>
        </p:txBody>
      </p:sp>
      <p:sp>
        <p:nvSpPr>
          <p:cNvPr id="3" name="Google Shape;121;p3">
            <a:extLst>
              <a:ext uri="{FF2B5EF4-FFF2-40B4-BE49-F238E27FC236}">
                <a16:creationId xmlns:a16="http://schemas.microsoft.com/office/drawing/2014/main" id="{2AFED221-B188-20BB-4FF3-E28FA23CDCA7}"/>
              </a:ext>
            </a:extLst>
          </p:cNvPr>
          <p:cNvSpPr txBox="1"/>
          <p:nvPr/>
        </p:nvSpPr>
        <p:spPr>
          <a:xfrm>
            <a:off x="725666" y="170160"/>
            <a:ext cx="9704526" cy="1212136"/>
          </a:xfrm>
          <a:prstGeom prst="rect">
            <a:avLst/>
          </a:prstGeom>
          <a:gradFill>
            <a:gsLst>
              <a:gs pos="0">
                <a:srgbClr val="AF94D2"/>
              </a:gs>
              <a:gs pos="50000">
                <a:srgbClr val="CCBEE1"/>
              </a:gs>
              <a:gs pos="100000">
                <a:srgbClr val="E6E0EF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3500"/>
              <a:buFont typeface="Arial"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SELNET WP 9/</a:t>
            </a:r>
            <a:r>
              <a:rPr kumimoji="0" lang="en-US" sz="23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Communication, Dissemination and exploitation of results </a:t>
            </a:r>
            <a:endParaRPr kumimoji="0" sz="2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57752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5228F1-0B98-2F47-AAFF-E9582CF4E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dissemination plaN. tools</a:t>
            </a:r>
          </a:p>
        </p:txBody>
      </p:sp>
      <p:sp>
        <p:nvSpPr>
          <p:cNvPr id="6" name="Marcador de contenido 9">
            <a:extLst>
              <a:ext uri="{FF2B5EF4-FFF2-40B4-BE49-F238E27FC236}">
                <a16:creationId xmlns:a16="http://schemas.microsoft.com/office/drawing/2014/main" id="{7D5D6D33-37E1-BB48-9EE4-A9C7C62B21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097" y="1012163"/>
            <a:ext cx="4099961" cy="60441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AR" b="1" dirty="0">
                <a:solidFill>
                  <a:schemeClr val="bg1"/>
                </a:solidFill>
              </a:rPr>
              <a:t>Other countries Cancer Societies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D269E69D-84F7-8A42-9E8B-C78C92307D11}"/>
              </a:ext>
            </a:extLst>
          </p:cNvPr>
          <p:cNvSpPr/>
          <p:nvPr/>
        </p:nvSpPr>
        <p:spPr>
          <a:xfrm>
            <a:off x="707097" y="1849519"/>
            <a:ext cx="6096000" cy="482439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_lt_std_condbold"/>
                <a:ea typeface="Times New Roman" panose="02020603050405020304" pitchFamily="18" charset="0"/>
                <a:cs typeface="Times New Roman" panose="02020603050405020304" pitchFamily="18" charset="0"/>
              </a:rPr>
              <a:t>North </a:t>
            </a:r>
            <a:r>
              <a:rPr kumimoji="0" lang="es-ES_tradnl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_lt_std_condbold"/>
                <a:ea typeface="Times New Roman" panose="02020603050405020304" pitchFamily="18" charset="0"/>
                <a:cs typeface="Times New Roman" panose="02020603050405020304" pitchFamily="18" charset="0"/>
              </a:rPr>
              <a:t>America</a:t>
            </a:r>
            <a:r>
              <a:rPr kumimoji="0" lang="es-ES_tradnl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_lt_std_condbold"/>
                <a:ea typeface="Times New Roman" panose="02020603050405020304" pitchFamily="18" charset="0"/>
                <a:cs typeface="Times New Roman" panose="02020603050405020304" pitchFamily="18" charset="0"/>
              </a:rPr>
              <a:t>: US</a:t>
            </a:r>
            <a:endParaRPr kumimoji="0" lang="es-AR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33375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American Association of Cancer Research</a:t>
            </a:r>
            <a:endParaRPr kumimoji="0" lang="es-A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33375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American Cancer Society</a:t>
            </a:r>
            <a:endParaRPr kumimoji="0" lang="es-A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33375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American Institute for Cancer Research</a:t>
            </a:r>
            <a:endParaRPr kumimoji="0" lang="es-A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33375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Association of American Cancer Institutes</a:t>
            </a:r>
            <a:endParaRPr kumimoji="0" lang="es-A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33375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Burroughs Wellcome Fund</a:t>
            </a:r>
            <a:endParaRPr kumimoji="0" lang="es-A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33375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Cancer Research Foundation</a:t>
            </a:r>
            <a:endParaRPr kumimoji="0" lang="es-A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33375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es-ES_tradnl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Congressionally</a:t>
            </a: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Directed</a:t>
            </a: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Medical </a:t>
            </a:r>
            <a:r>
              <a:rPr kumimoji="0" lang="es-ES_tradnl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Research</a:t>
            </a: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Programs</a:t>
            </a:r>
            <a:endParaRPr kumimoji="0" lang="es-A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33375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Conquer Cancer Foundation</a:t>
            </a:r>
            <a:endParaRPr kumimoji="0" lang="es-A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33375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Damon Runyon Cancer Research Foundation</a:t>
            </a:r>
            <a:endParaRPr kumimoji="0" lang="es-A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33375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Gateway for Cancer Research</a:t>
            </a:r>
            <a:endParaRPr kumimoji="0" lang="es-A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33375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Livestrong Foundation</a:t>
            </a:r>
            <a:endParaRPr kumimoji="0" lang="es-A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33375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Oncology Nursing Society (ONS) Foundation</a:t>
            </a:r>
            <a:endParaRPr kumimoji="0" lang="es-A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33375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Robert Wood Johnson </a:t>
            </a:r>
            <a:r>
              <a:rPr kumimoji="0" lang="es-ES_tradnl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Foundation</a:t>
            </a:r>
            <a:endParaRPr kumimoji="0" lang="es-A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33375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Rising Tide Foundation</a:t>
            </a:r>
            <a:endParaRPr kumimoji="0" lang="es-A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33375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Grantsmanship Center (TGCi)</a:t>
            </a:r>
            <a:endParaRPr kumimoji="0" lang="es-A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33375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Max Foundation</a:t>
            </a:r>
            <a:endParaRPr kumimoji="0" lang="es-A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33375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V Foundation for Cancer Research</a:t>
            </a:r>
            <a:endParaRPr kumimoji="0" lang="es-A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33375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U.S. Charity Navigator</a:t>
            </a: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(</a:t>
            </a:r>
            <a:r>
              <a:rPr kumimoji="0" lang="es-ES_tradnl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search</a:t>
            </a: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cancer</a:t>
            </a: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0" lang="es-A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33375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U.S. Federal Grantmaking Agencies</a:t>
            </a:r>
            <a:endParaRPr kumimoji="0" lang="es-A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33375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U.S. Foundation Directory Online</a:t>
            </a: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(</a:t>
            </a:r>
            <a:r>
              <a:rPr kumimoji="0" lang="es-ES_tradnl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search</a:t>
            </a: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cancer</a:t>
            </a: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0" lang="es-A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33375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U.S. </a:t>
            </a:r>
            <a:r>
              <a:rPr kumimoji="0" lang="es-ES_tradnl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National</a:t>
            </a: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Science</a:t>
            </a: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Foundation</a:t>
            </a: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Index</a:t>
            </a: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kumimoji="0" lang="es-ES_tradnl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Funding</a:t>
            </a: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Opportunities</a:t>
            </a:r>
            <a:endParaRPr kumimoji="0" lang="es-A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33375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U.S. </a:t>
            </a:r>
            <a:r>
              <a:rPr kumimoji="0" lang="es-ES_tradnl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National</a:t>
            </a: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Comprehensive</a:t>
            </a: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Cancer</a:t>
            </a: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Network (NCCN) </a:t>
            </a:r>
            <a:r>
              <a:rPr kumimoji="0" lang="es-ES_tradnl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Oncology</a:t>
            </a: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Research</a:t>
            </a: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Program</a:t>
            </a:r>
            <a:endParaRPr kumimoji="0" lang="es-A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33375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U.S. National Cancer Institute</a:t>
            </a:r>
            <a:endParaRPr kumimoji="0" lang="es-A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33375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U.S. NIAID's List of Foundations and Other Funding Sources</a:t>
            </a: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(</a:t>
            </a:r>
            <a:r>
              <a:rPr kumimoji="0" lang="es-ES_tradnl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search</a:t>
            </a: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cáncer)</a:t>
            </a:r>
            <a:endParaRPr kumimoji="0" lang="es-A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37C712-967A-476A-48C3-6E508EF62C8A}"/>
              </a:ext>
            </a:extLst>
          </p:cNvPr>
          <p:cNvSpPr txBox="1"/>
          <p:nvPr/>
        </p:nvSpPr>
        <p:spPr>
          <a:xfrm>
            <a:off x="4288220" y="63288"/>
            <a:ext cx="3090042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AR" dirty="0"/>
              <a:t>Do you consider to contact?</a:t>
            </a:r>
          </a:p>
        </p:txBody>
      </p:sp>
    </p:spTree>
    <p:extLst>
      <p:ext uri="{BB962C8B-B14F-4D97-AF65-F5344CB8AC3E}">
        <p14:creationId xmlns:p14="http://schemas.microsoft.com/office/powerpoint/2010/main" val="40204175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5228F1-0B98-2F47-AAFF-E9582CF4E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dissemination plaN. tools</a:t>
            </a:r>
          </a:p>
        </p:txBody>
      </p:sp>
      <p:sp>
        <p:nvSpPr>
          <p:cNvPr id="10" name="Marcador de contenido 9">
            <a:extLst>
              <a:ext uri="{FF2B5EF4-FFF2-40B4-BE49-F238E27FC236}">
                <a16:creationId xmlns:a16="http://schemas.microsoft.com/office/drawing/2014/main" id="{63D17485-164C-5F4E-B174-D10AD30414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1711" y="1154493"/>
            <a:ext cx="4505350" cy="60441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AR" sz="2000" dirty="0">
                <a:solidFill>
                  <a:schemeClr val="bg1"/>
                </a:solidFill>
              </a:rPr>
              <a:t>CELAC Medical Oncology Societies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C2365509-DF86-6F4E-B8C6-62E3E5D2499D}"/>
              </a:ext>
            </a:extLst>
          </p:cNvPr>
          <p:cNvSpPr/>
          <p:nvPr/>
        </p:nvSpPr>
        <p:spPr>
          <a:xfrm>
            <a:off x="696271" y="2211241"/>
            <a:ext cx="6096000" cy="4154984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AAOC (Asociación Argentina de Oncología Clínica)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Sociedad Argentina de Cancerología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Asociacion oncólogos clínicos de Córdoba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Sociedad Chilena de oncologia medica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Sociedad Chilena de cancerología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Sociedad Chilena de Radioterapia oncologica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Sociedad Boliviana de oncología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Sociedad Boliviana de cancerología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FESCAS Federacion de sociedades de cancerología de Sudamerica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SBOC Sociedade Brasileira de Oncologia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SBC Sociedade Brasileira de Cancerología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SbeoNet Sociedade Brasileira de Enfermagem Oncológica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Sociedade Brasileira de Psico-Oncología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SOBRAFO Sociedade Brasileira de Farmaceuticos em omcologia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ACHO asociación Colombiana de Hematología y Oncología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Asociacion Colobiana de oncologia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ACHOP Asociacion Colombiana de hematologia y oncologia pediatrica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ACOMED Asociación Costarricense de Oncólogos Médicos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FLASCA Federacion Latinoamericana de sociedades contra el cancer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Sociedad cubana de cancerologia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SEO Sociedad Ecuatoriana de oncología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SOLCA Sociedad de lucha contra el cancer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A4682331-B9B5-1349-BF0E-D8F7512585FE}"/>
              </a:ext>
            </a:extLst>
          </p:cNvPr>
          <p:cNvSpPr/>
          <p:nvPr/>
        </p:nvSpPr>
        <p:spPr>
          <a:xfrm>
            <a:off x="6511711" y="2236775"/>
            <a:ext cx="481853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 startAt="23"/>
              <a:tabLst/>
              <a:defRPr/>
            </a:pPr>
            <a: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Asociacion Salvadoreña para la prevencion del cancer</a:t>
            </a:r>
          </a:p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 startAt="23"/>
              <a:tabLst/>
              <a:defRPr/>
            </a:pPr>
            <a: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Sociedad Latinoamericana de oncología pediatrica</a:t>
            </a:r>
          </a:p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 startAt="23"/>
              <a:tabLst/>
              <a:defRPr/>
            </a:pPr>
            <a: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Sociedad Hondureña de oncología</a:t>
            </a:r>
          </a:p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 startAt="23"/>
              <a:tabLst/>
              <a:defRPr/>
            </a:pPr>
            <a: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SMEO sociedad Mexicana de oncología</a:t>
            </a:r>
          </a:p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 startAt="23"/>
              <a:tabLst/>
              <a:defRPr/>
            </a:pPr>
            <a: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Consejo Mexicano de Oncología</a:t>
            </a:r>
          </a:p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 startAt="23"/>
              <a:tabLst/>
              <a:defRPr/>
            </a:pPr>
            <a: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ANICO Asociacion Nicaraguense de oncologia</a:t>
            </a:r>
          </a:p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 startAt="23"/>
              <a:tabLst/>
              <a:defRPr/>
            </a:pPr>
            <a: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Sociedad Panameña de Oncología</a:t>
            </a:r>
          </a:p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 startAt="23"/>
              <a:tabLst/>
              <a:defRPr/>
            </a:pPr>
            <a: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SLACOM Sociedad Latinoamericana y del caribe de oncologia medica</a:t>
            </a:r>
          </a:p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 startAt="23"/>
              <a:tabLst/>
              <a:defRPr/>
            </a:pPr>
            <a: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SPOM Sociedad Paraguaya de oncología médica</a:t>
            </a:r>
          </a:p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 startAt="23"/>
              <a:tabLst/>
              <a:defRPr/>
            </a:pPr>
            <a: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Asociación de hematología y oncología de Puerto rico</a:t>
            </a:r>
          </a:p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 startAt="23"/>
              <a:tabLst/>
              <a:defRPr/>
            </a:pPr>
            <a: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Sociedad peruana de oncología</a:t>
            </a:r>
          </a:p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 startAt="23"/>
              <a:tabLst/>
              <a:defRPr/>
            </a:pPr>
            <a: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Sociedad Peruana de cancerología</a:t>
            </a:r>
          </a:p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 startAt="23"/>
              <a:tabLst/>
              <a:defRPr/>
            </a:pPr>
            <a: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Sociedad Dominicana de hematología y oncología</a:t>
            </a:r>
          </a:p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 startAt="23"/>
              <a:tabLst/>
              <a:defRPr/>
            </a:pPr>
            <a: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SOMPU Sociedad de oncología médica y pediátrica del Uruguay</a:t>
            </a:r>
          </a:p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 startAt="23"/>
              <a:tabLst/>
              <a:defRPr/>
            </a:pPr>
            <a: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Sociedad venezolana de oncología</a:t>
            </a:r>
            <a:endParaRPr kumimoji="0" lang="es-A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5E5E77-4A3F-4614-FAB3-D41859B36698}"/>
              </a:ext>
            </a:extLst>
          </p:cNvPr>
          <p:cNvSpPr txBox="1"/>
          <p:nvPr/>
        </p:nvSpPr>
        <p:spPr>
          <a:xfrm>
            <a:off x="4288220" y="63288"/>
            <a:ext cx="3090042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AR" dirty="0"/>
              <a:t>Do you consider to contact?</a:t>
            </a:r>
          </a:p>
        </p:txBody>
      </p:sp>
    </p:spTree>
    <p:extLst>
      <p:ext uri="{BB962C8B-B14F-4D97-AF65-F5344CB8AC3E}">
        <p14:creationId xmlns:p14="http://schemas.microsoft.com/office/powerpoint/2010/main" val="4981583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5228F1-0B98-2F47-AAFF-E9582CF4E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dissemination plaN. tools</a:t>
            </a:r>
          </a:p>
        </p:txBody>
      </p:sp>
      <p:sp>
        <p:nvSpPr>
          <p:cNvPr id="11" name="Marcador de contenido 9">
            <a:extLst>
              <a:ext uri="{FF2B5EF4-FFF2-40B4-BE49-F238E27FC236}">
                <a16:creationId xmlns:a16="http://schemas.microsoft.com/office/drawing/2014/main" id="{C13C602E-07BA-0E40-8EA3-C5149B70549C}"/>
              </a:ext>
            </a:extLst>
          </p:cNvPr>
          <p:cNvSpPr txBox="1">
            <a:spLocks/>
          </p:cNvSpPr>
          <p:nvPr/>
        </p:nvSpPr>
        <p:spPr>
          <a:xfrm>
            <a:off x="6096000" y="1209056"/>
            <a:ext cx="5147269" cy="6044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903163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kumimoji="0" lang="es-A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CELAC Surgical Societies and Meetings</a:t>
            </a:r>
          </a:p>
        </p:txBody>
      </p: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E2C6CF17-04FB-9541-A6D0-82D7BF4EC863}"/>
              </a:ext>
            </a:extLst>
          </p:cNvPr>
          <p:cNvGraphicFramePr>
            <a:graphicFrameLocks noGrp="1"/>
          </p:cNvGraphicFramePr>
          <p:nvPr/>
        </p:nvGraphicFramePr>
        <p:xfrm>
          <a:off x="418452" y="1813467"/>
          <a:ext cx="11192356" cy="486794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28423">
                  <a:extLst>
                    <a:ext uri="{9D8B030D-6E8A-4147-A177-3AD203B41FA5}">
                      <a16:colId xmlns:a16="http://schemas.microsoft.com/office/drawing/2014/main" val="1509829688"/>
                    </a:ext>
                  </a:extLst>
                </a:gridCol>
                <a:gridCol w="2123267">
                  <a:extLst>
                    <a:ext uri="{9D8B030D-6E8A-4147-A177-3AD203B41FA5}">
                      <a16:colId xmlns:a16="http://schemas.microsoft.com/office/drawing/2014/main" val="4024101968"/>
                    </a:ext>
                  </a:extLst>
                </a:gridCol>
                <a:gridCol w="1684243">
                  <a:extLst>
                    <a:ext uri="{9D8B030D-6E8A-4147-A177-3AD203B41FA5}">
                      <a16:colId xmlns:a16="http://schemas.microsoft.com/office/drawing/2014/main" val="2323217764"/>
                    </a:ext>
                  </a:extLst>
                </a:gridCol>
                <a:gridCol w="2330335">
                  <a:extLst>
                    <a:ext uri="{9D8B030D-6E8A-4147-A177-3AD203B41FA5}">
                      <a16:colId xmlns:a16="http://schemas.microsoft.com/office/drawing/2014/main" val="3396187193"/>
                    </a:ext>
                  </a:extLst>
                </a:gridCol>
                <a:gridCol w="870065">
                  <a:extLst>
                    <a:ext uri="{9D8B030D-6E8A-4147-A177-3AD203B41FA5}">
                      <a16:colId xmlns:a16="http://schemas.microsoft.com/office/drawing/2014/main" val="3750613116"/>
                    </a:ext>
                  </a:extLst>
                </a:gridCol>
                <a:gridCol w="3456023">
                  <a:extLst>
                    <a:ext uri="{9D8B030D-6E8A-4147-A177-3AD203B41FA5}">
                      <a16:colId xmlns:a16="http://schemas.microsoft.com/office/drawing/2014/main" val="4134151351"/>
                    </a:ext>
                  </a:extLst>
                </a:gridCol>
              </a:tblGrid>
              <a:tr h="311396">
                <a:tc>
                  <a:txBody>
                    <a:bodyPr/>
                    <a:lstStyle/>
                    <a:p>
                      <a:pPr algn="ctr" fontAlgn="b"/>
                      <a:r>
                        <a:rPr lang="es-AR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Country</a:t>
                      </a:r>
                    </a:p>
                  </a:txBody>
                  <a:tcPr marL="2693" marR="2693" marT="26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Society</a:t>
                      </a:r>
                      <a:endParaRPr lang="es-AR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93" marR="2693" marT="26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Web</a:t>
                      </a:r>
                    </a:p>
                  </a:txBody>
                  <a:tcPr marL="2693" marR="2693" marT="26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Contact </a:t>
                      </a:r>
                      <a:endParaRPr lang="es-AR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93" marR="2693" marT="26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Meeting</a:t>
                      </a:r>
                    </a:p>
                  </a:txBody>
                  <a:tcPr marL="2693" marR="2693" marT="26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Journal</a:t>
                      </a:r>
                    </a:p>
                  </a:txBody>
                  <a:tcPr marL="2693" marR="2693" marT="2693" marB="0" anchor="b"/>
                </a:tc>
                <a:extLst>
                  <a:ext uri="{0D108BD9-81ED-4DB2-BD59-A6C34878D82A}">
                    <a16:rowId xmlns:a16="http://schemas.microsoft.com/office/drawing/2014/main" val="812177685"/>
                  </a:ext>
                </a:extLst>
              </a:tr>
              <a:tr h="372914">
                <a:tc>
                  <a:txBody>
                    <a:bodyPr/>
                    <a:lstStyle/>
                    <a:p>
                      <a:pPr algn="ctr" fontAlgn="b"/>
                      <a:r>
                        <a:rPr lang="es-AR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Argentina</a:t>
                      </a:r>
                      <a:endParaRPr lang="es-AR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93" marR="2693" marT="26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Asociación Argentina de Ortopedia y Traumatología</a:t>
                      </a:r>
                      <a:endParaRPr lang="es-AR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93" marR="2693" marT="26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200" u="none" strike="noStrike" dirty="0">
                          <a:solidFill>
                            <a:schemeClr val="tx1"/>
                          </a:solidFill>
                          <a:effectLst/>
                          <a:hlinkClick r:id="rId2"/>
                        </a:rPr>
                        <a:t>http://aaot.org.ar/</a:t>
                      </a:r>
                      <a:endParaRPr lang="es-AR" sz="1200" u="none" strike="noStrike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 fontAlgn="b"/>
                      <a:endParaRPr lang="es-AR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93" marR="2693" marT="26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200" u="none" strike="noStrike" dirty="0">
                          <a:solidFill>
                            <a:schemeClr val="tx1"/>
                          </a:solidFill>
                          <a:effectLst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informes@aaot.org.ar </a:t>
                      </a:r>
                      <a:endParaRPr lang="es-AR" sz="1200" u="none" strike="noStrike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 fontAlgn="b"/>
                      <a:endParaRPr lang="es-AR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93" marR="2693" marT="26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anual</a:t>
                      </a:r>
                      <a:endParaRPr lang="es-AR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93" marR="2693" marT="26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200" u="none" strike="noStrike" dirty="0">
                          <a:solidFill>
                            <a:schemeClr val="tx1"/>
                          </a:solidFill>
                          <a:effectLst/>
                          <a:hlinkClick r:id="rId2"/>
                        </a:rPr>
                        <a:t>http://aaot.org.ar/</a:t>
                      </a:r>
                      <a:endParaRPr lang="es-AR" sz="1200" u="none" strike="noStrike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 fontAlgn="b"/>
                      <a:endParaRPr lang="es-AR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93" marR="2693" marT="2693" marB="0" anchor="b"/>
                </a:tc>
                <a:extLst>
                  <a:ext uri="{0D108BD9-81ED-4DB2-BD59-A6C34878D82A}">
                    <a16:rowId xmlns:a16="http://schemas.microsoft.com/office/drawing/2014/main" val="2188124363"/>
                  </a:ext>
                </a:extLst>
              </a:tr>
              <a:tr h="580885">
                <a:tc>
                  <a:txBody>
                    <a:bodyPr/>
                    <a:lstStyle/>
                    <a:p>
                      <a:pPr algn="ctr" fontAlgn="b"/>
                      <a:r>
                        <a:rPr lang="es-AR" sz="1200" u="none" strike="noStrike">
                          <a:solidFill>
                            <a:schemeClr val="tx1"/>
                          </a:solidFill>
                          <a:effectLst/>
                        </a:rPr>
                        <a:t>Colombia</a:t>
                      </a:r>
                      <a:endParaRPr lang="es-AR" sz="12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93" marR="2693" marT="26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Sociedad Colombiana de Cirugía Ortopédica y Traumatología</a:t>
                      </a:r>
                      <a:endParaRPr lang="es-AR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93" marR="2693" marT="26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200" u="none" strike="noStrike" dirty="0">
                          <a:solidFill>
                            <a:schemeClr val="tx1"/>
                          </a:solidFill>
                          <a:effectLst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http://www.sccot.org.co/</a:t>
                      </a:r>
                      <a:endParaRPr lang="es-AR" sz="1200" u="none" strike="noStrike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 fontAlgn="b"/>
                      <a:endParaRPr lang="es-AR" sz="1200" u="none" strike="noStrike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 fontAlgn="b"/>
                      <a:endParaRPr lang="es-AR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93" marR="2693" marT="26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200" u="none" strike="noStrike" dirty="0">
                          <a:solidFill>
                            <a:schemeClr val="tx1"/>
                          </a:solidFill>
                          <a:effectLst/>
                          <a:hlinkClick r:id="rId5"/>
                        </a:rPr>
                        <a:t>secretaria@sccot.org.com</a:t>
                      </a:r>
                      <a:endParaRPr lang="es-AR" sz="1200" u="none" strike="noStrike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 fontAlgn="b"/>
                      <a:endParaRPr lang="es-AR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93" marR="2693" marT="26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anual</a:t>
                      </a:r>
                      <a:endParaRPr lang="es-AR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93" marR="2693" marT="26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200" u="none" strike="noStrike" dirty="0">
                          <a:solidFill>
                            <a:schemeClr val="tx1"/>
                          </a:solidFill>
                          <a:effectLst/>
                          <a:hlinkClick r:id="rId6"/>
                        </a:rPr>
                        <a:t>http://www.sccot.org.co/index.php/publicaciones/revista</a:t>
                      </a:r>
                      <a:endParaRPr lang="es-AR" sz="1200" u="none" strike="noStrike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 fontAlgn="b"/>
                      <a:endParaRPr lang="es-AR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93" marR="2693" marT="2693" marB="0" anchor="b"/>
                </a:tc>
                <a:extLst>
                  <a:ext uri="{0D108BD9-81ED-4DB2-BD59-A6C34878D82A}">
                    <a16:rowId xmlns:a16="http://schemas.microsoft.com/office/drawing/2014/main" val="3526456696"/>
                  </a:ext>
                </a:extLst>
              </a:tr>
              <a:tr h="479442">
                <a:tc>
                  <a:txBody>
                    <a:bodyPr/>
                    <a:lstStyle/>
                    <a:p>
                      <a:pPr algn="ctr" fontAlgn="b"/>
                      <a:r>
                        <a:rPr lang="es-AR" sz="1200" u="none" strike="noStrike">
                          <a:solidFill>
                            <a:schemeClr val="tx1"/>
                          </a:solidFill>
                          <a:effectLst/>
                        </a:rPr>
                        <a:t>Venezuela</a:t>
                      </a:r>
                      <a:endParaRPr lang="es-AR" sz="12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93" marR="2693" marT="26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Sociedad Venezolana de Cirugía Ortopédica y Traumatología</a:t>
                      </a:r>
                      <a:endParaRPr lang="es-AR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93" marR="2693" marT="26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https://www.svcot.org.ve/</a:t>
                      </a:r>
                      <a:endParaRPr lang="es-AR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93" marR="2693" marT="2693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93" marR="2693" marT="26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anual</a:t>
                      </a:r>
                      <a:endParaRPr lang="es-AR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93" marR="2693" marT="2693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93" marR="2693" marT="2693" marB="0" anchor="b"/>
                </a:tc>
                <a:extLst>
                  <a:ext uri="{0D108BD9-81ED-4DB2-BD59-A6C34878D82A}">
                    <a16:rowId xmlns:a16="http://schemas.microsoft.com/office/drawing/2014/main" val="2583453219"/>
                  </a:ext>
                </a:extLst>
              </a:tr>
              <a:tr h="425606">
                <a:tc>
                  <a:txBody>
                    <a:bodyPr/>
                    <a:lstStyle/>
                    <a:p>
                      <a:pPr algn="ctr" fontAlgn="b"/>
                      <a:r>
                        <a:rPr lang="es-AR" sz="1200" u="none" strike="noStrike">
                          <a:solidFill>
                            <a:schemeClr val="tx1"/>
                          </a:solidFill>
                          <a:effectLst/>
                        </a:rPr>
                        <a:t>Ecuador</a:t>
                      </a:r>
                      <a:endParaRPr lang="es-AR" sz="12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93" marR="2693" marT="26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Sociedad Ecuatoriana de Ortopedia y Traumatologia</a:t>
                      </a:r>
                      <a:endParaRPr lang="es-AR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93" marR="2693" marT="26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200" u="none" strike="noStrike" dirty="0">
                          <a:solidFill>
                            <a:schemeClr val="tx1"/>
                          </a:solidFill>
                          <a:effectLst/>
                          <a:hlinkClick r:id="rId7"/>
                        </a:rPr>
                        <a:t>http://seotecuador.com/</a:t>
                      </a:r>
                      <a:endParaRPr lang="es-AR" sz="1200" u="none" strike="noStrike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 fontAlgn="b"/>
                      <a:endParaRPr lang="es-AR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93" marR="2693" marT="26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200" u="none" strike="noStrike" dirty="0">
                          <a:solidFill>
                            <a:schemeClr val="tx1"/>
                          </a:solidFill>
                          <a:effectLst/>
                          <a:hlinkClick r:id="rId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secretaria@seotecuador.com</a:t>
                      </a:r>
                      <a:endParaRPr lang="es-AR" sz="1200" u="none" strike="noStrike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 fontAlgn="b"/>
                      <a:endParaRPr lang="es-AR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93" marR="2693" marT="26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200" u="none" strike="noStrike">
                          <a:solidFill>
                            <a:schemeClr val="tx1"/>
                          </a:solidFill>
                          <a:effectLst/>
                        </a:rPr>
                        <a:t>anual</a:t>
                      </a:r>
                      <a:endParaRPr lang="es-AR" sz="12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93" marR="2693" marT="2693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93" marR="2693" marT="2693" marB="0" anchor="b"/>
                </a:tc>
                <a:extLst>
                  <a:ext uri="{0D108BD9-81ED-4DB2-BD59-A6C34878D82A}">
                    <a16:rowId xmlns:a16="http://schemas.microsoft.com/office/drawing/2014/main" val="604987814"/>
                  </a:ext>
                </a:extLst>
              </a:tr>
              <a:tr h="266260">
                <a:tc>
                  <a:txBody>
                    <a:bodyPr/>
                    <a:lstStyle/>
                    <a:p>
                      <a:pPr algn="ctr" fontAlgn="b"/>
                      <a:r>
                        <a:rPr lang="es-AR" sz="1200" u="none" strike="noStrike">
                          <a:solidFill>
                            <a:schemeClr val="tx1"/>
                          </a:solidFill>
                          <a:effectLst/>
                        </a:rPr>
                        <a:t>Panama</a:t>
                      </a:r>
                      <a:endParaRPr lang="es-AR" sz="12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93" marR="2693" marT="2693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AR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Sociedad Panameña de Ortopedia y Traumatología</a:t>
                      </a:r>
                      <a:endParaRPr lang="es-AR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93" marR="2693" marT="2693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s-A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93" marR="2693" marT="2693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AR" sz="1200" b="0" i="0" u="sng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93" marR="2693" marT="26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200" u="none" strike="noStrike">
                          <a:solidFill>
                            <a:schemeClr val="tx1"/>
                          </a:solidFill>
                          <a:effectLst/>
                        </a:rPr>
                        <a:t>anual</a:t>
                      </a:r>
                      <a:endParaRPr lang="es-AR" sz="12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93" marR="2693" marT="2693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93" marR="2693" marT="2693" marB="0" anchor="b"/>
                </a:tc>
                <a:extLst>
                  <a:ext uri="{0D108BD9-81ED-4DB2-BD59-A6C34878D82A}">
                    <a16:rowId xmlns:a16="http://schemas.microsoft.com/office/drawing/2014/main" val="1789471808"/>
                  </a:ext>
                </a:extLst>
              </a:tr>
              <a:tr h="615611">
                <a:tc>
                  <a:txBody>
                    <a:bodyPr/>
                    <a:lstStyle/>
                    <a:p>
                      <a:pPr algn="ctr" fontAlgn="b"/>
                      <a:r>
                        <a:rPr lang="es-AR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Mexico</a:t>
                      </a:r>
                      <a:endParaRPr lang="es-AR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93" marR="2693" marT="26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Federación Mexicana De Colegios De Ortopedia Y Traumatología, A.C., Colegio Mexicano de ortopedia y Traumatologia</a:t>
                      </a:r>
                      <a:endParaRPr lang="es-AR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93" marR="2693" marT="26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200" u="none" strike="noStrike" dirty="0">
                          <a:solidFill>
                            <a:schemeClr val="tx1"/>
                          </a:solidFill>
                          <a:effectLst/>
                          <a:hlinkClick r:id="rId9"/>
                        </a:rPr>
                        <a:t>http://www.femecot.com/</a:t>
                      </a:r>
                      <a:endParaRPr lang="es-AR" sz="1200" u="none" strike="noStrike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 fontAlgn="b"/>
                      <a:endParaRPr lang="es-AR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93" marR="2693" marT="26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200" u="none" strike="noStrike" dirty="0">
                          <a:solidFill>
                            <a:schemeClr val="tx1"/>
                          </a:solidFill>
                          <a:effectLst/>
                          <a:hlinkClick r:id="rId1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presidencia@femecot.com</a:t>
                      </a:r>
                      <a:endParaRPr lang="es-AR" sz="1200" u="none" strike="noStrike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 fontAlgn="b"/>
                      <a:endParaRPr lang="es-AR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93" marR="2693" marT="26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anual</a:t>
                      </a:r>
                      <a:endParaRPr lang="es-AR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93" marR="2693" marT="26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200" u="none" strike="noStrike" dirty="0">
                          <a:solidFill>
                            <a:schemeClr val="tx1"/>
                          </a:solidFill>
                          <a:effectLst/>
                          <a:hlinkClick r:id="rId11"/>
                        </a:rPr>
                        <a:t>http://www.actaortopedicamexicana.com.mx/</a:t>
                      </a:r>
                      <a:endParaRPr lang="es-AR" sz="1200" u="none" strike="noStrike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 fontAlgn="b"/>
                      <a:endParaRPr lang="es-AR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93" marR="2693" marT="2693" marB="0" anchor="b"/>
                </a:tc>
                <a:extLst>
                  <a:ext uri="{0D108BD9-81ED-4DB2-BD59-A6C34878D82A}">
                    <a16:rowId xmlns:a16="http://schemas.microsoft.com/office/drawing/2014/main" val="809189890"/>
                  </a:ext>
                </a:extLst>
              </a:tr>
              <a:tr h="566644">
                <a:tc>
                  <a:txBody>
                    <a:bodyPr/>
                    <a:lstStyle/>
                    <a:p>
                      <a:pPr algn="ctr" fontAlgn="b"/>
                      <a:r>
                        <a:rPr lang="es-AR" sz="1200" u="none" strike="noStrike">
                          <a:solidFill>
                            <a:schemeClr val="tx1"/>
                          </a:solidFill>
                          <a:effectLst/>
                        </a:rPr>
                        <a:t>Costa Rica </a:t>
                      </a:r>
                      <a:endParaRPr lang="es-AR" sz="12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93" marR="2693" marT="26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200" u="none" strike="noStrike">
                          <a:solidFill>
                            <a:schemeClr val="tx1"/>
                          </a:solidFill>
                          <a:effectLst/>
                        </a:rPr>
                        <a:t>Asociación Costarricense de Ortopedia y Traumatología</a:t>
                      </a:r>
                      <a:endParaRPr lang="es-AR" sz="12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93" marR="2693" marT="26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200" u="none" strike="noStrike" dirty="0">
                          <a:solidFill>
                            <a:schemeClr val="tx1"/>
                          </a:solidFill>
                          <a:effectLst/>
                          <a:hlinkClick r:id="rId12"/>
                        </a:rPr>
                        <a:t>https://www.ortopediacostarica.com</a:t>
                      </a:r>
                      <a:endParaRPr lang="es-AR" sz="1200" u="none" strike="noStrike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 fontAlgn="b"/>
                      <a:endParaRPr lang="es-AR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93" marR="2693" marT="26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200" u="sng" strike="noStrike" dirty="0">
                          <a:solidFill>
                            <a:schemeClr val="tx1"/>
                          </a:solidFill>
                          <a:effectLst/>
                          <a:hlinkClick r:id="rId1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acotcostarica@gmail.com</a:t>
                      </a:r>
                      <a:endParaRPr lang="es-AR" sz="1200" u="sng" strike="noStrike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 fontAlgn="b"/>
                      <a:endParaRPr lang="es-AR" sz="1200" b="0" i="0" u="sng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93" marR="2693" marT="26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anual</a:t>
                      </a:r>
                      <a:endParaRPr lang="es-AR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93" marR="2693" marT="2693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93" marR="2693" marT="2693" marB="0" anchor="b"/>
                </a:tc>
                <a:extLst>
                  <a:ext uri="{0D108BD9-81ED-4DB2-BD59-A6C34878D82A}">
                    <a16:rowId xmlns:a16="http://schemas.microsoft.com/office/drawing/2014/main" val="2880433865"/>
                  </a:ext>
                </a:extLst>
              </a:tr>
              <a:tr h="579256">
                <a:tc>
                  <a:txBody>
                    <a:bodyPr/>
                    <a:lstStyle/>
                    <a:p>
                      <a:pPr algn="ctr" fontAlgn="b"/>
                      <a:r>
                        <a:rPr lang="es-AR" sz="1200" u="none" strike="noStrike">
                          <a:solidFill>
                            <a:schemeClr val="tx1"/>
                          </a:solidFill>
                          <a:effectLst/>
                        </a:rPr>
                        <a:t>Honduras</a:t>
                      </a:r>
                      <a:endParaRPr lang="es-AR" sz="12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93" marR="2693" marT="26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200" u="sng" strike="noStrike" dirty="0">
                          <a:solidFill>
                            <a:schemeClr val="tx1"/>
                          </a:solidFill>
                          <a:effectLst/>
                          <a:hlinkClick r:id="rId1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Asociación de Cirugía Ortopédica y Traumatología de Honduras</a:t>
                      </a:r>
                      <a:endParaRPr lang="es-AR" sz="1200" b="0" i="0" u="sng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93" marR="2693" marT="26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200" u="none" strike="noStrike" dirty="0">
                          <a:solidFill>
                            <a:schemeClr val="tx1"/>
                          </a:solidFill>
                          <a:effectLst/>
                          <a:hlinkClick r:id="rId15"/>
                        </a:rPr>
                        <a:t>https://www.facebook.com</a:t>
                      </a:r>
                      <a:endParaRPr lang="es-AR" sz="1200" u="none" strike="noStrike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 fontAlgn="b"/>
                      <a:endParaRPr lang="es-AR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93" marR="2693" marT="26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200" u="sng" strike="noStrike" dirty="0">
                          <a:solidFill>
                            <a:schemeClr val="tx1"/>
                          </a:solidFill>
                          <a:effectLst/>
                          <a:hlinkClick r:id="rId1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shotnoroccidental@gmail.com</a:t>
                      </a:r>
                      <a:endParaRPr lang="es-AR" sz="1200" u="sng" strike="noStrike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 fontAlgn="b"/>
                      <a:endParaRPr lang="es-AR" sz="1200" b="0" i="0" u="sng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93" marR="2693" marT="26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200" u="none" strike="noStrike">
                          <a:solidFill>
                            <a:schemeClr val="tx1"/>
                          </a:solidFill>
                          <a:effectLst/>
                        </a:rPr>
                        <a:t>anual</a:t>
                      </a:r>
                      <a:endParaRPr lang="es-AR" sz="12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93" marR="2693" marT="2693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93" marR="2693" marT="2693" marB="0" anchor="b"/>
                </a:tc>
                <a:extLst>
                  <a:ext uri="{0D108BD9-81ED-4DB2-BD59-A6C34878D82A}">
                    <a16:rowId xmlns:a16="http://schemas.microsoft.com/office/drawing/2014/main" val="4145373513"/>
                  </a:ext>
                </a:extLst>
              </a:tr>
              <a:tr h="479442">
                <a:tc>
                  <a:txBody>
                    <a:bodyPr/>
                    <a:lstStyle/>
                    <a:p>
                      <a:pPr algn="ctr" fontAlgn="b"/>
                      <a:r>
                        <a:rPr lang="es-AR" sz="1200" u="none" strike="noStrike">
                          <a:solidFill>
                            <a:schemeClr val="tx1"/>
                          </a:solidFill>
                          <a:effectLst/>
                        </a:rPr>
                        <a:t>Guatemala</a:t>
                      </a:r>
                      <a:endParaRPr lang="es-AR" sz="12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93" marR="2693" marT="26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Asociación Guatemalteca de Ortopedia y traumatologia</a:t>
                      </a:r>
                      <a:endParaRPr lang="es-AR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93" marR="2693" marT="26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200" u="none" strike="noStrike" dirty="0">
                          <a:solidFill>
                            <a:schemeClr val="tx1"/>
                          </a:solidFill>
                          <a:effectLst/>
                          <a:hlinkClick r:id="rId17"/>
                        </a:rPr>
                        <a:t>http://www.agot.gt/</a:t>
                      </a:r>
                      <a:endParaRPr lang="es-AR" sz="1200" u="none" strike="noStrike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 fontAlgn="b"/>
                      <a:endParaRPr lang="es-AR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93" marR="2693" marT="26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200" u="none" strike="noStrike" dirty="0">
                          <a:solidFill>
                            <a:schemeClr val="tx1"/>
                          </a:solidFill>
                          <a:effectLst/>
                          <a:hlinkClick r:id="rId18"/>
                        </a:rPr>
                        <a:t>asociacionguateortoytrauma@gmail.com</a:t>
                      </a:r>
                      <a:endParaRPr lang="es-AR" sz="1200" u="none" strike="noStrike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 fontAlgn="b"/>
                      <a:endParaRPr lang="es-AR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93" marR="2693" marT="26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anual</a:t>
                      </a:r>
                      <a:endParaRPr lang="es-AR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93" marR="2693" marT="2693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93" marR="2693" marT="2693" marB="0" anchor="b"/>
                </a:tc>
                <a:extLst>
                  <a:ext uri="{0D108BD9-81ED-4DB2-BD59-A6C34878D82A}">
                    <a16:rowId xmlns:a16="http://schemas.microsoft.com/office/drawing/2014/main" val="399077112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2B3B7731-C146-12D3-663C-71D5EB914D18}"/>
              </a:ext>
            </a:extLst>
          </p:cNvPr>
          <p:cNvSpPr txBox="1"/>
          <p:nvPr/>
        </p:nvSpPr>
        <p:spPr>
          <a:xfrm>
            <a:off x="4288220" y="63288"/>
            <a:ext cx="3090042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AR" dirty="0"/>
              <a:t>Do you consider to contact?</a:t>
            </a:r>
          </a:p>
        </p:txBody>
      </p:sp>
    </p:spTree>
    <p:extLst>
      <p:ext uri="{BB962C8B-B14F-4D97-AF65-F5344CB8AC3E}">
        <p14:creationId xmlns:p14="http://schemas.microsoft.com/office/powerpoint/2010/main" val="38774896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5228F1-0B98-2F47-AAFF-E9582CF4E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dissemination plaN. tools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20961A8F-1F74-564D-A52D-A3D908F15CF2}"/>
              </a:ext>
            </a:extLst>
          </p:cNvPr>
          <p:cNvGraphicFramePr>
            <a:graphicFrameLocks noGrp="1"/>
          </p:cNvGraphicFramePr>
          <p:nvPr/>
        </p:nvGraphicFramePr>
        <p:xfrm>
          <a:off x="160149" y="2222855"/>
          <a:ext cx="11871701" cy="45401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35451">
                  <a:extLst>
                    <a:ext uri="{9D8B030D-6E8A-4147-A177-3AD203B41FA5}">
                      <a16:colId xmlns:a16="http://schemas.microsoft.com/office/drawing/2014/main" val="829670460"/>
                    </a:ext>
                  </a:extLst>
                </a:gridCol>
                <a:gridCol w="2816983">
                  <a:extLst>
                    <a:ext uri="{9D8B030D-6E8A-4147-A177-3AD203B41FA5}">
                      <a16:colId xmlns:a16="http://schemas.microsoft.com/office/drawing/2014/main" val="3441486998"/>
                    </a:ext>
                  </a:extLst>
                </a:gridCol>
                <a:gridCol w="1785577">
                  <a:extLst>
                    <a:ext uri="{9D8B030D-6E8A-4147-A177-3AD203B41FA5}">
                      <a16:colId xmlns:a16="http://schemas.microsoft.com/office/drawing/2014/main" val="1254965131"/>
                    </a:ext>
                  </a:extLst>
                </a:gridCol>
                <a:gridCol w="213360">
                  <a:extLst>
                    <a:ext uri="{9D8B030D-6E8A-4147-A177-3AD203B41FA5}">
                      <a16:colId xmlns:a16="http://schemas.microsoft.com/office/drawing/2014/main" val="3214470259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281242258"/>
                    </a:ext>
                  </a:extLst>
                </a:gridCol>
                <a:gridCol w="965200">
                  <a:extLst>
                    <a:ext uri="{9D8B030D-6E8A-4147-A177-3AD203B41FA5}">
                      <a16:colId xmlns:a16="http://schemas.microsoft.com/office/drawing/2014/main" val="2646228640"/>
                    </a:ext>
                  </a:extLst>
                </a:gridCol>
                <a:gridCol w="2969130">
                  <a:extLst>
                    <a:ext uri="{9D8B030D-6E8A-4147-A177-3AD203B41FA5}">
                      <a16:colId xmlns:a16="http://schemas.microsoft.com/office/drawing/2014/main" val="1969191740"/>
                    </a:ext>
                  </a:extLst>
                </a:gridCol>
              </a:tblGrid>
              <a:tr h="387286">
                <a:tc>
                  <a:txBody>
                    <a:bodyPr/>
                    <a:lstStyle/>
                    <a:p>
                      <a:pPr algn="ctr" fontAlgn="b"/>
                      <a:r>
                        <a:rPr lang="es-AR" sz="1200" u="none" strike="noStrike" dirty="0">
                          <a:effectLst/>
                        </a:rPr>
                        <a:t>El Salvador</a:t>
                      </a:r>
                      <a:endParaRPr lang="es-A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93" marR="2693" marT="26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200" u="none" strike="noStrike" dirty="0">
                          <a:effectLst/>
                        </a:rPr>
                        <a:t>Asociacion Salvadoreña de Ortopedia y Traumatologia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93" marR="2693" marT="2693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s-AR" sz="1200" u="none" strike="noStrike" dirty="0">
                          <a:effectLst/>
                          <a:hlinkClick r:id="rId2"/>
                        </a:rPr>
                        <a:t>http://asotelsalvador.org/</a:t>
                      </a:r>
                      <a:endParaRPr lang="es-AR" sz="1200" u="none" strike="noStrike" dirty="0">
                        <a:effectLst/>
                      </a:endParaRPr>
                    </a:p>
                    <a:p>
                      <a:pPr algn="l" fontAlgn="b"/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93" marR="2693" marT="2693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93" marR="2693" marT="2693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93" marR="2693" marT="26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200" u="none" strike="noStrike" dirty="0">
                          <a:effectLst/>
                        </a:rPr>
                        <a:t>Anual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93" marR="2693" marT="2693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93" marR="2693" marT="2693" marB="0" anchor="b"/>
                </a:tc>
                <a:extLst>
                  <a:ext uri="{0D108BD9-81ED-4DB2-BD59-A6C34878D82A}">
                    <a16:rowId xmlns:a16="http://schemas.microsoft.com/office/drawing/2014/main" val="3072416747"/>
                  </a:ext>
                </a:extLst>
              </a:tr>
              <a:tr h="387286">
                <a:tc>
                  <a:txBody>
                    <a:bodyPr/>
                    <a:lstStyle/>
                    <a:p>
                      <a:pPr algn="ctr" fontAlgn="b"/>
                      <a:r>
                        <a:rPr lang="es-AR" sz="1200" u="none" strike="noStrike" dirty="0">
                          <a:effectLst/>
                        </a:rPr>
                        <a:t>Republica Dominicana</a:t>
                      </a:r>
                      <a:endParaRPr lang="es-A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93" marR="2693" marT="26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200" u="none" strike="noStrike" dirty="0">
                          <a:effectLst/>
                        </a:rPr>
                        <a:t>Sociedad Dominicana de Ortopedia Y Traumatologia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93" marR="2693" marT="26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200" u="none" strike="noStrike" dirty="0">
                          <a:effectLst/>
                          <a:hlinkClick r:id="rId3"/>
                        </a:rPr>
                        <a:t>http://sdot.com.do/</a:t>
                      </a:r>
                      <a:endParaRPr lang="es-AR" sz="1200" u="none" strike="noStrike" dirty="0">
                        <a:effectLst/>
                      </a:endParaRPr>
                    </a:p>
                    <a:p>
                      <a:pPr algn="l" fontAlgn="b"/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93" marR="2693" marT="2693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AR" sz="1200" u="none" strike="noStrike" dirty="0">
                          <a:effectLst/>
                          <a:hlinkClick r:id="rId4"/>
                        </a:rPr>
                        <a:t>actividadesyeventossdot@sdot.com.do</a:t>
                      </a:r>
                      <a:endParaRPr lang="es-AR" sz="1200" u="none" strike="noStrike" dirty="0">
                        <a:effectLst/>
                      </a:endParaRPr>
                    </a:p>
                    <a:p>
                      <a:pPr algn="ctr" fontAlgn="b"/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93" marR="2693" marT="2693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93" marR="2693" marT="26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200" u="none" strike="noStrike" dirty="0">
                          <a:effectLst/>
                        </a:rPr>
                        <a:t>Anual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93" marR="2693" marT="2693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93" marR="2693" marT="2693" marB="0" anchor="b"/>
                </a:tc>
                <a:extLst>
                  <a:ext uri="{0D108BD9-81ED-4DB2-BD59-A6C34878D82A}">
                    <a16:rowId xmlns:a16="http://schemas.microsoft.com/office/drawing/2014/main" val="3389027026"/>
                  </a:ext>
                </a:extLst>
              </a:tr>
              <a:tr h="643966">
                <a:tc>
                  <a:txBody>
                    <a:bodyPr/>
                    <a:lstStyle/>
                    <a:p>
                      <a:pPr algn="ctr" fontAlgn="b"/>
                      <a:r>
                        <a:rPr lang="es-AR" sz="1200" u="none" strike="noStrike" dirty="0">
                          <a:effectLst/>
                        </a:rPr>
                        <a:t>Perú</a:t>
                      </a:r>
                      <a:endParaRPr lang="es-A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93" marR="2693" marT="26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200" u="none" strike="noStrike" dirty="0">
                          <a:effectLst/>
                        </a:rPr>
                        <a:t>Sociedad Peruana de Ortopedia y Traumatologia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93" marR="2693" marT="26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200" u="none" strike="noStrike" dirty="0">
                          <a:effectLst/>
                          <a:hlinkClick r:id="rId5"/>
                        </a:rPr>
                        <a:t>http://spotrauma.org/</a:t>
                      </a:r>
                      <a:endParaRPr lang="es-AR" sz="1200" u="none" strike="noStrike" dirty="0">
                        <a:effectLst/>
                      </a:endParaRPr>
                    </a:p>
                    <a:p>
                      <a:pPr algn="l" fontAlgn="b"/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93" marR="2693" marT="2693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AR" sz="1200" u="sng" strike="noStrike">
                          <a:effectLst/>
                          <a:hlinkClick r:id="rId6"/>
                        </a:rPr>
                        <a:t>spotperu@gmail.com, </a:t>
                      </a:r>
                      <a:endParaRPr lang="es-AR" sz="1200" b="0" i="0" u="sng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93" marR="2693" marT="2693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AR" sz="1200" b="0" i="0" u="sng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93" marR="2693" marT="26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200" u="none" strike="noStrike" dirty="0">
                          <a:effectLst/>
                        </a:rPr>
                        <a:t>Anual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93" marR="2693" marT="26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200" u="none" strike="noStrike" dirty="0">
                          <a:effectLst/>
                          <a:hlinkClick r:id="rId7"/>
                        </a:rPr>
                        <a:t>http://www.spotrauma.org/?q=node/27</a:t>
                      </a:r>
                      <a:endParaRPr lang="es-AR" sz="1200" u="none" strike="noStrike" dirty="0">
                        <a:effectLst/>
                      </a:endParaRPr>
                    </a:p>
                    <a:p>
                      <a:pPr algn="ctr" fontAlgn="b"/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93" marR="2693" marT="2693" marB="0" anchor="b"/>
                </a:tc>
                <a:extLst>
                  <a:ext uri="{0D108BD9-81ED-4DB2-BD59-A6C34878D82A}">
                    <a16:rowId xmlns:a16="http://schemas.microsoft.com/office/drawing/2014/main" val="3325082348"/>
                  </a:ext>
                </a:extLst>
              </a:tr>
              <a:tr h="515625">
                <a:tc>
                  <a:txBody>
                    <a:bodyPr/>
                    <a:lstStyle/>
                    <a:p>
                      <a:pPr algn="ctr" fontAlgn="b"/>
                      <a:r>
                        <a:rPr lang="es-AR" sz="1200" u="none" strike="noStrike" dirty="0">
                          <a:effectLst/>
                        </a:rPr>
                        <a:t>Brazil</a:t>
                      </a:r>
                      <a:endParaRPr lang="es-A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93" marR="2693" marT="26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200" u="none" strike="noStrike" dirty="0">
                          <a:effectLst/>
                        </a:rPr>
                        <a:t>Sociedad Brasileña de Ortopedi y Traumatología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93" marR="2693" marT="26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200" u="none" strike="noStrike" dirty="0">
                          <a:effectLst/>
                          <a:hlinkClick r:id="rId8"/>
                        </a:rPr>
                        <a:t>https://www.sbotsp.org.br/</a:t>
                      </a:r>
                      <a:endParaRPr lang="es-AR" sz="1200" u="none" strike="noStrike" dirty="0">
                        <a:effectLst/>
                      </a:endParaRPr>
                    </a:p>
                    <a:p>
                      <a:pPr algn="l" fontAlgn="b"/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93" marR="2693" marT="2693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AR" sz="1200" u="sng" strike="noStrike" dirty="0">
                          <a:effectLst/>
                          <a:hlinkClick r:id="rId9"/>
                        </a:rPr>
                        <a:t>atendimento@sbotsp.org.br</a:t>
                      </a:r>
                      <a:endParaRPr lang="es-AR" sz="1200" u="sng" strike="noStrike" dirty="0">
                        <a:effectLst/>
                      </a:endParaRPr>
                    </a:p>
                    <a:p>
                      <a:pPr algn="ctr" fontAlgn="b"/>
                      <a:endParaRPr lang="es-AR" sz="1200" b="0" i="0" u="sng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93" marR="2693" marT="2693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AR" sz="1200" b="0" i="0" u="sng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93" marR="2693" marT="26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200" u="none" strike="noStrike" dirty="0">
                          <a:effectLst/>
                        </a:rPr>
                        <a:t>Anual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93" marR="2693" marT="26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200" u="none" strike="noStrike" dirty="0">
                          <a:effectLst/>
                        </a:rPr>
                        <a:t>Revista SBOT-SP</a:t>
                      </a:r>
                    </a:p>
                    <a:p>
                      <a:pPr algn="ctr" fontAlgn="b"/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93" marR="2693" marT="2693" marB="0" anchor="b"/>
                </a:tc>
                <a:extLst>
                  <a:ext uri="{0D108BD9-81ED-4DB2-BD59-A6C34878D82A}">
                    <a16:rowId xmlns:a16="http://schemas.microsoft.com/office/drawing/2014/main" val="807006210"/>
                  </a:ext>
                </a:extLst>
              </a:tr>
              <a:tr h="387286">
                <a:tc>
                  <a:txBody>
                    <a:bodyPr/>
                    <a:lstStyle/>
                    <a:p>
                      <a:pPr algn="ctr" fontAlgn="b"/>
                      <a:r>
                        <a:rPr lang="es-AR" sz="1200" u="none" strike="noStrike" dirty="0">
                          <a:effectLst/>
                        </a:rPr>
                        <a:t>Bolivia</a:t>
                      </a:r>
                      <a:endParaRPr lang="es-A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93" marR="2693" marT="26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200" u="none" strike="noStrike" dirty="0">
                          <a:effectLst/>
                          <a:hlinkClick r:id="rId10" tooltip="       Sociedad Boliviana de Ortopedia y Traumatología"/>
                        </a:rPr>
                        <a:t>Sociedad Boliviana de Ortopedia y Traumatología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93" marR="2693" marT="2693" marB="0" anchor="b"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AR" sz="1200" u="none" strike="noStrike" dirty="0">
                          <a:effectLst/>
                          <a:hlinkClick r:id="rId10"/>
                        </a:rPr>
                        <a:t>http://sbolotbolivia.org/</a:t>
                      </a:r>
                      <a:endParaRPr lang="es-AR" sz="1200" u="none" strike="noStrike" dirty="0">
                        <a:effectLst/>
                      </a:endParaRPr>
                    </a:p>
                    <a:p>
                      <a:pPr algn="ctr" fontAlgn="b"/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93" marR="2693" marT="2693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93" marR="2693" marT="2693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93" marR="2693" marT="26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200" u="none" strike="noStrike" dirty="0">
                          <a:effectLst/>
                        </a:rPr>
                        <a:t>Anual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93" marR="2693" marT="2693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93" marR="2693" marT="2693" marB="0" anchor="b"/>
                </a:tc>
                <a:extLst>
                  <a:ext uri="{0D108BD9-81ED-4DB2-BD59-A6C34878D82A}">
                    <a16:rowId xmlns:a16="http://schemas.microsoft.com/office/drawing/2014/main" val="4037172680"/>
                  </a:ext>
                </a:extLst>
              </a:tr>
              <a:tr h="515625">
                <a:tc>
                  <a:txBody>
                    <a:bodyPr/>
                    <a:lstStyle/>
                    <a:p>
                      <a:pPr algn="ctr" fontAlgn="b"/>
                      <a:r>
                        <a:rPr lang="es-AR" sz="1200" u="none" strike="noStrike" dirty="0">
                          <a:effectLst/>
                        </a:rPr>
                        <a:t>Paraguay</a:t>
                      </a:r>
                      <a:endParaRPr lang="es-A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93" marR="2693" marT="26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200" u="none" strike="noStrike" dirty="0">
                          <a:effectLst/>
                        </a:rPr>
                        <a:t>Sociedad Paraguaya de Ortopedia y Traumatología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93" marR="2693" marT="2693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AR" sz="1200" u="none" strike="noStrike" dirty="0">
                          <a:effectLst/>
                          <a:hlinkClick r:id="rId11"/>
                        </a:rPr>
                        <a:t>https://www.spot.org.py/</a:t>
                      </a:r>
                      <a:endParaRPr lang="es-AR" sz="1200" u="none" strike="noStrike" dirty="0">
                        <a:effectLst/>
                      </a:endParaRPr>
                    </a:p>
                    <a:p>
                      <a:pPr algn="l" fontAlgn="b"/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93" marR="2693" marT="2693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AR" sz="1200" b="0" i="0" u="sng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93" marR="2693" marT="26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200" u="sng" strike="noStrike" dirty="0">
                          <a:effectLst/>
                          <a:hlinkClick r:id="rId12"/>
                        </a:rPr>
                        <a:t>spot@sidus.com.py</a:t>
                      </a:r>
                      <a:endParaRPr lang="es-AR" sz="1200" u="sng" strike="noStrike" dirty="0">
                        <a:effectLst/>
                      </a:endParaRPr>
                    </a:p>
                  </a:txBody>
                  <a:tcPr marL="2693" marR="2693" marT="26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200" u="none" strike="noStrike" dirty="0">
                          <a:effectLst/>
                        </a:rPr>
                        <a:t>Anual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93" marR="2693" marT="2693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93" marR="2693" marT="2693" marB="0" anchor="b"/>
                </a:tc>
                <a:extLst>
                  <a:ext uri="{0D108BD9-81ED-4DB2-BD59-A6C34878D82A}">
                    <a16:rowId xmlns:a16="http://schemas.microsoft.com/office/drawing/2014/main" val="1202815135"/>
                  </a:ext>
                </a:extLst>
              </a:tr>
              <a:tr h="507751">
                <a:tc>
                  <a:txBody>
                    <a:bodyPr/>
                    <a:lstStyle/>
                    <a:p>
                      <a:pPr algn="ctr" fontAlgn="b"/>
                      <a:r>
                        <a:rPr lang="es-AR" sz="1200" u="none" strike="noStrike" dirty="0">
                          <a:effectLst/>
                        </a:rPr>
                        <a:t>Uruguay</a:t>
                      </a:r>
                      <a:endParaRPr lang="es-A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93" marR="2693" marT="26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200" u="none" strike="noStrike" dirty="0">
                          <a:effectLst/>
                        </a:rPr>
                        <a:t>Sociedad de Ortopedia y Traumatologia del Uruguay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93" marR="2693" marT="2693" marB="0" anchor="b"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AR" sz="1200" u="none" strike="noStrike" dirty="0">
                          <a:effectLst/>
                          <a:hlinkClick r:id="rId13"/>
                        </a:rPr>
                        <a:t>http://www.sotu.org.uy/joomla</a:t>
                      </a:r>
                      <a:endParaRPr lang="es-AR" sz="1200" u="none" strike="noStrike" dirty="0">
                        <a:effectLst/>
                      </a:endParaRPr>
                    </a:p>
                    <a:p>
                      <a:pPr algn="ctr" fontAlgn="b"/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93" marR="2693" marT="2693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93" marR="2693" marT="2693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93" marR="2693" marT="26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200" u="none" strike="noStrike" dirty="0">
                          <a:effectLst/>
                        </a:rPr>
                        <a:t>Anual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93" marR="2693" marT="2693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93" marR="2693" marT="2693" marB="0" anchor="b"/>
                </a:tc>
                <a:extLst>
                  <a:ext uri="{0D108BD9-81ED-4DB2-BD59-A6C34878D82A}">
                    <a16:rowId xmlns:a16="http://schemas.microsoft.com/office/drawing/2014/main" val="2456286415"/>
                  </a:ext>
                </a:extLst>
              </a:tr>
              <a:tr h="187231">
                <a:tc>
                  <a:txBody>
                    <a:bodyPr/>
                    <a:lstStyle/>
                    <a:p>
                      <a:pPr algn="ctr" fontAlgn="b"/>
                      <a:r>
                        <a:rPr lang="es-AR" sz="1200" u="none" strike="noStrike" dirty="0">
                          <a:effectLst/>
                        </a:rPr>
                        <a:t>Chile</a:t>
                      </a:r>
                    </a:p>
                    <a:p>
                      <a:pPr algn="ctr" fontAlgn="b"/>
                      <a:endParaRPr lang="es-A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93" marR="2693" marT="2693" marB="0" anchor="b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AR" sz="1200" u="none" strike="noStrike" dirty="0">
                          <a:effectLst/>
                        </a:rPr>
                        <a:t>Sociedad Chilena de Ortopedi y Traumatología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93" marR="2693" marT="2693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AR" sz="1200" u="none" strike="noStrike" dirty="0">
                          <a:effectLst/>
                          <a:hlinkClick r:id="rId14"/>
                        </a:rPr>
                        <a:t>https://www.schot.cl/</a:t>
                      </a:r>
                      <a:endParaRPr lang="es-AR" sz="1200" u="none" strike="noStrike" dirty="0">
                        <a:effectLst/>
                      </a:endParaRPr>
                    </a:p>
                    <a:p>
                      <a:pPr algn="l" fontAlgn="b"/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93" marR="2693" marT="2693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s-AR" sz="1200" u="sng" strike="noStrike">
                          <a:effectLst/>
                          <a:hlinkClick r:id="" action="ppaction://noaction"/>
                        </a:rPr>
                        <a:t>schot@schot.cl</a:t>
                      </a:r>
                      <a:endParaRPr lang="es-AR" sz="1200" u="sng" strike="noStrike" dirty="0">
                        <a:effectLst/>
                      </a:endParaRPr>
                    </a:p>
                  </a:txBody>
                  <a:tcPr marL="2693" marR="2693" marT="26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200" u="sng" strike="noStrike" dirty="0">
                          <a:effectLst/>
                          <a:hlinkClick r:id="rId15"/>
                        </a:rPr>
                        <a:t>schot@schot.cl</a:t>
                      </a:r>
                      <a:endParaRPr lang="es-AR" sz="1200" u="sng" strike="noStrike" dirty="0">
                        <a:effectLst/>
                      </a:endParaRPr>
                    </a:p>
                    <a:p>
                      <a:pPr algn="ctr" fontAlgn="b"/>
                      <a:endParaRPr lang="es-AR" sz="1200" u="sng" strike="noStrike" dirty="0">
                        <a:effectLst/>
                      </a:endParaRPr>
                    </a:p>
                  </a:txBody>
                  <a:tcPr marL="2693" marR="2693" marT="26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200" u="none" strike="noStrike" dirty="0">
                          <a:effectLst/>
                        </a:rPr>
                        <a:t>Anual</a:t>
                      </a:r>
                    </a:p>
                    <a:p>
                      <a:pPr algn="ctr" fontAlgn="b"/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93" marR="2693" marT="2693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93" marR="2693" marT="2693" marB="0" anchor="b"/>
                </a:tc>
                <a:extLst>
                  <a:ext uri="{0D108BD9-81ED-4DB2-BD59-A6C34878D82A}">
                    <a16:rowId xmlns:a16="http://schemas.microsoft.com/office/drawing/2014/main" val="960322294"/>
                  </a:ext>
                </a:extLst>
              </a:tr>
              <a:tr h="643966">
                <a:tc>
                  <a:txBody>
                    <a:bodyPr/>
                    <a:lstStyle/>
                    <a:p>
                      <a:pPr algn="ctr" fontAlgn="b"/>
                      <a:r>
                        <a:rPr lang="es-AR" sz="1200" u="none" strike="noStrike" dirty="0">
                          <a:effectLst/>
                        </a:rPr>
                        <a:t>Varios paises miembros</a:t>
                      </a:r>
                      <a:endParaRPr lang="es-A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93" marR="2693" marT="26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200" u="none" strike="noStrike" dirty="0">
                          <a:effectLst/>
                        </a:rPr>
                        <a:t>Sociedad Latinoamericana de Ortopedia y Traumatologia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93" marR="2693" marT="2693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AR" sz="1200" u="none" strike="noStrike" dirty="0">
                          <a:effectLst/>
                          <a:hlinkClick r:id="rId16"/>
                        </a:rPr>
                        <a:t>https://www.slaot.org/index.php</a:t>
                      </a:r>
                      <a:endParaRPr lang="es-AR" sz="1200" u="none" strike="noStrike" dirty="0">
                        <a:effectLst/>
                      </a:endParaRPr>
                    </a:p>
                    <a:p>
                      <a:pPr algn="l" fontAlgn="b"/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93" marR="2693" marT="2693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s-AR" sz="1200" u="sng" strike="noStrike" dirty="0">
                          <a:effectLst/>
                          <a:hlinkClick r:id="" action="ppaction://noaction"/>
                        </a:rPr>
                        <a:t>slaot@slaot.org</a:t>
                      </a:r>
                      <a:endParaRPr lang="es-AR" sz="1200" b="0" i="0" u="sng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93" marR="2693" marT="26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200" u="sng" strike="noStrike" dirty="0">
                          <a:effectLst/>
                          <a:hlinkClick r:id="rId17"/>
                        </a:rPr>
                        <a:t>slaot@slaot.org</a:t>
                      </a:r>
                      <a:endParaRPr lang="es-AR" sz="1200" b="0" i="0" u="sng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93" marR="2693" marT="2693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93" marR="2693" marT="26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200" u="none" strike="noStrike" dirty="0">
                          <a:effectLst/>
                          <a:hlinkClick r:id="rId18"/>
                        </a:rPr>
                        <a:t>https://revista.slaot.org/</a:t>
                      </a:r>
                      <a:endParaRPr lang="es-AR" sz="1200" u="none" strike="noStrike" dirty="0">
                        <a:effectLst/>
                      </a:endParaRPr>
                    </a:p>
                  </a:txBody>
                  <a:tcPr marL="2693" marR="2693" marT="2693" marB="0" anchor="b"/>
                </a:tc>
                <a:extLst>
                  <a:ext uri="{0D108BD9-81ED-4DB2-BD59-A6C34878D82A}">
                    <a16:rowId xmlns:a16="http://schemas.microsoft.com/office/drawing/2014/main" val="3453368783"/>
                  </a:ext>
                </a:extLst>
              </a:tr>
            </a:tbl>
          </a:graphicData>
        </a:graphic>
      </p:graphicFrame>
      <p:sp>
        <p:nvSpPr>
          <p:cNvPr id="7" name="Marcador de contenido 9">
            <a:extLst>
              <a:ext uri="{FF2B5EF4-FFF2-40B4-BE49-F238E27FC236}">
                <a16:creationId xmlns:a16="http://schemas.microsoft.com/office/drawing/2014/main" id="{8020E671-F202-EE4F-9166-CD92BA21BB10}"/>
              </a:ext>
            </a:extLst>
          </p:cNvPr>
          <p:cNvSpPr txBox="1">
            <a:spLocks/>
          </p:cNvSpPr>
          <p:nvPr/>
        </p:nvSpPr>
        <p:spPr>
          <a:xfrm>
            <a:off x="6289729" y="1160300"/>
            <a:ext cx="4659824" cy="6044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903163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kumimoji="0" lang="es-A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CELAC Surgical Societies and Meetings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4B941C-2386-5649-A9CC-02AB9A00B0C5}"/>
              </a:ext>
            </a:extLst>
          </p:cNvPr>
          <p:cNvSpPr txBox="1"/>
          <p:nvPr/>
        </p:nvSpPr>
        <p:spPr>
          <a:xfrm>
            <a:off x="4288220" y="63288"/>
            <a:ext cx="3090042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AR" dirty="0"/>
              <a:t>Do you consider to contact?</a:t>
            </a:r>
          </a:p>
        </p:txBody>
      </p:sp>
    </p:spTree>
    <p:extLst>
      <p:ext uri="{BB962C8B-B14F-4D97-AF65-F5344CB8AC3E}">
        <p14:creationId xmlns:p14="http://schemas.microsoft.com/office/powerpoint/2010/main" val="20335308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5228F1-0B98-2F47-AAFF-E9582CF4E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dissemination plaN. tools</a:t>
            </a:r>
          </a:p>
        </p:txBody>
      </p:sp>
      <p:sp>
        <p:nvSpPr>
          <p:cNvPr id="6" name="Marcador de contenido 9">
            <a:extLst>
              <a:ext uri="{FF2B5EF4-FFF2-40B4-BE49-F238E27FC236}">
                <a16:creationId xmlns:a16="http://schemas.microsoft.com/office/drawing/2014/main" id="{7D5D6D33-37E1-BB48-9EE4-A9C7C62B21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097" y="1012163"/>
            <a:ext cx="4099961" cy="60441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AR" b="1" dirty="0">
                <a:solidFill>
                  <a:schemeClr val="bg1"/>
                </a:solidFill>
              </a:rPr>
              <a:t>European Cancer Societies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730BA2A6-DAD3-F64E-A337-37E0EAF427BF}"/>
              </a:ext>
            </a:extLst>
          </p:cNvPr>
          <p:cNvSpPr/>
          <p:nvPr/>
        </p:nvSpPr>
        <p:spPr>
          <a:xfrm>
            <a:off x="382385" y="2161309"/>
            <a:ext cx="11482647" cy="3901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_lt_std_condbold"/>
                <a:ea typeface="Times New Roman" panose="02020603050405020304" pitchFamily="18" charset="0"/>
                <a:cs typeface="Times New Roman" panose="02020603050405020304" pitchFamily="18" charset="0"/>
              </a:rPr>
              <a:t>Netherlands</a:t>
            </a:r>
            <a:r>
              <a:rPr kumimoji="0" lang="es-A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s-ES_trad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Dutch Cancer Society (DCS)</a:t>
            </a:r>
            <a:r>
              <a:rPr kumimoji="0" lang="es-A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s-ES_tradnl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Nederlandse</a:t>
            </a:r>
            <a:r>
              <a:rPr kumimoji="0" lang="es-ES_trad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Organisatie</a:t>
            </a:r>
            <a:r>
              <a:rPr kumimoji="0" lang="es-ES_trad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voor</a:t>
            </a:r>
            <a:r>
              <a:rPr kumimoji="0" lang="es-ES_trad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Wetenschappelijk</a:t>
            </a:r>
            <a:r>
              <a:rPr kumimoji="0" lang="es-ES_trad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Onderzoek</a:t>
            </a:r>
            <a:r>
              <a:rPr kumimoji="0" lang="es-ES_trad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kumimoji="0" lang="es-ES_tradnl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Netherlands</a:t>
            </a:r>
            <a:r>
              <a:rPr kumimoji="0" lang="es-ES_trad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Organisation</a:t>
            </a:r>
            <a:r>
              <a:rPr kumimoji="0" lang="es-ES_trad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kumimoji="0" lang="es-ES_trad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Scientific</a:t>
            </a:r>
            <a:r>
              <a:rPr kumimoji="0" lang="es-ES_trad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Research</a:t>
            </a:r>
            <a:r>
              <a:rPr kumimoji="0" lang="es-ES_trad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(NWO)</a:t>
            </a:r>
            <a:endParaRPr kumimoji="0" lang="es-AR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_lt_std_condbold"/>
                <a:ea typeface="Times New Roman" panose="02020603050405020304" pitchFamily="18" charset="0"/>
                <a:cs typeface="Times New Roman" panose="02020603050405020304" pitchFamily="18" charset="0"/>
              </a:rPr>
              <a:t>Norway</a:t>
            </a:r>
            <a:r>
              <a:rPr kumimoji="0" lang="es-A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s-ES_trad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Norges Forskningsråd/Research Council of Norway (RCN)</a:t>
            </a:r>
            <a:endParaRPr kumimoji="0" lang="es-AR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_lt_std_condbold"/>
                <a:ea typeface="Times New Roman" panose="02020603050405020304" pitchFamily="18" charset="0"/>
                <a:cs typeface="Times New Roman" panose="02020603050405020304" pitchFamily="18" charset="0"/>
              </a:rPr>
              <a:t>Poland</a:t>
            </a:r>
            <a:r>
              <a:rPr kumimoji="0" lang="es-AR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s-ES_tradnl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Narodowe</a:t>
            </a:r>
            <a:r>
              <a:rPr kumimoji="0" lang="es-ES_trad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Centrum</a:t>
            </a:r>
            <a:r>
              <a:rPr kumimoji="0" lang="es-ES_trad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Nauki</a:t>
            </a:r>
            <a:r>
              <a:rPr kumimoji="0" lang="es-ES_trad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kumimoji="0" lang="es-ES_tradnl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National</a:t>
            </a:r>
            <a:r>
              <a:rPr kumimoji="0" lang="es-ES_trad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Science</a:t>
            </a:r>
            <a:r>
              <a:rPr kumimoji="0" lang="es-ES_trad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Centre (NCN) </a:t>
            </a:r>
            <a:endParaRPr kumimoji="0" lang="es-AR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_lt_std_condbold"/>
                <a:ea typeface="Times New Roman" panose="02020603050405020304" pitchFamily="18" charset="0"/>
                <a:cs typeface="Times New Roman" panose="02020603050405020304" pitchFamily="18" charset="0"/>
              </a:rPr>
              <a:t>Portugal</a:t>
            </a:r>
            <a:r>
              <a:rPr kumimoji="0" lang="es-A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s-ES_tradnl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Champalimaud</a:t>
            </a:r>
            <a:r>
              <a:rPr kumimoji="0" lang="es-ES_trad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Foundation</a:t>
            </a:r>
            <a:r>
              <a:rPr kumimoji="0" lang="es-ES_trad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(CF)</a:t>
            </a:r>
            <a:r>
              <a:rPr kumimoji="0" lang="es-A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s-ES_tradnl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Fundação</a:t>
            </a:r>
            <a:r>
              <a:rPr kumimoji="0" lang="es-ES_trad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para a </a:t>
            </a:r>
            <a:r>
              <a:rPr kumimoji="0" lang="es-ES_tradnl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Ciência</a:t>
            </a:r>
            <a:r>
              <a:rPr kumimoji="0" lang="es-ES_trad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 a </a:t>
            </a:r>
            <a:r>
              <a:rPr kumimoji="0" lang="es-ES_tradnl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Tecnologia</a:t>
            </a:r>
            <a:r>
              <a:rPr kumimoji="0" lang="es-ES_trad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kumimoji="0" lang="es-ES_tradnl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Foundation</a:t>
            </a:r>
            <a:r>
              <a:rPr kumimoji="0" lang="es-ES_trad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kumimoji="0" lang="es-ES_trad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Science</a:t>
            </a:r>
            <a:r>
              <a:rPr kumimoji="0" lang="es-ES_trad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kumimoji="0" lang="es-ES_tradnl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Technology</a:t>
            </a:r>
            <a:r>
              <a:rPr kumimoji="0" lang="es-ES_trad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(FCT)</a:t>
            </a:r>
            <a:endParaRPr kumimoji="0" lang="es-AR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_lt_std_condbold"/>
                <a:ea typeface="Times New Roman" panose="02020603050405020304" pitchFamily="18" charset="0"/>
                <a:cs typeface="Times New Roman" panose="02020603050405020304" pitchFamily="18" charset="0"/>
              </a:rPr>
              <a:t>Romania</a:t>
            </a:r>
            <a:r>
              <a:rPr kumimoji="0" lang="es-A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s-ES_tradnl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Romanian</a:t>
            </a:r>
            <a:r>
              <a:rPr kumimoji="0" lang="es-ES_trad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Office </a:t>
            </a:r>
            <a:r>
              <a:rPr kumimoji="0" lang="es-ES_tradnl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kumimoji="0" lang="es-ES_trad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Science</a:t>
            </a:r>
            <a:r>
              <a:rPr kumimoji="0" lang="es-ES_trad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kumimoji="0" lang="es-ES_tradnl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Technology</a:t>
            </a:r>
            <a:endParaRPr kumimoji="0" lang="es-AR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_lt_std_condbold"/>
                <a:ea typeface="Times New Roman" panose="02020603050405020304" pitchFamily="18" charset="0"/>
                <a:cs typeface="Times New Roman" panose="02020603050405020304" pitchFamily="18" charset="0"/>
              </a:rPr>
              <a:t>Slovakia</a:t>
            </a:r>
            <a:r>
              <a:rPr kumimoji="0" lang="es-A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s-ES_trad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Agentúra na podporu výskumu a vývoja/Slovak Research and Development Agency (APVV)</a:t>
            </a:r>
            <a:r>
              <a:rPr kumimoji="0" lang="es-A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s-ES_tradnl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Slovenská</a:t>
            </a:r>
            <a:r>
              <a:rPr kumimoji="0" lang="es-ES_trad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akadémia</a:t>
            </a:r>
            <a:r>
              <a:rPr kumimoji="0" lang="es-ES_trad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vied</a:t>
            </a:r>
            <a:r>
              <a:rPr kumimoji="0" lang="es-ES_trad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kumimoji="0" lang="es-ES_tradnl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Slovak</a:t>
            </a:r>
            <a:r>
              <a:rPr kumimoji="0" lang="es-ES_trad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Academy</a:t>
            </a:r>
            <a:r>
              <a:rPr kumimoji="0" lang="es-ES_trad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kumimoji="0" lang="es-ES_tradnl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Sciences</a:t>
            </a:r>
            <a:r>
              <a:rPr kumimoji="0" lang="es-ES_trad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(SAV)</a:t>
            </a:r>
            <a:endParaRPr kumimoji="0" lang="es-AR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_lt_std_condbold"/>
                <a:ea typeface="Times New Roman" panose="02020603050405020304" pitchFamily="18" charset="0"/>
                <a:cs typeface="Times New Roman" panose="02020603050405020304" pitchFamily="18" charset="0"/>
              </a:rPr>
              <a:t>Slovenia</a:t>
            </a:r>
            <a:r>
              <a:rPr kumimoji="0" lang="es-A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s-ES_trad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Javna agencija za raziskovalno dejavnost Republike Slovenije/Slovenian Research Agency (ARRS)</a:t>
            </a:r>
            <a:endParaRPr kumimoji="0" lang="es-AR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_lt_std_condbold"/>
                <a:ea typeface="Times New Roman" panose="02020603050405020304" pitchFamily="18" charset="0"/>
                <a:cs typeface="Times New Roman" panose="02020603050405020304" pitchFamily="18" charset="0"/>
              </a:rPr>
              <a:t>Spain</a:t>
            </a:r>
            <a:r>
              <a:rPr kumimoji="0" lang="es-AR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s-ES_trad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Consejo Superior de Investigaciones Científicas/</a:t>
            </a:r>
            <a:r>
              <a:rPr kumimoji="0" lang="es-ES_tradnl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Spanish</a:t>
            </a:r>
            <a:r>
              <a:rPr kumimoji="0" lang="es-ES_trad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National</a:t>
            </a:r>
            <a:r>
              <a:rPr kumimoji="0" lang="es-ES_trad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Research</a:t>
            </a:r>
            <a:r>
              <a:rPr kumimoji="0" lang="es-ES_trad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Council (CSIC)</a:t>
            </a:r>
            <a:endParaRPr kumimoji="0" lang="es-AR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_lt_std_condbold"/>
                <a:ea typeface="Times New Roman" panose="02020603050405020304" pitchFamily="18" charset="0"/>
                <a:cs typeface="Times New Roman" panose="02020603050405020304" pitchFamily="18" charset="0"/>
              </a:rPr>
              <a:t>Sweden</a:t>
            </a:r>
            <a:r>
              <a:rPr kumimoji="0" lang="es-A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s-ES_tradnl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Forskningsrådet</a:t>
            </a:r>
            <a:r>
              <a:rPr kumimoji="0" lang="es-ES_trad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för</a:t>
            </a:r>
            <a:r>
              <a:rPr kumimoji="0" lang="es-ES_trad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hälsa</a:t>
            </a:r>
            <a:r>
              <a:rPr kumimoji="0" lang="es-ES_trad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s-ES_tradnl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arbetsliv</a:t>
            </a:r>
            <a:r>
              <a:rPr kumimoji="0" lang="es-ES_trad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och</a:t>
            </a:r>
            <a:r>
              <a:rPr kumimoji="0" lang="es-ES_trad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välfärd</a:t>
            </a:r>
            <a:r>
              <a:rPr kumimoji="0" lang="es-ES_trad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kumimoji="0" lang="es-ES_tradnl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Swedish</a:t>
            </a:r>
            <a:r>
              <a:rPr kumimoji="0" lang="es-ES_trad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Research</a:t>
            </a:r>
            <a:r>
              <a:rPr kumimoji="0" lang="es-ES_trad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Council </a:t>
            </a:r>
            <a:r>
              <a:rPr kumimoji="0" lang="es-ES_tradnl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kumimoji="0" lang="es-ES_trad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Health</a:t>
            </a:r>
            <a:r>
              <a:rPr kumimoji="0" lang="es-ES_trad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s-ES_tradnl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Working</a:t>
            </a:r>
            <a:r>
              <a:rPr kumimoji="0" lang="es-ES_trad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Life</a:t>
            </a:r>
            <a:r>
              <a:rPr kumimoji="0" lang="es-ES_trad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kumimoji="0" lang="es-ES_tradnl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Welfare</a:t>
            </a:r>
            <a:r>
              <a:rPr kumimoji="0" lang="es-ES_trad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(FORTE)</a:t>
            </a:r>
            <a:r>
              <a:rPr kumimoji="0" lang="es-A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s-ES_tradnl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Vetenskapsrådet</a:t>
            </a:r>
            <a:r>
              <a:rPr kumimoji="0" lang="es-ES_trad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kumimoji="0" lang="es-ES_tradnl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Swedish</a:t>
            </a:r>
            <a:r>
              <a:rPr kumimoji="0" lang="es-ES_trad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Research</a:t>
            </a:r>
            <a:r>
              <a:rPr kumimoji="0" lang="es-ES_trad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Council (VR)</a:t>
            </a:r>
            <a:endParaRPr kumimoji="0" lang="es-AR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_lt_std_condbold"/>
                <a:ea typeface="Times New Roman" panose="02020603050405020304" pitchFamily="18" charset="0"/>
                <a:cs typeface="Times New Roman" panose="02020603050405020304" pitchFamily="18" charset="0"/>
              </a:rPr>
              <a:t>Switzerland</a:t>
            </a:r>
            <a:r>
              <a:rPr kumimoji="0" lang="es-A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s-ES_trad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CTI</a:t>
            </a:r>
            <a:r>
              <a:rPr kumimoji="0" lang="es-A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s-ES_trad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ISREC </a:t>
            </a:r>
            <a:r>
              <a:rPr kumimoji="0" lang="es-ES_tradnl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Foundation</a:t>
            </a:r>
            <a:r>
              <a:rPr kumimoji="0" lang="es-A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s-ES_trad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Schweizerischer Nationalfonds/Fonds National Suisse/Swiss National Science Foundation (SNSF)</a:t>
            </a:r>
            <a:r>
              <a:rPr kumimoji="0" lang="es-A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s-ES_trad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State Secretariat for Education, Research and Innovation (SERI)</a:t>
            </a:r>
            <a:r>
              <a:rPr kumimoji="0" lang="es-A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s-ES_trad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Swiss Group for Clinical Cancer Research (SAKK)</a:t>
            </a:r>
            <a:endParaRPr kumimoji="0" lang="es-AR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_lt_std_condbold"/>
                <a:ea typeface="Times New Roman" panose="02020603050405020304" pitchFamily="18" charset="0"/>
                <a:cs typeface="Times New Roman" panose="02020603050405020304" pitchFamily="18" charset="0"/>
              </a:rPr>
              <a:t>Turkey</a:t>
            </a:r>
            <a:r>
              <a:rPr kumimoji="0" lang="es-AR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s-ES_tradnl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Türkiye</a:t>
            </a:r>
            <a:r>
              <a:rPr kumimoji="0" lang="es-ES_trad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Bilimsel</a:t>
            </a:r>
            <a:r>
              <a:rPr kumimoji="0" lang="es-ES_trad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ve </a:t>
            </a:r>
            <a:r>
              <a:rPr kumimoji="0" lang="es-ES_tradnl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Teknolojik</a:t>
            </a:r>
            <a:r>
              <a:rPr kumimoji="0" lang="es-ES_trad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Araştırma</a:t>
            </a:r>
            <a:r>
              <a:rPr kumimoji="0" lang="es-ES_trad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Kurumu</a:t>
            </a:r>
            <a:r>
              <a:rPr kumimoji="0" lang="es-ES_trad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,/</a:t>
            </a:r>
            <a:r>
              <a:rPr kumimoji="0" lang="es-ES_tradnl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Scientific</a:t>
            </a:r>
            <a:r>
              <a:rPr kumimoji="0" lang="es-ES_trad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kumimoji="0" lang="es-ES_tradnl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Technological</a:t>
            </a:r>
            <a:r>
              <a:rPr kumimoji="0" lang="es-ES_trad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Research</a:t>
            </a:r>
            <a:r>
              <a:rPr kumimoji="0" lang="es-ES_trad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Council of </a:t>
            </a:r>
            <a:r>
              <a:rPr kumimoji="0" lang="es-ES_tradnl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Turkey</a:t>
            </a:r>
            <a:r>
              <a:rPr kumimoji="0" lang="es-ES_trad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(TÜBİTAK)</a:t>
            </a:r>
            <a:endParaRPr kumimoji="0" lang="es-AR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_lt_std_condbold"/>
                <a:ea typeface="Times New Roman" panose="02020603050405020304" pitchFamily="18" charset="0"/>
                <a:cs typeface="Times New Roman" panose="02020603050405020304" pitchFamily="18" charset="0"/>
              </a:rPr>
              <a:t>United</a:t>
            </a:r>
            <a:r>
              <a:rPr kumimoji="0" lang="es-ES_tradnl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_lt_std_condbold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1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_lt_std_condbold"/>
                <a:ea typeface="Times New Roman" panose="02020603050405020304" pitchFamily="18" charset="0"/>
                <a:cs typeface="Times New Roman" panose="02020603050405020304" pitchFamily="18" charset="0"/>
              </a:rPr>
              <a:t>Kingdom</a:t>
            </a:r>
            <a:r>
              <a:rPr kumimoji="0" lang="es-A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s-ES_tradnl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Biotechnology</a:t>
            </a:r>
            <a:r>
              <a:rPr kumimoji="0" lang="es-ES_trad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kumimoji="0" lang="es-ES_tradnl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Biological</a:t>
            </a:r>
            <a:r>
              <a:rPr kumimoji="0" lang="es-ES_trad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Sciences</a:t>
            </a:r>
            <a:r>
              <a:rPr kumimoji="0" lang="es-ES_trad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Council (BBSRC)</a:t>
            </a:r>
            <a:r>
              <a:rPr kumimoji="0" lang="es-A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s-ES_trad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Cancer Research UK</a:t>
            </a:r>
            <a:r>
              <a:rPr kumimoji="0" lang="es-A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s-ES_trad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Cancer Research Technology</a:t>
            </a:r>
            <a:r>
              <a:rPr kumimoji="0" lang="es-ES_trad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kumimoji="0" lang="es-A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s-ES_trad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Cancer Research Wales </a:t>
            </a:r>
            <a:r>
              <a:rPr kumimoji="0" lang="es-A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kumimoji="0" lang="es-ES_trad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Medical Research Foundation</a:t>
            </a:r>
            <a:r>
              <a:rPr kumimoji="0" lang="es-A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s-ES_trad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Medical Research Council (MRC)</a:t>
            </a:r>
            <a:r>
              <a:rPr kumimoji="0" lang="es-A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s-ES_trad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National Cancer Research Institute (NCRI)</a:t>
            </a:r>
            <a:r>
              <a:rPr kumimoji="0" lang="es-A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s-ES_trad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National Institute for Health Research (NIHR)</a:t>
            </a:r>
            <a:r>
              <a:rPr kumimoji="0" lang="es-A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s-ES_trad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NCRI Grantsmanship Gateway</a:t>
            </a:r>
            <a:r>
              <a:rPr kumimoji="0" lang="es-ES_trad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(to </a:t>
            </a:r>
            <a:r>
              <a:rPr kumimoji="0" lang="es-ES_tradnl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identify</a:t>
            </a:r>
            <a:r>
              <a:rPr kumimoji="0" lang="es-ES_trad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sources</a:t>
            </a:r>
            <a:r>
              <a:rPr kumimoji="0" lang="es-ES_trad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kumimoji="0" lang="es-ES_tradnl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funding</a:t>
            </a:r>
            <a:r>
              <a:rPr kumimoji="0" lang="es-ES_trad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 to </a:t>
            </a:r>
            <a:r>
              <a:rPr kumimoji="0" lang="es-ES_tradnl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access</a:t>
            </a:r>
            <a:r>
              <a:rPr kumimoji="0" lang="es-ES_trad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expert</a:t>
            </a:r>
            <a:r>
              <a:rPr kumimoji="0" lang="es-ES_trad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advice</a:t>
            </a:r>
            <a:r>
              <a:rPr kumimoji="0" lang="es-ES_trad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r>
              <a:rPr kumimoji="0" lang="es-ES_trad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grant</a:t>
            </a:r>
            <a:r>
              <a:rPr kumimoji="0" lang="es-ES_trad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application</a:t>
            </a:r>
            <a:r>
              <a:rPr kumimoji="0" lang="es-ES_trad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development</a:t>
            </a:r>
            <a:r>
              <a:rPr kumimoji="0" lang="es-ES_trad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kumimoji="0" lang="es-A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s-ES_trad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Science and Technology Facilities Council (STFC)</a:t>
            </a:r>
            <a:r>
              <a:rPr kumimoji="0" lang="es-A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s-ES_trad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UK Cancer Foundations (list)</a:t>
            </a:r>
            <a:endParaRPr kumimoji="0" lang="es-AR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4EACED-0C23-7019-C041-404BFEB75772}"/>
              </a:ext>
            </a:extLst>
          </p:cNvPr>
          <p:cNvSpPr txBox="1"/>
          <p:nvPr/>
        </p:nvSpPr>
        <p:spPr>
          <a:xfrm>
            <a:off x="4288220" y="63288"/>
            <a:ext cx="3090042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AR" dirty="0"/>
              <a:t>Do you consider to contact?</a:t>
            </a:r>
          </a:p>
        </p:txBody>
      </p:sp>
    </p:spTree>
    <p:extLst>
      <p:ext uri="{BB962C8B-B14F-4D97-AF65-F5344CB8AC3E}">
        <p14:creationId xmlns:p14="http://schemas.microsoft.com/office/powerpoint/2010/main" val="19242103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5228F1-0B98-2F47-AAFF-E9582CF4E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dissemination plaN. tools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730BA2A6-DAD3-F64E-A337-37E0EAF427BF}"/>
              </a:ext>
            </a:extLst>
          </p:cNvPr>
          <p:cNvSpPr/>
          <p:nvPr/>
        </p:nvSpPr>
        <p:spPr>
          <a:xfrm>
            <a:off x="368531" y="1884423"/>
            <a:ext cx="11454938" cy="52398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_lt_std_condbold"/>
                <a:ea typeface="Times New Roman" panose="02020603050405020304" pitchFamily="18" charset="0"/>
                <a:cs typeface="Times New Roman" panose="02020603050405020304" pitchFamily="18" charset="0"/>
              </a:rPr>
              <a:t>Austria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_lt_std_condbold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kumimoji="0" lang="es-AR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Fonds zur Förderung der Wissenschaftlichen Forschung/Austrian Science Fund (FWF)</a:t>
            </a:r>
            <a:endParaRPr kumimoji="0" lang="es-AR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_lt_std_condbold"/>
                <a:ea typeface="Times New Roman" panose="02020603050405020304" pitchFamily="18" charset="0"/>
                <a:cs typeface="Times New Roman" panose="02020603050405020304" pitchFamily="18" charset="0"/>
              </a:rPr>
              <a:t>Belgium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_lt_std_condbold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Fondation Contre le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Cance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Fonds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la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Recherche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Scientifique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Fund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Scientific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Research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(FRS - FNRS)</a:t>
            </a:r>
            <a:r>
              <a:rPr kumimoji="0" lang="es-AR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Fonds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voor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Wetenschappelijk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Onderzoek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Vlaanderen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Research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Foundation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Flanders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(FWO)</a:t>
            </a:r>
            <a:endParaRPr kumimoji="0" lang="es-AR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_lt_std_condbold"/>
                <a:ea typeface="Times New Roman" panose="02020603050405020304" pitchFamily="18" charset="0"/>
                <a:cs typeface="Times New Roman" panose="02020603050405020304" pitchFamily="18" charset="0"/>
              </a:rPr>
              <a:t>Bulgaria</a:t>
            </a:r>
            <a:r>
              <a:rPr kumimoji="0" lang="es-AR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Bulgarian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Academy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Sciences</a:t>
            </a:r>
            <a:endParaRPr kumimoji="0" lang="es-AR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_lt_std_condbold"/>
                <a:ea typeface="Times New Roman" panose="02020603050405020304" pitchFamily="18" charset="0"/>
                <a:cs typeface="Times New Roman" panose="02020603050405020304" pitchFamily="18" charset="0"/>
              </a:rPr>
              <a:t>Croatia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_lt_std_condbold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kumimoji="0" lang="es-AR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Hrvatska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zaklada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znanost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Croatian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Science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Foundation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(HRZZ)</a:t>
            </a:r>
            <a:endParaRPr kumimoji="0" lang="es-AR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_lt_std_condbold"/>
                <a:ea typeface="Times New Roman" panose="02020603050405020304" pitchFamily="18" charset="0"/>
                <a:cs typeface="Times New Roman" panose="02020603050405020304" pitchFamily="18" charset="0"/>
              </a:rPr>
              <a:t>Czech</a:t>
            </a:r>
            <a:r>
              <a:rPr kumimoji="0" lang="es-ES_tradnl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_lt_std_condbold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_lt_std_condbold"/>
                <a:ea typeface="Times New Roman" panose="02020603050405020304" pitchFamily="18" charset="0"/>
                <a:cs typeface="Times New Roman" panose="02020603050405020304" pitchFamily="18" charset="0"/>
              </a:rPr>
              <a:t>Republic</a:t>
            </a:r>
            <a:r>
              <a:rPr kumimoji="0" lang="es-ES_tradnl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_lt_std_condbold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Grantová agentura Ceské republiky/Czech Science Foundation (GACR)</a:t>
            </a:r>
            <a:endParaRPr kumimoji="0" lang="es-AR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_lt_std_condbold"/>
                <a:ea typeface="Times New Roman" panose="02020603050405020304" pitchFamily="18" charset="0"/>
                <a:cs typeface="Times New Roman" panose="02020603050405020304" pitchFamily="18" charset="0"/>
              </a:rPr>
              <a:t>Denmark</a:t>
            </a:r>
            <a:r>
              <a:rPr kumimoji="0" lang="es-AR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Danish National Research Foundation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kumimoji="0" lang="es-AR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Det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Frie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Forskningsråd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Danish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Council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Independent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Research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(DFF)</a:t>
            </a:r>
            <a:endParaRPr kumimoji="0" lang="es-AR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_lt_std_condbold"/>
                <a:ea typeface="Times New Roman" panose="02020603050405020304" pitchFamily="18" charset="0"/>
                <a:cs typeface="Times New Roman" panose="02020603050405020304" pitchFamily="18" charset="0"/>
              </a:rPr>
              <a:t>Estonia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_lt_std_condbold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Eesti Teadusagentuur/Estonian Research Council (ETAG)</a:t>
            </a:r>
            <a:endParaRPr kumimoji="0" lang="es-AR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_lt_std_condbold"/>
                <a:ea typeface="Times New Roman" panose="02020603050405020304" pitchFamily="18" charset="0"/>
                <a:cs typeface="Times New Roman" panose="02020603050405020304" pitchFamily="18" charset="0"/>
              </a:rPr>
              <a:t>Finland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_lt_std_condbold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Suomen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Akatemia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Finlands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Akademie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Academy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Finland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(AKA)</a:t>
            </a:r>
            <a:endParaRPr kumimoji="0" lang="es-AR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_lt_std_condbold"/>
                <a:ea typeface="Times New Roman" panose="02020603050405020304" pitchFamily="18" charset="0"/>
                <a:cs typeface="Times New Roman" panose="02020603050405020304" pitchFamily="18" charset="0"/>
              </a:rPr>
              <a:t>France</a:t>
            </a:r>
            <a:r>
              <a:rPr kumimoji="0" lang="es-AR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Agence Nationale de la Recherche/French National Research Agency (ANR)</a:t>
            </a:r>
            <a:r>
              <a:rPr kumimoji="0" lang="es-AR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Centre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Nationale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la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Recherche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Scientifique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National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Centre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Scientific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Research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(CNRS)</a:t>
            </a:r>
            <a:r>
              <a:rPr kumimoji="0" lang="es-AR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European Cancer Centers Foundation</a:t>
            </a:r>
            <a:r>
              <a:rPr kumimoji="0" lang="es-AR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,, 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Fondation ARC pour la recherche sur le cáncer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Institut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National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Cancer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INCa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</a:t>
            </a:r>
            <a:r>
              <a:rPr kumimoji="0" lang="es-AR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Fondation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Jérôme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Lejeune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Fondation Toulouse Cancer Santé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kumimoji="0" lang="es-AR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Institut National de la Santé et de la Recherche Médicale/French National Institute of Health and Medical Research (INSERM)</a:t>
            </a:r>
            <a:r>
              <a:rPr kumimoji="0" lang="es-AR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UNICANCER</a:t>
            </a:r>
            <a:endParaRPr kumimoji="0" lang="es-AR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_lt_std_condbold"/>
                <a:ea typeface="Times New Roman" panose="02020603050405020304" pitchFamily="18" charset="0"/>
                <a:cs typeface="Times New Roman" panose="02020603050405020304" pitchFamily="18" charset="0"/>
              </a:rPr>
              <a:t>Germany</a:t>
            </a:r>
            <a:r>
              <a:rPr kumimoji="0" lang="es-ES_tradnl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_lt_std_condbold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_lt_std_condbold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Deutsche Forschungsgemeinschaft/German Research Foundation (DFG)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kumimoji="0" lang="es-AR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German Cancer Research Center (DKFZ)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German Cancer Aid</a:t>
            </a:r>
            <a:r>
              <a:rPr kumimoji="0" lang="es-AR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Helmholtz-Association</a:t>
            </a:r>
            <a:r>
              <a:rPr kumimoji="0" lang="es-AR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Max-Planck-Gesellschaft/Max Planck Society (MPG)</a:t>
            </a:r>
            <a:r>
              <a:rPr kumimoji="0" lang="es-AR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Wissenschaftsgemeinschaft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Gottfried Wilhelm Leibniz/Leibniz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Association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(WGL)</a:t>
            </a:r>
            <a:endParaRPr kumimoji="0" lang="es-AR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_lt_std_condbold"/>
                <a:ea typeface="Times New Roman" panose="02020603050405020304" pitchFamily="18" charset="0"/>
                <a:cs typeface="Times New Roman" panose="02020603050405020304" pitchFamily="18" charset="0"/>
              </a:rPr>
              <a:t>Greece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_lt_std_condbold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Centre for Research and Technology-Hellas (CERTH)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Foundation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Research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Technology-Hellas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(FORTH),</a:t>
            </a:r>
            <a:r>
              <a:rPr kumimoji="0" lang="es-AR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National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Hellenic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Research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Foundation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kumimoji="0" lang="es-AR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_lt_std_condbold"/>
                <a:ea typeface="Times New Roman" panose="02020603050405020304" pitchFamily="18" charset="0"/>
                <a:cs typeface="Times New Roman" panose="02020603050405020304" pitchFamily="18" charset="0"/>
              </a:rPr>
              <a:t>Hungary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_lt_std_condbold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Magyar Tudományos Akadémia/Hungarian Academy of Sciences (MTA)</a:t>
            </a:r>
            <a:r>
              <a:rPr kumimoji="0" lang="es-AR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Országos Tudományos Kutatási Alapprogramok/Hungarian Scientific Research Fund (OTKA)</a:t>
            </a:r>
            <a:endParaRPr kumimoji="0" lang="es-AR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_lt_std_condbold"/>
                <a:ea typeface="Times New Roman" panose="02020603050405020304" pitchFamily="18" charset="0"/>
                <a:cs typeface="Times New Roman" panose="02020603050405020304" pitchFamily="18" charset="0"/>
              </a:rPr>
              <a:t>Iceland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_lt_std_condbold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Rannsóknamiðstöð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Íslands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Iceland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Centre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Research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Rannís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0" lang="es-AR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_lt_std_condbold"/>
                <a:ea typeface="Times New Roman" panose="02020603050405020304" pitchFamily="18" charset="0"/>
                <a:cs typeface="Times New Roman" panose="02020603050405020304" pitchFamily="18" charset="0"/>
              </a:rPr>
              <a:t>Ireland</a:t>
            </a:r>
            <a:r>
              <a:rPr kumimoji="0" lang="es-AR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Health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Research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Board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(HRB),</a:t>
            </a:r>
            <a:r>
              <a:rPr kumimoji="0" lang="es-AR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Irish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Research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Council,</a:t>
            </a:r>
            <a:r>
              <a:rPr kumimoji="0" lang="es-AR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Irish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Cancer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Society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Research</a:t>
            </a:r>
            <a:r>
              <a:rPr kumimoji="0" lang="es-AR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Science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Foundation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Ireland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(SFI)</a:t>
            </a:r>
            <a:endParaRPr kumimoji="0" lang="es-AR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_lt_std_condbold"/>
                <a:ea typeface="Times New Roman" panose="02020603050405020304" pitchFamily="18" charset="0"/>
                <a:cs typeface="Times New Roman" panose="02020603050405020304" pitchFamily="18" charset="0"/>
              </a:rPr>
              <a:t>Italy</a:t>
            </a:r>
            <a:r>
              <a:rPr kumimoji="0" lang="es-ES_tradnl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_lt_std_condbold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_lt_std_condbold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AR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Advanced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Biomedical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Research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Foundation</a:t>
            </a:r>
            <a:r>
              <a:rPr kumimoji="0" lang="es-AR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Consiglio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Nazionale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delle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Ricerche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National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Research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Council (CNR)</a:t>
            </a:r>
            <a:r>
              <a:rPr kumimoji="0" lang="es-AR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European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Centre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Nanomedicine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(CEN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Foundation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kumimoji="0" lang="es-AR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Fondazione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IRCCS -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Istituto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Nazionale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dei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Tumori</a:t>
            </a:r>
            <a:r>
              <a:rPr kumimoji="0" lang="es-AR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Fondazione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Umberto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Veronesi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(FUV)</a:t>
            </a:r>
            <a:r>
              <a:rPr kumimoji="0" lang="es-AR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Italian Association for Cancer Research (AIRC)</a:t>
            </a:r>
            <a:r>
              <a:rPr kumimoji="0" lang="es-AR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Italian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Foundation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Cancer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Reseach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(FIRC)</a:t>
            </a:r>
            <a:r>
              <a:rPr kumimoji="0" lang="es-AR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Italian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Institute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Molecular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Oncology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(IFOM)</a:t>
            </a:r>
            <a:endParaRPr kumimoji="0" lang="es-AR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_lt_std_condbold"/>
                <a:ea typeface="Times New Roman" panose="02020603050405020304" pitchFamily="18" charset="0"/>
                <a:cs typeface="Times New Roman" panose="02020603050405020304" pitchFamily="18" charset="0"/>
              </a:rPr>
              <a:t>Latvia</a:t>
            </a:r>
            <a:r>
              <a:rPr kumimoji="0" lang="es-AR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Latvijas Zinatnes Padome/Latvian Science Council (LZP)</a:t>
            </a:r>
            <a:endParaRPr kumimoji="0" lang="es-AR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_lt_std_condbold"/>
                <a:ea typeface="Times New Roman" panose="02020603050405020304" pitchFamily="18" charset="0"/>
                <a:cs typeface="Times New Roman" panose="02020603050405020304" pitchFamily="18" charset="0"/>
              </a:rPr>
              <a:t>Lithuania</a:t>
            </a:r>
            <a:r>
              <a:rPr kumimoji="0" lang="es-AR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Lietuvos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Mokslo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Taryba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Research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Council of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Lithuania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(LMT)</a:t>
            </a:r>
            <a:endParaRPr kumimoji="0" lang="es-AR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_lt_std_condbold"/>
                <a:ea typeface="Times New Roman" panose="02020603050405020304" pitchFamily="18" charset="0"/>
                <a:cs typeface="Times New Roman" panose="02020603050405020304" pitchFamily="18" charset="0"/>
              </a:rPr>
              <a:t>Luxembourg</a:t>
            </a:r>
            <a:r>
              <a:rPr kumimoji="0" lang="es-AR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Fondation Contre le Cancer</a:t>
            </a:r>
            <a:r>
              <a:rPr kumimoji="0" lang="es-AR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Fonds National de la Recherche/National Research Fund (FNR)</a:t>
            </a:r>
            <a:endParaRPr kumimoji="0" lang="es-AR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_lt_std_condbold"/>
                <a:ea typeface="Times New Roman" panose="02020603050405020304" pitchFamily="18" charset="0"/>
                <a:cs typeface="Times New Roman" panose="02020603050405020304" pitchFamily="18" charset="0"/>
              </a:rPr>
              <a:t>Malta</a:t>
            </a:r>
            <a:r>
              <a:rPr kumimoji="0" lang="es-AR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Action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Breast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Cancer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Foundation</a:t>
            </a:r>
            <a:r>
              <a:rPr kumimoji="0" lang="es-ES_tradn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(ABCF)</a:t>
            </a:r>
            <a:endParaRPr kumimoji="0" lang="es-AR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endParaRPr kumimoji="0" lang="es-AR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Marcador de contenido 9">
            <a:extLst>
              <a:ext uri="{FF2B5EF4-FFF2-40B4-BE49-F238E27FC236}">
                <a16:creationId xmlns:a16="http://schemas.microsoft.com/office/drawing/2014/main" id="{A7FD0EC1-B32D-F745-8C42-59909D3F84D1}"/>
              </a:ext>
            </a:extLst>
          </p:cNvPr>
          <p:cNvSpPr txBox="1">
            <a:spLocks/>
          </p:cNvSpPr>
          <p:nvPr/>
        </p:nvSpPr>
        <p:spPr>
          <a:xfrm>
            <a:off x="6955497" y="1164563"/>
            <a:ext cx="4099961" cy="6044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903163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kumimoji="0" lang="es-A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European Cancer Societies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C01328-A683-F732-704D-920F3C664578}"/>
              </a:ext>
            </a:extLst>
          </p:cNvPr>
          <p:cNvSpPr txBox="1"/>
          <p:nvPr/>
        </p:nvSpPr>
        <p:spPr>
          <a:xfrm>
            <a:off x="4288220" y="63288"/>
            <a:ext cx="3090042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AR" dirty="0"/>
              <a:t>Do you consider to contact?</a:t>
            </a:r>
          </a:p>
        </p:txBody>
      </p:sp>
    </p:spTree>
    <p:extLst>
      <p:ext uri="{BB962C8B-B14F-4D97-AF65-F5344CB8AC3E}">
        <p14:creationId xmlns:p14="http://schemas.microsoft.com/office/powerpoint/2010/main" val="36973447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5228F1-0B98-2F47-AAFF-E9582CF4E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dissemination plaN. tools</a:t>
            </a:r>
          </a:p>
        </p:txBody>
      </p:sp>
      <p:sp>
        <p:nvSpPr>
          <p:cNvPr id="7" name="Marcador de contenido 9">
            <a:extLst>
              <a:ext uri="{FF2B5EF4-FFF2-40B4-BE49-F238E27FC236}">
                <a16:creationId xmlns:a16="http://schemas.microsoft.com/office/drawing/2014/main" id="{8020E671-F202-EE4F-9166-CD92BA21BB10}"/>
              </a:ext>
            </a:extLst>
          </p:cNvPr>
          <p:cNvSpPr txBox="1">
            <a:spLocks/>
          </p:cNvSpPr>
          <p:nvPr/>
        </p:nvSpPr>
        <p:spPr>
          <a:xfrm>
            <a:off x="6289729" y="1160300"/>
            <a:ext cx="4659824" cy="6044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903163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kumimoji="0" lang="es-A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CELAC</a:t>
            </a:r>
            <a:r>
              <a:rPr kumimoji="0" lang="es-A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Pathologic Societies and Meetings</a:t>
            </a: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9947DD61-FFEB-4643-8F64-BFEFEB29F974}"/>
              </a:ext>
            </a:extLst>
          </p:cNvPr>
          <p:cNvGraphicFramePr>
            <a:graphicFrameLocks noGrp="1"/>
          </p:cNvGraphicFramePr>
          <p:nvPr/>
        </p:nvGraphicFramePr>
        <p:xfrm>
          <a:off x="419745" y="1964356"/>
          <a:ext cx="5523855" cy="414265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77660">
                  <a:extLst>
                    <a:ext uri="{9D8B030D-6E8A-4147-A177-3AD203B41FA5}">
                      <a16:colId xmlns:a16="http://schemas.microsoft.com/office/drawing/2014/main" val="39894936"/>
                    </a:ext>
                  </a:extLst>
                </a:gridCol>
                <a:gridCol w="3146195">
                  <a:extLst>
                    <a:ext uri="{9D8B030D-6E8A-4147-A177-3AD203B41FA5}">
                      <a16:colId xmlns:a16="http://schemas.microsoft.com/office/drawing/2014/main" val="1150527207"/>
                    </a:ext>
                  </a:extLst>
                </a:gridCol>
              </a:tblGrid>
              <a:tr h="181257">
                <a:tc>
                  <a:txBody>
                    <a:bodyPr/>
                    <a:lstStyle/>
                    <a:p>
                      <a:pPr algn="ctr" fontAlgn="b"/>
                      <a:r>
                        <a:rPr lang="es-A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Country</a:t>
                      </a:r>
                    </a:p>
                  </a:txBody>
                  <a:tcPr marL="3853" marR="3853" marT="38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200" u="none" strike="noStrike" dirty="0">
                          <a:effectLst/>
                        </a:rPr>
                        <a:t>Society</a:t>
                      </a:r>
                      <a:endParaRPr lang="es-A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53" marR="3853" marT="3853" marB="0" anchor="b"/>
                </a:tc>
                <a:extLst>
                  <a:ext uri="{0D108BD9-81ED-4DB2-BD59-A6C34878D82A}">
                    <a16:rowId xmlns:a16="http://schemas.microsoft.com/office/drawing/2014/main" val="1382866265"/>
                  </a:ext>
                </a:extLst>
              </a:tr>
              <a:tr h="181257">
                <a:tc>
                  <a:txBody>
                    <a:bodyPr/>
                    <a:lstStyle/>
                    <a:p>
                      <a:pPr algn="ctr" fontAlgn="b"/>
                      <a:r>
                        <a:rPr lang="es-AR" sz="1200" u="none" strike="noStrike" dirty="0">
                          <a:effectLst/>
                        </a:rPr>
                        <a:t>Argentina</a:t>
                      </a:r>
                      <a:endParaRPr lang="es-A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53" marR="3853" marT="38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200" u="none" strike="noStrike">
                          <a:effectLst/>
                        </a:rPr>
                        <a:t>Sociedad Argentina de Patologia</a:t>
                      </a:r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53" marR="3853" marT="3853" marB="0" anchor="b"/>
                </a:tc>
                <a:extLst>
                  <a:ext uri="{0D108BD9-81ED-4DB2-BD59-A6C34878D82A}">
                    <a16:rowId xmlns:a16="http://schemas.microsoft.com/office/drawing/2014/main" val="997528614"/>
                  </a:ext>
                </a:extLst>
              </a:tr>
              <a:tr h="534831">
                <a:tc>
                  <a:txBody>
                    <a:bodyPr/>
                    <a:lstStyle/>
                    <a:p>
                      <a:pPr algn="ctr" fontAlgn="b"/>
                      <a:r>
                        <a:rPr lang="es-AR" sz="1200" u="none" strike="noStrike" dirty="0">
                          <a:effectLst/>
                        </a:rPr>
                        <a:t>Colombia</a:t>
                      </a:r>
                      <a:endParaRPr lang="es-A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53" marR="3853" marT="38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200" u="none" strike="noStrike" dirty="0">
                          <a:effectLst/>
                        </a:rPr>
                        <a:t>Asociacion Colombiana de Patologia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53" marR="3853" marT="3853" marB="0" anchor="b"/>
                </a:tc>
                <a:extLst>
                  <a:ext uri="{0D108BD9-81ED-4DB2-BD59-A6C34878D82A}">
                    <a16:rowId xmlns:a16="http://schemas.microsoft.com/office/drawing/2014/main" val="3362523983"/>
                  </a:ext>
                </a:extLst>
              </a:tr>
              <a:tr h="358044">
                <a:tc>
                  <a:txBody>
                    <a:bodyPr/>
                    <a:lstStyle/>
                    <a:p>
                      <a:pPr algn="ctr" fontAlgn="b"/>
                      <a:r>
                        <a:rPr lang="es-AR" sz="1200" u="none" strike="noStrike">
                          <a:effectLst/>
                        </a:rPr>
                        <a:t>Venezuela</a:t>
                      </a:r>
                      <a:endParaRPr lang="es-A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53" marR="3853" marT="38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200" u="none" strike="noStrike" dirty="0">
                          <a:effectLst/>
                        </a:rPr>
                        <a:t>Sociedad Venezolana de Anatomia Patologica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53" marR="3853" marT="3853" marB="0" anchor="b"/>
                </a:tc>
                <a:extLst>
                  <a:ext uri="{0D108BD9-81ED-4DB2-BD59-A6C34878D82A}">
                    <a16:rowId xmlns:a16="http://schemas.microsoft.com/office/drawing/2014/main" val="67255975"/>
                  </a:ext>
                </a:extLst>
              </a:tr>
              <a:tr h="181257">
                <a:tc>
                  <a:txBody>
                    <a:bodyPr/>
                    <a:lstStyle/>
                    <a:p>
                      <a:pPr algn="ctr" fontAlgn="b"/>
                      <a:r>
                        <a:rPr lang="es-AR" sz="1200" u="none" strike="noStrike">
                          <a:effectLst/>
                        </a:rPr>
                        <a:t>Ecuador</a:t>
                      </a:r>
                      <a:endParaRPr lang="es-A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53" marR="3853" marT="3853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53" marR="3853" marT="3853" marB="0" anchor="b"/>
                </a:tc>
                <a:extLst>
                  <a:ext uri="{0D108BD9-81ED-4DB2-BD59-A6C34878D82A}">
                    <a16:rowId xmlns:a16="http://schemas.microsoft.com/office/drawing/2014/main" val="4162604221"/>
                  </a:ext>
                </a:extLst>
              </a:tr>
              <a:tr h="181257">
                <a:tc>
                  <a:txBody>
                    <a:bodyPr/>
                    <a:lstStyle/>
                    <a:p>
                      <a:pPr algn="ctr" fontAlgn="b"/>
                      <a:r>
                        <a:rPr lang="es-AR" sz="1200" u="none" strike="noStrike">
                          <a:effectLst/>
                        </a:rPr>
                        <a:t>Panama</a:t>
                      </a:r>
                      <a:endParaRPr lang="es-A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53" marR="3853" marT="3853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53" marR="3853" marT="3853" marB="0" anchor="b"/>
                </a:tc>
                <a:extLst>
                  <a:ext uri="{0D108BD9-81ED-4DB2-BD59-A6C34878D82A}">
                    <a16:rowId xmlns:a16="http://schemas.microsoft.com/office/drawing/2014/main" val="49315390"/>
                  </a:ext>
                </a:extLst>
              </a:tr>
              <a:tr h="1065194">
                <a:tc>
                  <a:txBody>
                    <a:bodyPr/>
                    <a:lstStyle/>
                    <a:p>
                      <a:pPr algn="ctr" fontAlgn="b"/>
                      <a:r>
                        <a:rPr lang="es-AR" sz="1200" u="none" strike="noStrike">
                          <a:effectLst/>
                        </a:rPr>
                        <a:t>Mexico</a:t>
                      </a:r>
                      <a:endParaRPr lang="es-A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53" marR="3853" marT="38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200" u="none" strike="noStrike" dirty="0">
                          <a:effectLst/>
                        </a:rPr>
                        <a:t>Colegio y Asociación Mexicana de Patólogos, A.C. y Federacion de aantomia patologica de la Republica Mexicana (colegios nacionales adheridos) (congreso nacional y seminarios anuales)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53" marR="3853" marT="3853" marB="0" anchor="b"/>
                </a:tc>
                <a:extLst>
                  <a:ext uri="{0D108BD9-81ED-4DB2-BD59-A6C34878D82A}">
                    <a16:rowId xmlns:a16="http://schemas.microsoft.com/office/drawing/2014/main" val="372148153"/>
                  </a:ext>
                </a:extLst>
              </a:tr>
              <a:tr h="358044">
                <a:tc>
                  <a:txBody>
                    <a:bodyPr/>
                    <a:lstStyle/>
                    <a:p>
                      <a:pPr algn="ctr" fontAlgn="b"/>
                      <a:r>
                        <a:rPr lang="es-AR" sz="1200" u="none" strike="noStrike">
                          <a:effectLst/>
                        </a:rPr>
                        <a:t>Costa Rica </a:t>
                      </a:r>
                      <a:endParaRPr lang="es-A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53" marR="3853" marT="38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200" u="none" strike="noStrike">
                          <a:effectLst/>
                        </a:rPr>
                        <a:t>Asociacion de Patologos de Costa Rica</a:t>
                      </a:r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53" marR="3853" marT="3853" marB="0" anchor="b"/>
                </a:tc>
                <a:extLst>
                  <a:ext uri="{0D108BD9-81ED-4DB2-BD59-A6C34878D82A}">
                    <a16:rowId xmlns:a16="http://schemas.microsoft.com/office/drawing/2014/main" val="3159528647"/>
                  </a:ext>
                </a:extLst>
              </a:tr>
              <a:tr h="358044">
                <a:tc>
                  <a:txBody>
                    <a:bodyPr/>
                    <a:lstStyle/>
                    <a:p>
                      <a:pPr algn="ctr" fontAlgn="b"/>
                      <a:r>
                        <a:rPr lang="es-AR" sz="1200" u="none" strike="noStrike">
                          <a:effectLst/>
                        </a:rPr>
                        <a:t>Honduras</a:t>
                      </a:r>
                      <a:endParaRPr lang="es-A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53" marR="3853" marT="38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200" u="none" strike="noStrike">
                          <a:effectLst/>
                        </a:rPr>
                        <a:t>Asociacion Hodureña de Anatomia Patologica</a:t>
                      </a:r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53" marR="3853" marT="3853" marB="0" anchor="b"/>
                </a:tc>
                <a:extLst>
                  <a:ext uri="{0D108BD9-81ED-4DB2-BD59-A6C34878D82A}">
                    <a16:rowId xmlns:a16="http://schemas.microsoft.com/office/drawing/2014/main" val="2980020813"/>
                  </a:ext>
                </a:extLst>
              </a:tr>
              <a:tr h="181257">
                <a:tc>
                  <a:txBody>
                    <a:bodyPr/>
                    <a:lstStyle/>
                    <a:p>
                      <a:pPr algn="ctr" fontAlgn="b"/>
                      <a:r>
                        <a:rPr lang="es-AR" sz="1200" u="none" strike="noStrike">
                          <a:effectLst/>
                        </a:rPr>
                        <a:t>Nicaragua</a:t>
                      </a:r>
                      <a:endParaRPr lang="es-A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53" marR="3853" marT="3853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53" marR="3853" marT="3853" marB="0" anchor="b"/>
                </a:tc>
                <a:extLst>
                  <a:ext uri="{0D108BD9-81ED-4DB2-BD59-A6C34878D82A}">
                    <a16:rowId xmlns:a16="http://schemas.microsoft.com/office/drawing/2014/main" val="3443955886"/>
                  </a:ext>
                </a:extLst>
              </a:tr>
              <a:tr h="534831">
                <a:tc>
                  <a:txBody>
                    <a:bodyPr/>
                    <a:lstStyle/>
                    <a:p>
                      <a:pPr algn="ctr" fontAlgn="b"/>
                      <a:r>
                        <a:rPr lang="es-AR" sz="1200" u="none" strike="noStrike" dirty="0">
                          <a:effectLst/>
                        </a:rPr>
                        <a:t>Guatemala</a:t>
                      </a:r>
                      <a:endParaRPr lang="es-A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53" marR="3853" marT="38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200" u="none" strike="noStrike" dirty="0">
                          <a:effectLst/>
                        </a:rPr>
                        <a:t>Asociacion nacional de Patologios de Guatemala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53" marR="3853" marT="3853" marB="0" anchor="b"/>
                </a:tc>
                <a:extLst>
                  <a:ext uri="{0D108BD9-81ED-4DB2-BD59-A6C34878D82A}">
                    <a16:rowId xmlns:a16="http://schemas.microsoft.com/office/drawing/2014/main" val="4145176597"/>
                  </a:ext>
                </a:extLst>
              </a:tr>
            </a:tbl>
          </a:graphicData>
        </a:graphic>
      </p:graphicFrame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CEC9E6F4-8DC3-F042-81CA-BCC6222B2AAD}"/>
              </a:ext>
            </a:extLst>
          </p:cNvPr>
          <p:cNvGraphicFramePr>
            <a:graphicFrameLocks noGrp="1"/>
          </p:cNvGraphicFramePr>
          <p:nvPr/>
        </p:nvGraphicFramePr>
        <p:xfrm>
          <a:off x="6248402" y="1978046"/>
          <a:ext cx="4976495" cy="411527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42057">
                  <a:extLst>
                    <a:ext uri="{9D8B030D-6E8A-4147-A177-3AD203B41FA5}">
                      <a16:colId xmlns:a16="http://schemas.microsoft.com/office/drawing/2014/main" val="1599811433"/>
                    </a:ext>
                  </a:extLst>
                </a:gridCol>
                <a:gridCol w="2834438">
                  <a:extLst>
                    <a:ext uri="{9D8B030D-6E8A-4147-A177-3AD203B41FA5}">
                      <a16:colId xmlns:a16="http://schemas.microsoft.com/office/drawing/2014/main" val="1411596561"/>
                    </a:ext>
                  </a:extLst>
                </a:gridCol>
              </a:tblGrid>
              <a:tr h="406577">
                <a:tc>
                  <a:txBody>
                    <a:bodyPr/>
                    <a:lstStyle/>
                    <a:p>
                      <a:pPr algn="ctr" fontAlgn="b"/>
                      <a:r>
                        <a:rPr lang="es-AR" sz="1200" u="none" strike="noStrike" dirty="0">
                          <a:effectLst/>
                        </a:rPr>
                        <a:t>El Salvador</a:t>
                      </a:r>
                      <a:endParaRPr lang="es-A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53" marR="3853" marT="38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200" u="none" strike="noStrike">
                          <a:effectLst/>
                        </a:rPr>
                        <a:t>Asociacion Salvadoreña de Patologia</a:t>
                      </a:r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53" marR="3853" marT="3853" marB="0" anchor="b"/>
                </a:tc>
                <a:extLst>
                  <a:ext uri="{0D108BD9-81ED-4DB2-BD59-A6C34878D82A}">
                    <a16:rowId xmlns:a16="http://schemas.microsoft.com/office/drawing/2014/main" val="2158797207"/>
                  </a:ext>
                </a:extLst>
              </a:tr>
              <a:tr h="205407">
                <a:tc>
                  <a:txBody>
                    <a:bodyPr/>
                    <a:lstStyle/>
                    <a:p>
                      <a:pPr algn="ctr" fontAlgn="b"/>
                      <a:r>
                        <a:rPr lang="es-AR" sz="1200" u="none" strike="noStrike" dirty="0">
                          <a:effectLst/>
                        </a:rPr>
                        <a:t>Republica dominicana</a:t>
                      </a:r>
                      <a:endParaRPr lang="es-A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53" marR="3853" marT="3853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53" marR="3853" marT="3853" marB="0" anchor="b"/>
                </a:tc>
                <a:extLst>
                  <a:ext uri="{0D108BD9-81ED-4DB2-BD59-A6C34878D82A}">
                    <a16:rowId xmlns:a16="http://schemas.microsoft.com/office/drawing/2014/main" val="3746830227"/>
                  </a:ext>
                </a:extLst>
              </a:tr>
              <a:tr h="205407">
                <a:tc>
                  <a:txBody>
                    <a:bodyPr/>
                    <a:lstStyle/>
                    <a:p>
                      <a:pPr algn="ctr" fontAlgn="b"/>
                      <a:r>
                        <a:rPr lang="es-AR" sz="1200" u="none" strike="noStrike" dirty="0">
                          <a:effectLst/>
                        </a:rPr>
                        <a:t>Peru</a:t>
                      </a:r>
                      <a:endParaRPr lang="es-A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53" marR="3853" marT="3853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53" marR="3853" marT="3853" marB="0" anchor="b"/>
                </a:tc>
                <a:extLst>
                  <a:ext uri="{0D108BD9-81ED-4DB2-BD59-A6C34878D82A}">
                    <a16:rowId xmlns:a16="http://schemas.microsoft.com/office/drawing/2014/main" val="3963745149"/>
                  </a:ext>
                </a:extLst>
              </a:tr>
              <a:tr h="607746">
                <a:tc>
                  <a:txBody>
                    <a:bodyPr/>
                    <a:lstStyle/>
                    <a:p>
                      <a:pPr algn="ctr" fontAlgn="b"/>
                      <a:r>
                        <a:rPr lang="es-AR" sz="1200" u="none" strike="noStrike">
                          <a:effectLst/>
                        </a:rPr>
                        <a:t>Brazil</a:t>
                      </a:r>
                      <a:endParaRPr lang="es-A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53" marR="3853" marT="38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" sz="1200" u="none" strike="noStrike" dirty="0">
                          <a:effectLst/>
                        </a:rPr>
                        <a:t>Associação dos Patologistas do Estado de São Paulo, Sociedade Brasileira de Patologia</a:t>
                      </a:r>
                      <a:endParaRPr lang="p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53" marR="3853" marT="3853" marB="0" anchor="b"/>
                </a:tc>
                <a:extLst>
                  <a:ext uri="{0D108BD9-81ED-4DB2-BD59-A6C34878D82A}">
                    <a16:rowId xmlns:a16="http://schemas.microsoft.com/office/drawing/2014/main" val="849248043"/>
                  </a:ext>
                </a:extLst>
              </a:tr>
              <a:tr h="205407">
                <a:tc>
                  <a:txBody>
                    <a:bodyPr/>
                    <a:lstStyle/>
                    <a:p>
                      <a:pPr algn="ctr" fontAlgn="b"/>
                      <a:r>
                        <a:rPr lang="es-AR" sz="1200" u="none" strike="noStrike">
                          <a:effectLst/>
                        </a:rPr>
                        <a:t>Bolivia</a:t>
                      </a:r>
                      <a:endParaRPr lang="es-A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53" marR="3853" marT="3853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53" marR="3853" marT="3853" marB="0" anchor="b"/>
                </a:tc>
                <a:extLst>
                  <a:ext uri="{0D108BD9-81ED-4DB2-BD59-A6C34878D82A}">
                    <a16:rowId xmlns:a16="http://schemas.microsoft.com/office/drawing/2014/main" val="2595934092"/>
                  </a:ext>
                </a:extLst>
              </a:tr>
              <a:tr h="406577">
                <a:tc>
                  <a:txBody>
                    <a:bodyPr/>
                    <a:lstStyle/>
                    <a:p>
                      <a:pPr algn="ctr" fontAlgn="b"/>
                      <a:r>
                        <a:rPr lang="es-AR" sz="1200" u="none" strike="noStrike">
                          <a:effectLst/>
                        </a:rPr>
                        <a:t>Paraguay</a:t>
                      </a:r>
                      <a:endParaRPr lang="es-A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53" marR="3853" marT="38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200" u="none" strike="noStrike" dirty="0">
                          <a:effectLst/>
                        </a:rPr>
                        <a:t>Sociedad Paraguaya de Anatomia Patologica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53" marR="3853" marT="3853" marB="0" anchor="b"/>
                </a:tc>
                <a:extLst>
                  <a:ext uri="{0D108BD9-81ED-4DB2-BD59-A6C34878D82A}">
                    <a16:rowId xmlns:a16="http://schemas.microsoft.com/office/drawing/2014/main" val="1126509439"/>
                  </a:ext>
                </a:extLst>
              </a:tr>
              <a:tr h="406577">
                <a:tc>
                  <a:txBody>
                    <a:bodyPr/>
                    <a:lstStyle/>
                    <a:p>
                      <a:pPr algn="ctr" fontAlgn="b"/>
                      <a:r>
                        <a:rPr lang="es-AR" sz="1200" u="none" strike="noStrike">
                          <a:effectLst/>
                        </a:rPr>
                        <a:t>Uruguay</a:t>
                      </a:r>
                      <a:endParaRPr lang="es-A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53" marR="3853" marT="38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200" u="none" strike="noStrike" dirty="0">
                          <a:effectLst/>
                        </a:rPr>
                        <a:t>Sociedad de Anatomia Patologica del Uruguay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53" marR="3853" marT="3853" marB="0" anchor="b"/>
                </a:tc>
                <a:extLst>
                  <a:ext uri="{0D108BD9-81ED-4DB2-BD59-A6C34878D82A}">
                    <a16:rowId xmlns:a16="http://schemas.microsoft.com/office/drawing/2014/main" val="1361029886"/>
                  </a:ext>
                </a:extLst>
              </a:tr>
              <a:tr h="406577">
                <a:tc>
                  <a:txBody>
                    <a:bodyPr/>
                    <a:lstStyle/>
                    <a:p>
                      <a:pPr algn="ctr" fontAlgn="b"/>
                      <a:r>
                        <a:rPr lang="es-AR" sz="1200" u="none" strike="noStrike">
                          <a:effectLst/>
                        </a:rPr>
                        <a:t>Chile</a:t>
                      </a:r>
                      <a:endParaRPr lang="es-A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53" marR="3853" marT="38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200" u="none" strike="noStrike">
                          <a:effectLst/>
                        </a:rPr>
                        <a:t>Sociedad Chilena de Anatomia Patologica</a:t>
                      </a:r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53" marR="3853" marT="3853" marB="0" anchor="b"/>
                </a:tc>
                <a:extLst>
                  <a:ext uri="{0D108BD9-81ED-4DB2-BD59-A6C34878D82A}">
                    <a16:rowId xmlns:a16="http://schemas.microsoft.com/office/drawing/2014/main" val="628921465"/>
                  </a:ext>
                </a:extLst>
              </a:tr>
              <a:tr h="451843">
                <a:tc>
                  <a:txBody>
                    <a:bodyPr/>
                    <a:lstStyle/>
                    <a:p>
                      <a:pPr algn="ctr" fontAlgn="b"/>
                      <a:r>
                        <a:rPr lang="es-AR" sz="1200" u="none" strike="noStrike">
                          <a:effectLst/>
                        </a:rPr>
                        <a:t>Varios paises miembros</a:t>
                      </a:r>
                      <a:endParaRPr lang="es-A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53" marR="3853" marT="38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200" u="none" strike="noStrike">
                          <a:effectLst/>
                        </a:rPr>
                        <a:t>Sociedad Latinoamericana de Patologia</a:t>
                      </a:r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53" marR="3853" marT="3853" marB="0" anchor="b"/>
                </a:tc>
                <a:extLst>
                  <a:ext uri="{0D108BD9-81ED-4DB2-BD59-A6C34878D82A}">
                    <a16:rowId xmlns:a16="http://schemas.microsoft.com/office/drawing/2014/main" val="209988694"/>
                  </a:ext>
                </a:extLst>
              </a:tr>
              <a:tr h="406577"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53" marR="3853" marT="38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200" u="none" strike="noStrike">
                          <a:effectLst/>
                        </a:rPr>
                        <a:t>Sociedad Latinoamericana de Tumores Musculoesqueleticos</a:t>
                      </a:r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53" marR="3853" marT="3853" marB="0" anchor="b"/>
                </a:tc>
                <a:extLst>
                  <a:ext uri="{0D108BD9-81ED-4DB2-BD59-A6C34878D82A}">
                    <a16:rowId xmlns:a16="http://schemas.microsoft.com/office/drawing/2014/main" val="2455594706"/>
                  </a:ext>
                </a:extLst>
              </a:tr>
              <a:tr h="406577">
                <a:tc>
                  <a:txBody>
                    <a:bodyPr/>
                    <a:lstStyle/>
                    <a:p>
                      <a:pPr algn="ctr" fontAlgn="b"/>
                      <a:endParaRPr lang="es-A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53" marR="3853" marT="38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200" u="none" strike="noStrike" dirty="0">
                          <a:effectLst/>
                        </a:rPr>
                        <a:t>Academia Internacional de Patologia Division Argentina</a:t>
                      </a:r>
                      <a:endParaRPr lang="es-A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53" marR="3853" marT="3853" marB="0" anchor="b"/>
                </a:tc>
                <a:extLst>
                  <a:ext uri="{0D108BD9-81ED-4DB2-BD59-A6C34878D82A}">
                    <a16:rowId xmlns:a16="http://schemas.microsoft.com/office/drawing/2014/main" val="56229890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BEE780D5-634F-ACD7-F1F8-1D595D5CAA4A}"/>
              </a:ext>
            </a:extLst>
          </p:cNvPr>
          <p:cNvSpPr txBox="1"/>
          <p:nvPr/>
        </p:nvSpPr>
        <p:spPr>
          <a:xfrm>
            <a:off x="4288220" y="63288"/>
            <a:ext cx="3090042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AR" dirty="0"/>
              <a:t>Do you consider to contact?</a:t>
            </a:r>
          </a:p>
        </p:txBody>
      </p:sp>
    </p:spTree>
    <p:extLst>
      <p:ext uri="{BB962C8B-B14F-4D97-AF65-F5344CB8AC3E}">
        <p14:creationId xmlns:p14="http://schemas.microsoft.com/office/powerpoint/2010/main" val="29469659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5228F1-0B98-2F47-AAFF-E9582CF4E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dissemination plaN. tools</a:t>
            </a:r>
          </a:p>
        </p:txBody>
      </p:sp>
      <p:sp>
        <p:nvSpPr>
          <p:cNvPr id="6" name="Marcador de contenido 9">
            <a:extLst>
              <a:ext uri="{FF2B5EF4-FFF2-40B4-BE49-F238E27FC236}">
                <a16:creationId xmlns:a16="http://schemas.microsoft.com/office/drawing/2014/main" id="{7D5D6D33-37E1-BB48-9EE4-A9C7C62B21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2777" y="1111545"/>
            <a:ext cx="4099961" cy="60441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s-AR" sz="2000" dirty="0">
                <a:solidFill>
                  <a:schemeClr val="bg1"/>
                </a:solidFill>
              </a:rPr>
              <a:t>Sarcoma and cancer advocacy groups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96959582-86BA-5449-9B81-3CB0A9A93E3C}"/>
              </a:ext>
            </a:extLst>
          </p:cNvPr>
          <p:cNvSpPr/>
          <p:nvPr/>
        </p:nvSpPr>
        <p:spPr>
          <a:xfrm>
            <a:off x="379828" y="1815031"/>
            <a:ext cx="5309113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Asociación Española de Afectados por Sarcomas (AEAS)</a:t>
            </a:r>
            <a:endParaRPr kumimoji="0" lang="es-A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Fundación la sonrisa de Alex por la investigación y el tratamiento del sarcoma de Ewing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VYDA</a:t>
            </a:r>
            <a:endParaRPr kumimoji="0" lang="es-A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FUCA (Fundación Cáncer)</a:t>
            </a:r>
            <a:r>
              <a:rPr kumimoji="0" lang="es-A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Fundación Mari Paz Jimenez Casado</a:t>
            </a:r>
            <a:endParaRPr kumimoji="0" lang="es-A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Fundación de investigacion oncológica FERO</a:t>
            </a:r>
            <a:endParaRPr kumimoji="0" lang="es-A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200" b="0" i="0" u="none" strike="noStrike" kern="1200" cap="none" spc="2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Fundación Fero</a:t>
            </a:r>
            <a:endParaRPr kumimoji="0" lang="es-A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Fundación Maria Garcia Estrada</a:t>
            </a:r>
            <a:endParaRPr kumimoji="0" lang="es-A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Fundación SALES</a:t>
            </a:r>
            <a:endParaRPr kumimoji="0" lang="es-A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Fundación Natalí Dafne Flexer de ayuda al niño con cáncer</a:t>
            </a:r>
            <a:b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Ayuda a niños con cáncer de todo el país. CABA, Argentina </a:t>
            </a:r>
            <a:endParaRPr kumimoji="0" lang="es-AR" sz="1200" b="0" i="0" u="none" strike="noStrike" kern="1200" cap="none" spc="0" normalizeH="0" baseline="0" noProof="0" dirty="0">
              <a:ln>
                <a:noFill/>
              </a:ln>
              <a:solidFill>
                <a:srgbClr val="323232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Fundacion Ayudale</a:t>
            </a:r>
            <a:endParaRPr kumimoji="0" lang="es-A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Fundación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Creando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Lazos</a:t>
            </a:r>
            <a:endParaRPr kumimoji="0" lang="es-A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ONG no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estás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solo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Gist Argentina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Alianza GIST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Fundación Ignacio MC Peralta Tanco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Fundación Maria Cecilia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Jano para todos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Asociación Civil Soles Catamarca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Fundación PULCCI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Fundacion F.A.E.H.E.R.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Fundación Crisálida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Fundación Arco Iris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Fundación Fermin Morales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C4269DAA-F6E2-D544-AFC4-FCD8ACD149D3}"/>
              </a:ext>
            </a:extLst>
          </p:cNvPr>
          <p:cNvSpPr/>
          <p:nvPr/>
        </p:nvSpPr>
        <p:spPr>
          <a:xfrm>
            <a:off x="5716172" y="1907363"/>
            <a:ext cx="6096000" cy="470898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Asociación Luci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Fundación FUNDAVITA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Asociación traspasar – Mercedes Carrion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200" b="1" i="0" u="none" strike="noStrike" kern="120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Asociación de Jóvenes por la lucha contra el Cáncer Infantil</a:t>
            </a:r>
            <a:endParaRPr kumimoji="0" lang="es-A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Asociacion Civil Creación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Asociación APANC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Fundación sendero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Fundación Anyarc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Fundación Hope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FundaME . Fundacion Maria Echenique de ayuda al niño con cáncer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Fundación Anna Vázquez para la lucha contra el cáncer cerebral infantil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Fundación ángeles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Fundación FAOHP (fundación ayuda onco hematologica pediatrica)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CENAIH (centro de apoyo integral hemato-oncológico)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Aldea de amor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Fundación santafesina Virgen de Lujan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Fundación Mateo Esquivo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Fundación Maria Graciela Maidana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FACEC Fundacion Argentina contra el Cancer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MACMA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Fundación GIST Mexico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Fundación Boliviana de lucha contra el cáncer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Fundación Tiempo de vivir CABA, Argentina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Fundación hondureña para el niño con cáncer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Liga Puertoriqueña contra el cáncer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9D7868-1FD9-9667-AC4B-AABF173C836B}"/>
              </a:ext>
            </a:extLst>
          </p:cNvPr>
          <p:cNvSpPr txBox="1"/>
          <p:nvPr/>
        </p:nvSpPr>
        <p:spPr>
          <a:xfrm>
            <a:off x="4288220" y="63288"/>
            <a:ext cx="3090042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AR" dirty="0"/>
              <a:t>Do you consider to contact?</a:t>
            </a:r>
          </a:p>
        </p:txBody>
      </p:sp>
    </p:spTree>
    <p:extLst>
      <p:ext uri="{BB962C8B-B14F-4D97-AF65-F5344CB8AC3E}">
        <p14:creationId xmlns:p14="http://schemas.microsoft.com/office/powerpoint/2010/main" val="22625499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5228F1-0B98-2F47-AAFF-E9582CF4E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dissemination plaN. tools</a:t>
            </a:r>
          </a:p>
        </p:txBody>
      </p:sp>
      <p:sp>
        <p:nvSpPr>
          <p:cNvPr id="12" name="Marcador de contenido 9">
            <a:extLst>
              <a:ext uri="{FF2B5EF4-FFF2-40B4-BE49-F238E27FC236}">
                <a16:creationId xmlns:a16="http://schemas.microsoft.com/office/drawing/2014/main" id="{EB6F69EF-2852-B344-8A0B-E6794F63A9C9}"/>
              </a:ext>
            </a:extLst>
          </p:cNvPr>
          <p:cNvSpPr txBox="1">
            <a:spLocks/>
          </p:cNvSpPr>
          <p:nvPr/>
        </p:nvSpPr>
        <p:spPr>
          <a:xfrm>
            <a:off x="6554312" y="906850"/>
            <a:ext cx="4351743" cy="8091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903163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Impact Factors from Relevant Journals 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06DA15FD-6BBF-0248-8714-BEC8FFB423EF}"/>
              </a:ext>
            </a:extLst>
          </p:cNvPr>
          <p:cNvGraphicFramePr>
            <a:graphicFrameLocks noGrp="1"/>
          </p:cNvGraphicFramePr>
          <p:nvPr/>
        </p:nvGraphicFramePr>
        <p:xfrm>
          <a:off x="153513" y="2478756"/>
          <a:ext cx="5740029" cy="391543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64022">
                  <a:extLst>
                    <a:ext uri="{9D8B030D-6E8A-4147-A177-3AD203B41FA5}">
                      <a16:colId xmlns:a16="http://schemas.microsoft.com/office/drawing/2014/main" val="3786714860"/>
                    </a:ext>
                  </a:extLst>
                </a:gridCol>
                <a:gridCol w="1476007">
                  <a:extLst>
                    <a:ext uri="{9D8B030D-6E8A-4147-A177-3AD203B41FA5}">
                      <a16:colId xmlns:a16="http://schemas.microsoft.com/office/drawing/2014/main" val="1301144583"/>
                    </a:ext>
                  </a:extLst>
                </a:gridCol>
              </a:tblGrid>
              <a:tr h="163143"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u="none" strike="noStrike" dirty="0">
                          <a:effectLst/>
                        </a:rPr>
                        <a:t>1 CA-A CANCER JOURNAL FOR CLINICIANS</a:t>
                      </a:r>
                      <a:endParaRPr lang="es-AR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96" marR="3596" marT="359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u="none" strike="noStrike" dirty="0">
                          <a:effectLst/>
                        </a:rPr>
                        <a:t>244,585</a:t>
                      </a:r>
                      <a:endParaRPr lang="es-A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6" marR="3596" marT="3596" marB="0" anchor="b"/>
                </a:tc>
                <a:extLst>
                  <a:ext uri="{0D108BD9-81ED-4DB2-BD59-A6C34878D82A}">
                    <a16:rowId xmlns:a16="http://schemas.microsoft.com/office/drawing/2014/main" val="544137485"/>
                  </a:ext>
                </a:extLst>
              </a:tr>
              <a:tr h="163143">
                <a:tc>
                  <a:txBody>
                    <a:bodyPr/>
                    <a:lstStyle/>
                    <a:p>
                      <a:pPr algn="l" fontAlgn="b"/>
                      <a:r>
                        <a:rPr lang="en" sz="1000" u="none" strike="noStrike" dirty="0">
                          <a:effectLst/>
                        </a:rPr>
                        <a:t>2 NEW ENGLAND JOURNAL OF MEDICINE </a:t>
                      </a:r>
                      <a:endParaRPr lang="en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96" marR="3596" marT="359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u="none" strike="noStrike" dirty="0">
                          <a:effectLst/>
                        </a:rPr>
                        <a:t>79.258</a:t>
                      </a:r>
                      <a:endParaRPr lang="es-A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6" marR="3596" marT="3596" marB="0" anchor="b"/>
                </a:tc>
                <a:extLst>
                  <a:ext uri="{0D108BD9-81ED-4DB2-BD59-A6C34878D82A}">
                    <a16:rowId xmlns:a16="http://schemas.microsoft.com/office/drawing/2014/main" val="1456436906"/>
                  </a:ext>
                </a:extLst>
              </a:tr>
              <a:tr h="163143"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u="none" strike="noStrike">
                          <a:effectLst/>
                        </a:rPr>
                        <a:t>3 LANCET </a:t>
                      </a:r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96" marR="3596" marT="359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u="none" strike="noStrike" dirty="0">
                          <a:effectLst/>
                        </a:rPr>
                        <a:t>53.254</a:t>
                      </a:r>
                      <a:endParaRPr lang="es-A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6" marR="3596" marT="3596" marB="0" anchor="b"/>
                </a:tc>
                <a:extLst>
                  <a:ext uri="{0D108BD9-81ED-4DB2-BD59-A6C34878D82A}">
                    <a16:rowId xmlns:a16="http://schemas.microsoft.com/office/drawing/2014/main" val="3179802221"/>
                  </a:ext>
                </a:extLst>
              </a:tr>
              <a:tr h="163143">
                <a:tc>
                  <a:txBody>
                    <a:bodyPr/>
                    <a:lstStyle/>
                    <a:p>
                      <a:pPr algn="l" fontAlgn="b"/>
                      <a:r>
                        <a:rPr lang="en" sz="1000" u="none" strike="noStrike">
                          <a:effectLst/>
                        </a:rPr>
                        <a:t>7 JAMA-JOURNAL OF THE AMERICAN MEDICAL ASSOCIATION</a:t>
                      </a:r>
                      <a:endParaRPr lang="en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96" marR="3596" marT="359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u="none" strike="noStrike" dirty="0">
                          <a:effectLst/>
                        </a:rPr>
                        <a:t>47.661</a:t>
                      </a:r>
                      <a:endParaRPr lang="es-A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6" marR="3596" marT="3596" marB="0" anchor="b"/>
                </a:tc>
                <a:extLst>
                  <a:ext uri="{0D108BD9-81ED-4DB2-BD59-A6C34878D82A}">
                    <a16:rowId xmlns:a16="http://schemas.microsoft.com/office/drawing/2014/main" val="3472421822"/>
                  </a:ext>
                </a:extLst>
              </a:tr>
              <a:tr h="163143"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u="none" strike="noStrike">
                          <a:effectLst/>
                        </a:rPr>
                        <a:t>9 NATURE REVIEWS CANCER </a:t>
                      </a:r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96" marR="3596" marT="359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u="none" strike="noStrike" dirty="0">
                          <a:effectLst/>
                        </a:rPr>
                        <a:t>42.784</a:t>
                      </a:r>
                      <a:endParaRPr lang="es-A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6" marR="3596" marT="3596" marB="0" anchor="b"/>
                </a:tc>
                <a:extLst>
                  <a:ext uri="{0D108BD9-81ED-4DB2-BD59-A6C34878D82A}">
                    <a16:rowId xmlns:a16="http://schemas.microsoft.com/office/drawing/2014/main" val="3586681178"/>
                  </a:ext>
                </a:extLst>
              </a:tr>
              <a:tr h="163143"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u="none" strike="noStrike">
                          <a:effectLst/>
                        </a:rPr>
                        <a:t>17 LANCET ONCOLOGY </a:t>
                      </a:r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96" marR="3596" marT="359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u="none" strike="noStrike" dirty="0">
                          <a:effectLst/>
                        </a:rPr>
                        <a:t>36.418</a:t>
                      </a:r>
                      <a:endParaRPr lang="es-A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6" marR="3596" marT="3596" marB="0" anchor="b"/>
                </a:tc>
                <a:extLst>
                  <a:ext uri="{0D108BD9-81ED-4DB2-BD59-A6C34878D82A}">
                    <a16:rowId xmlns:a16="http://schemas.microsoft.com/office/drawing/2014/main" val="147311631"/>
                  </a:ext>
                </a:extLst>
              </a:tr>
              <a:tr h="163143">
                <a:tc>
                  <a:txBody>
                    <a:bodyPr/>
                    <a:lstStyle/>
                    <a:p>
                      <a:pPr algn="l" fontAlgn="b"/>
                      <a:r>
                        <a:rPr lang="en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34 JOURNAL OF CLINICAL ONCOLOGY</a:t>
                      </a:r>
                      <a:endParaRPr lang="en" sz="10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96" marR="3596" marT="359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26.303</a:t>
                      </a:r>
                      <a:endParaRPr lang="es-AR" sz="10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6" marR="3596" marT="3596" marB="0" anchor="b"/>
                </a:tc>
                <a:extLst>
                  <a:ext uri="{0D108BD9-81ED-4DB2-BD59-A6C34878D82A}">
                    <a16:rowId xmlns:a16="http://schemas.microsoft.com/office/drawing/2014/main" val="2013496896"/>
                  </a:ext>
                </a:extLst>
              </a:tr>
              <a:tr h="163143">
                <a:tc>
                  <a:txBody>
                    <a:bodyPr/>
                    <a:lstStyle/>
                    <a:p>
                      <a:pPr algn="l" fontAlgn="b"/>
                      <a:r>
                        <a:rPr lang="en" sz="1000" u="none" strike="noStrike">
                          <a:effectLst/>
                        </a:rPr>
                        <a:t>39 Nature Reviews Clinical Oncology</a:t>
                      </a:r>
                      <a:endParaRPr lang="en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96" marR="3596" marT="359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u="none" strike="noStrike" dirty="0">
                          <a:effectLst/>
                        </a:rPr>
                        <a:t>24.653</a:t>
                      </a:r>
                      <a:endParaRPr lang="es-A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6" marR="3596" marT="3596" marB="0" anchor="b"/>
                </a:tc>
                <a:extLst>
                  <a:ext uri="{0D108BD9-81ED-4DB2-BD59-A6C34878D82A}">
                    <a16:rowId xmlns:a16="http://schemas.microsoft.com/office/drawing/2014/main" val="2577482031"/>
                  </a:ext>
                </a:extLst>
              </a:tr>
              <a:tr h="163143"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u="none" strike="noStrike" dirty="0">
                          <a:effectLst/>
                        </a:rPr>
                        <a:t>43 Cancer Discovery</a:t>
                      </a:r>
                      <a:endParaRPr lang="es-AR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96" marR="3596" marT="359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u="none" strike="noStrike" dirty="0">
                          <a:effectLst/>
                        </a:rPr>
                        <a:t>24.373</a:t>
                      </a:r>
                      <a:endParaRPr lang="es-A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6" marR="3596" marT="3596" marB="0" anchor="b"/>
                </a:tc>
                <a:extLst>
                  <a:ext uri="{0D108BD9-81ED-4DB2-BD59-A6C34878D82A}">
                    <a16:rowId xmlns:a16="http://schemas.microsoft.com/office/drawing/2014/main" val="3929261462"/>
                  </a:ext>
                </a:extLst>
              </a:tr>
              <a:tr h="163143"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u="none" strike="noStrike">
                          <a:effectLst/>
                        </a:rPr>
                        <a:t>49 BMJ-British Medical Journal </a:t>
                      </a:r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96" marR="3596" marT="359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u="none" strike="noStrike" dirty="0">
                          <a:effectLst/>
                        </a:rPr>
                        <a:t>23.259</a:t>
                      </a:r>
                      <a:endParaRPr lang="es-A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6" marR="3596" marT="3596" marB="0" anchor="b"/>
                </a:tc>
                <a:extLst>
                  <a:ext uri="{0D108BD9-81ED-4DB2-BD59-A6C34878D82A}">
                    <a16:rowId xmlns:a16="http://schemas.microsoft.com/office/drawing/2014/main" val="3782839593"/>
                  </a:ext>
                </a:extLst>
              </a:tr>
              <a:tr h="163143"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u="none" strike="noStrike">
                          <a:effectLst/>
                        </a:rPr>
                        <a:t>50 CANCER CELL</a:t>
                      </a:r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96" marR="3596" marT="359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u="none" strike="noStrike" dirty="0">
                          <a:effectLst/>
                        </a:rPr>
                        <a:t>22.844</a:t>
                      </a:r>
                      <a:endParaRPr lang="es-A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6" marR="3596" marT="3596" marB="0" anchor="b"/>
                </a:tc>
                <a:extLst>
                  <a:ext uri="{0D108BD9-81ED-4DB2-BD59-A6C34878D82A}">
                    <a16:rowId xmlns:a16="http://schemas.microsoft.com/office/drawing/2014/main" val="45548488"/>
                  </a:ext>
                </a:extLst>
              </a:tr>
              <a:tr h="163143"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u="none" strike="noStrike">
                          <a:effectLst/>
                        </a:rPr>
                        <a:t>64 JAMA Oncology </a:t>
                      </a:r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96" marR="3596" marT="359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u="none" strike="noStrike">
                          <a:effectLst/>
                        </a:rPr>
                        <a:t>20.871</a:t>
                      </a:r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6" marR="3596" marT="3596" marB="0" anchor="b"/>
                </a:tc>
                <a:extLst>
                  <a:ext uri="{0D108BD9-81ED-4DB2-BD59-A6C34878D82A}">
                    <a16:rowId xmlns:a16="http://schemas.microsoft.com/office/drawing/2014/main" val="2242721900"/>
                  </a:ext>
                </a:extLst>
              </a:tr>
              <a:tr h="163143"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u="none" strike="noStrike" dirty="0">
                          <a:effectLst/>
                        </a:rPr>
                        <a:t>138 ANNALS OF ONCOLOGY </a:t>
                      </a:r>
                      <a:endParaRPr lang="es-AR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96" marR="3596" marT="359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u="none" strike="noStrike" dirty="0">
                          <a:effectLst/>
                        </a:rPr>
                        <a:t>13,926</a:t>
                      </a:r>
                      <a:endParaRPr lang="es-A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6" marR="3596" marT="3596" marB="0" anchor="b"/>
                </a:tc>
                <a:extLst>
                  <a:ext uri="{0D108BD9-81ED-4DB2-BD59-A6C34878D82A}">
                    <a16:rowId xmlns:a16="http://schemas.microsoft.com/office/drawing/2014/main" val="3626311777"/>
                  </a:ext>
                </a:extLst>
              </a:tr>
              <a:tr h="163143">
                <a:tc>
                  <a:txBody>
                    <a:bodyPr/>
                    <a:lstStyle/>
                    <a:p>
                      <a:pPr algn="l" fontAlgn="b"/>
                      <a:r>
                        <a:rPr lang="en" sz="1000" u="none" strike="noStrike">
                          <a:effectLst/>
                        </a:rPr>
                        <a:t>209 JNCI-Journal of the National Cancer Institute </a:t>
                      </a:r>
                      <a:endParaRPr lang="en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96" marR="3596" marT="359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u="none" strike="noStrike">
                          <a:effectLst/>
                        </a:rPr>
                        <a:t>11.238</a:t>
                      </a:r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6" marR="3596" marT="3596" marB="0" anchor="b"/>
                </a:tc>
                <a:extLst>
                  <a:ext uri="{0D108BD9-81ED-4DB2-BD59-A6C34878D82A}">
                    <a16:rowId xmlns:a16="http://schemas.microsoft.com/office/drawing/2014/main" val="3164909638"/>
                  </a:ext>
                </a:extLst>
              </a:tr>
              <a:tr h="163143">
                <a:tc>
                  <a:txBody>
                    <a:bodyPr/>
                    <a:lstStyle/>
                    <a:p>
                      <a:pPr algn="l" fontAlgn="b"/>
                      <a:r>
                        <a:rPr lang="en" sz="1000" u="none" strike="noStrike">
                          <a:effectLst/>
                        </a:rPr>
                        <a:t>226 Journal of Thoracic Oncology </a:t>
                      </a:r>
                      <a:endParaRPr lang="en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96" marR="3596" marT="359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u="none" strike="noStrike" dirty="0">
                          <a:effectLst/>
                        </a:rPr>
                        <a:t>10.336</a:t>
                      </a:r>
                      <a:endParaRPr lang="es-A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6" marR="3596" marT="3596" marB="0" anchor="b"/>
                </a:tc>
                <a:extLst>
                  <a:ext uri="{0D108BD9-81ED-4DB2-BD59-A6C34878D82A}">
                    <a16:rowId xmlns:a16="http://schemas.microsoft.com/office/drawing/2014/main" val="3509871335"/>
                  </a:ext>
                </a:extLst>
              </a:tr>
              <a:tr h="163143"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u="none" strike="noStrike">
                          <a:effectLst/>
                        </a:rPr>
                        <a:t>233 CLINICAL CANCER RESEARCH</a:t>
                      </a:r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96" marR="3596" marT="359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u="none" strike="noStrike" dirty="0">
                          <a:effectLst/>
                        </a:rPr>
                        <a:t>10.199</a:t>
                      </a:r>
                      <a:endParaRPr lang="es-A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6" marR="3596" marT="3596" marB="0" anchor="b"/>
                </a:tc>
                <a:extLst>
                  <a:ext uri="{0D108BD9-81ED-4DB2-BD59-A6C34878D82A}">
                    <a16:rowId xmlns:a16="http://schemas.microsoft.com/office/drawing/2014/main" val="262713238"/>
                  </a:ext>
                </a:extLst>
              </a:tr>
              <a:tr h="163143">
                <a:tc>
                  <a:txBody>
                    <a:bodyPr/>
                    <a:lstStyle/>
                    <a:p>
                      <a:pPr algn="l" fontAlgn="b"/>
                      <a:r>
                        <a:rPr lang="en" sz="1000" u="none" strike="noStrike">
                          <a:effectLst/>
                        </a:rPr>
                        <a:t>234 SEMINARS IN CANCER BIOLOGY </a:t>
                      </a:r>
                      <a:endParaRPr lang="en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96" marR="3596" marT="359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u="none" strike="noStrike" dirty="0">
                          <a:effectLst/>
                        </a:rPr>
                        <a:t>10.198</a:t>
                      </a:r>
                      <a:endParaRPr lang="es-A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6" marR="3596" marT="3596" marB="0" anchor="b"/>
                </a:tc>
                <a:extLst>
                  <a:ext uri="{0D108BD9-81ED-4DB2-BD59-A6C34878D82A}">
                    <a16:rowId xmlns:a16="http://schemas.microsoft.com/office/drawing/2014/main" val="4031093988"/>
                  </a:ext>
                </a:extLst>
              </a:tr>
              <a:tr h="163143"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u="none" strike="noStrike">
                          <a:effectLst/>
                        </a:rPr>
                        <a:t>263 NEURO-ONCOLOGY </a:t>
                      </a:r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96" marR="3596" marT="359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u="none" strike="noStrike" dirty="0">
                          <a:effectLst/>
                        </a:rPr>
                        <a:t>9.384</a:t>
                      </a:r>
                      <a:endParaRPr lang="es-A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6" marR="3596" marT="3596" marB="0" anchor="b"/>
                </a:tc>
                <a:extLst>
                  <a:ext uri="{0D108BD9-81ED-4DB2-BD59-A6C34878D82A}">
                    <a16:rowId xmlns:a16="http://schemas.microsoft.com/office/drawing/2014/main" val="3532150039"/>
                  </a:ext>
                </a:extLst>
              </a:tr>
              <a:tr h="163143"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u="none" strike="noStrike">
                          <a:effectLst/>
                        </a:rPr>
                        <a:t>278 Cancer Immunology Research </a:t>
                      </a:r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96" marR="3596" marT="359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u="none" strike="noStrike" dirty="0">
                          <a:effectLst/>
                        </a:rPr>
                        <a:t>9.188</a:t>
                      </a:r>
                      <a:endParaRPr lang="es-A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6" marR="3596" marT="3596" marB="0" anchor="b"/>
                </a:tc>
                <a:extLst>
                  <a:ext uri="{0D108BD9-81ED-4DB2-BD59-A6C34878D82A}">
                    <a16:rowId xmlns:a16="http://schemas.microsoft.com/office/drawing/2014/main" val="1346627762"/>
                  </a:ext>
                </a:extLst>
              </a:tr>
              <a:tr h="163143"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u="none" strike="noStrike">
                          <a:effectLst/>
                        </a:rPr>
                        <a:t>283 CANCER RESEARCH </a:t>
                      </a:r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96" marR="3596" marT="359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u="none" strike="noStrike" dirty="0">
                          <a:effectLst/>
                        </a:rPr>
                        <a:t>9.130</a:t>
                      </a:r>
                      <a:endParaRPr lang="es-A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6" marR="3596" marT="3596" marB="0" anchor="b"/>
                </a:tc>
                <a:extLst>
                  <a:ext uri="{0D108BD9-81ED-4DB2-BD59-A6C34878D82A}">
                    <a16:rowId xmlns:a16="http://schemas.microsoft.com/office/drawing/2014/main" val="972232956"/>
                  </a:ext>
                </a:extLst>
              </a:tr>
              <a:tr h="163143"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u="none" strike="noStrike">
                          <a:effectLst/>
                        </a:rPr>
                        <a:t>341 BIOCHIMICA ET BIOPHYSICA ACTA-REVIEWS ON CANCER</a:t>
                      </a:r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96" marR="3596" marT="359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u="none" strike="noStrike" dirty="0">
                          <a:effectLst/>
                        </a:rPr>
                        <a:t>8.220</a:t>
                      </a:r>
                      <a:endParaRPr lang="es-A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6" marR="3596" marT="3596" marB="0" anchor="b"/>
                </a:tc>
                <a:extLst>
                  <a:ext uri="{0D108BD9-81ED-4DB2-BD59-A6C34878D82A}">
                    <a16:rowId xmlns:a16="http://schemas.microsoft.com/office/drawing/2014/main" val="2698381926"/>
                  </a:ext>
                </a:extLst>
              </a:tr>
              <a:tr h="163143"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u="none" strike="noStrike">
                          <a:effectLst/>
                        </a:rPr>
                        <a:t>348 CANCER TREATMENT REVIEWS </a:t>
                      </a:r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96" marR="3596" marT="359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u="none" strike="noStrike" dirty="0">
                          <a:effectLst/>
                        </a:rPr>
                        <a:t>8.122</a:t>
                      </a:r>
                      <a:endParaRPr lang="es-A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6" marR="3596" marT="3596" marB="0" anchor="b"/>
                </a:tc>
                <a:extLst>
                  <a:ext uri="{0D108BD9-81ED-4DB2-BD59-A6C34878D82A}">
                    <a16:rowId xmlns:a16="http://schemas.microsoft.com/office/drawing/2014/main" val="1689411297"/>
                  </a:ext>
                </a:extLst>
              </a:tr>
              <a:tr h="163143"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u="none" strike="noStrike">
                          <a:effectLst/>
                        </a:rPr>
                        <a:t>371 Molecular Cancer </a:t>
                      </a:r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96" marR="3596" marT="359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u="none" strike="noStrike" dirty="0">
                          <a:effectLst/>
                        </a:rPr>
                        <a:t>7.776</a:t>
                      </a:r>
                      <a:endParaRPr lang="es-A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6" marR="3596" marT="3596" marB="0" anchor="b"/>
                </a:tc>
                <a:extLst>
                  <a:ext uri="{0D108BD9-81ED-4DB2-BD59-A6C34878D82A}">
                    <a16:rowId xmlns:a16="http://schemas.microsoft.com/office/drawing/2014/main" val="1415374543"/>
                  </a:ext>
                </a:extLst>
              </a:tr>
              <a:tr h="163143">
                <a:tc>
                  <a:txBody>
                    <a:bodyPr/>
                    <a:lstStyle/>
                    <a:p>
                      <a:pPr algn="l" fontAlgn="b"/>
                      <a:r>
                        <a:rPr lang="en" sz="1000" u="none" strike="noStrike">
                          <a:effectLst/>
                        </a:rPr>
                        <a:t>400 INTERNATIONAL JOURNAL OF CANCER </a:t>
                      </a:r>
                      <a:endParaRPr lang="en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96" marR="3596" marT="359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u="none" strike="noStrike" dirty="0">
                          <a:effectLst/>
                        </a:rPr>
                        <a:t>7.360</a:t>
                      </a:r>
                      <a:endParaRPr lang="es-A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6" marR="3596" marT="3596" marB="0" anchor="b"/>
                </a:tc>
                <a:extLst>
                  <a:ext uri="{0D108BD9-81ED-4DB2-BD59-A6C34878D82A}">
                    <a16:rowId xmlns:a16="http://schemas.microsoft.com/office/drawing/2014/main" val="2986804203"/>
                  </a:ext>
                </a:extLst>
              </a:tr>
            </a:tbl>
          </a:graphicData>
        </a:graphic>
      </p:graphicFrame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0C43563F-D8C7-B646-8EF2-29B31B5FF262}"/>
              </a:ext>
            </a:extLst>
          </p:cNvPr>
          <p:cNvGraphicFramePr>
            <a:graphicFrameLocks noGrp="1"/>
          </p:cNvGraphicFramePr>
          <p:nvPr/>
        </p:nvGraphicFramePr>
        <p:xfrm>
          <a:off x="6554312" y="2448619"/>
          <a:ext cx="5372935" cy="389630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91324">
                  <a:extLst>
                    <a:ext uri="{9D8B030D-6E8A-4147-A177-3AD203B41FA5}">
                      <a16:colId xmlns:a16="http://schemas.microsoft.com/office/drawing/2014/main" val="195776483"/>
                    </a:ext>
                  </a:extLst>
                </a:gridCol>
                <a:gridCol w="1381611">
                  <a:extLst>
                    <a:ext uri="{9D8B030D-6E8A-4147-A177-3AD203B41FA5}">
                      <a16:colId xmlns:a16="http://schemas.microsoft.com/office/drawing/2014/main" val="1221363886"/>
                    </a:ext>
                  </a:extLst>
                </a:gridCol>
              </a:tblGrid>
              <a:tr h="87212">
                <a:tc>
                  <a:txBody>
                    <a:bodyPr/>
                    <a:lstStyle/>
                    <a:p>
                      <a:pPr algn="l" fontAlgn="b"/>
                      <a:r>
                        <a:rPr lang="en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426 EUROPEAN JOURNAL OF CANCER </a:t>
                      </a:r>
                      <a:endParaRPr lang="en" sz="10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96" marR="3596" marT="359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7.191</a:t>
                      </a:r>
                      <a:endParaRPr lang="es-AR" sz="10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6" marR="3596" marT="3596" marB="0" anchor="b"/>
                </a:tc>
                <a:extLst>
                  <a:ext uri="{0D108BD9-81ED-4DB2-BD59-A6C34878D82A}">
                    <a16:rowId xmlns:a16="http://schemas.microsoft.com/office/drawing/2014/main" val="1788618458"/>
                  </a:ext>
                </a:extLst>
              </a:tr>
              <a:tr h="87212"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u="none" strike="noStrike" dirty="0">
                          <a:effectLst/>
                        </a:rPr>
                        <a:t>501 CANCER</a:t>
                      </a:r>
                      <a:endParaRPr lang="es-AR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96" marR="3596" marT="359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u="none" strike="noStrike" dirty="0">
                          <a:effectLst/>
                        </a:rPr>
                        <a:t>6.537</a:t>
                      </a:r>
                      <a:endParaRPr lang="es-A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6" marR="3596" marT="3596" marB="0" anchor="b"/>
                </a:tc>
                <a:extLst>
                  <a:ext uri="{0D108BD9-81ED-4DB2-BD59-A6C34878D82A}">
                    <a16:rowId xmlns:a16="http://schemas.microsoft.com/office/drawing/2014/main" val="3760618986"/>
                  </a:ext>
                </a:extLst>
              </a:tr>
              <a:tr h="87212"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u="none" strike="noStrike" dirty="0">
                          <a:effectLst/>
                        </a:rPr>
                        <a:t>512 CANCER LETTERS 6.491</a:t>
                      </a:r>
                      <a:endParaRPr lang="es-AR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96" marR="3596" marT="359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u="none" strike="noStrike" dirty="0">
                          <a:effectLst/>
                        </a:rPr>
                        <a:t>6.491</a:t>
                      </a:r>
                      <a:endParaRPr lang="es-A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6" marR="3596" marT="3596" marB="0" anchor="b"/>
                </a:tc>
                <a:extLst>
                  <a:ext uri="{0D108BD9-81ED-4DB2-BD59-A6C34878D82A}">
                    <a16:rowId xmlns:a16="http://schemas.microsoft.com/office/drawing/2014/main" val="116497826"/>
                  </a:ext>
                </a:extLst>
              </a:tr>
              <a:tr h="87212">
                <a:tc>
                  <a:txBody>
                    <a:bodyPr/>
                    <a:lstStyle/>
                    <a:p>
                      <a:pPr algn="l" fontAlgn="b"/>
                      <a:r>
                        <a:rPr lang="en" sz="1000" u="none" strike="noStrike" dirty="0">
                          <a:effectLst/>
                        </a:rPr>
                        <a:t>519 Journal of the National Comprehensive Cancer Network</a:t>
                      </a:r>
                      <a:endParaRPr lang="en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96" marR="3596" marT="359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u="none" strike="noStrike" dirty="0">
                          <a:effectLst/>
                        </a:rPr>
                        <a:t>6471</a:t>
                      </a:r>
                      <a:endParaRPr lang="es-A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6" marR="3596" marT="3596" marB="0" anchor="b"/>
                </a:tc>
                <a:extLst>
                  <a:ext uri="{0D108BD9-81ED-4DB2-BD59-A6C34878D82A}">
                    <a16:rowId xmlns:a16="http://schemas.microsoft.com/office/drawing/2014/main" val="3349626219"/>
                  </a:ext>
                </a:extLst>
              </a:tr>
              <a:tr h="87212">
                <a:tc>
                  <a:txBody>
                    <a:bodyPr/>
                    <a:lstStyle/>
                    <a:p>
                      <a:pPr algn="l" fontAlgn="b"/>
                      <a:r>
                        <a:rPr lang="en" sz="1000" u="none" strike="noStrike" dirty="0">
                          <a:effectLst/>
                        </a:rPr>
                        <a:t>587 CANCER AND METASTASIS REVIEWS</a:t>
                      </a:r>
                      <a:endParaRPr lang="en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96" marR="3596" marT="359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u="none" strike="noStrike" dirty="0">
                          <a:effectLst/>
                        </a:rPr>
                        <a:t>6.081</a:t>
                      </a:r>
                      <a:endParaRPr lang="es-A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6" marR="3596" marT="3596" marB="0" anchor="b"/>
                </a:tc>
                <a:extLst>
                  <a:ext uri="{0D108BD9-81ED-4DB2-BD59-A6C34878D82A}">
                    <a16:rowId xmlns:a16="http://schemas.microsoft.com/office/drawing/2014/main" val="1561109661"/>
                  </a:ext>
                </a:extLst>
              </a:tr>
              <a:tr h="87212">
                <a:tc>
                  <a:txBody>
                    <a:bodyPr/>
                    <a:lstStyle/>
                    <a:p>
                      <a:pPr algn="l" fontAlgn="b"/>
                      <a:r>
                        <a:rPr lang="en" sz="1000" u="none" strike="noStrike" dirty="0">
                          <a:effectLst/>
                        </a:rPr>
                        <a:t>621 BRITISH JOURNAL OF CANCER</a:t>
                      </a:r>
                      <a:endParaRPr lang="en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96" marR="3596" marT="359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u="none" strike="noStrike" dirty="0">
                          <a:effectLst/>
                        </a:rPr>
                        <a:t>5.922</a:t>
                      </a:r>
                      <a:endParaRPr lang="es-A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6" marR="3596" marT="3596" marB="0" anchor="b"/>
                </a:tc>
                <a:extLst>
                  <a:ext uri="{0D108BD9-81ED-4DB2-BD59-A6C34878D82A}">
                    <a16:rowId xmlns:a16="http://schemas.microsoft.com/office/drawing/2014/main" val="3645997740"/>
                  </a:ext>
                </a:extLst>
              </a:tr>
              <a:tr h="87212">
                <a:tc>
                  <a:txBody>
                    <a:bodyPr/>
                    <a:lstStyle/>
                    <a:p>
                      <a:pPr algn="l" fontAlgn="b"/>
                      <a:r>
                        <a:rPr lang="en" sz="1000" u="none" strike="noStrike" dirty="0">
                          <a:effectLst/>
                        </a:rPr>
                        <a:t>697 INTERNATIONAL JOURNAL OF RADIATION ONCOLOGY BIOLOGY PHYSICS</a:t>
                      </a:r>
                      <a:endParaRPr lang="en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96" marR="3596" marT="359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u="none" strike="noStrike" dirty="0">
                          <a:effectLst/>
                        </a:rPr>
                        <a:t>5.554</a:t>
                      </a:r>
                      <a:endParaRPr lang="es-A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6" marR="3596" marT="3596" marB="0" anchor="b"/>
                </a:tc>
                <a:extLst>
                  <a:ext uri="{0D108BD9-81ED-4DB2-BD59-A6C34878D82A}">
                    <a16:rowId xmlns:a16="http://schemas.microsoft.com/office/drawing/2014/main" val="1299227954"/>
                  </a:ext>
                </a:extLst>
              </a:tr>
              <a:tr h="87212"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u="none" strike="noStrike" dirty="0">
                          <a:effectLst/>
                        </a:rPr>
                        <a:t>749 MOLECULAR CANCER THERAPEUTICS </a:t>
                      </a:r>
                      <a:endParaRPr lang="es-AR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96" marR="3596" marT="359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u="none" strike="noStrike" dirty="0">
                          <a:effectLst/>
                        </a:rPr>
                        <a:t>5.365</a:t>
                      </a:r>
                      <a:endParaRPr lang="es-A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6" marR="3596" marT="3596" marB="0" anchor="b"/>
                </a:tc>
                <a:extLst>
                  <a:ext uri="{0D108BD9-81ED-4DB2-BD59-A6C34878D82A}">
                    <a16:rowId xmlns:a16="http://schemas.microsoft.com/office/drawing/2014/main" val="3912356806"/>
                  </a:ext>
                </a:extLst>
              </a:tr>
              <a:tr h="87212"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u="none" strike="noStrike" dirty="0">
                          <a:effectLst/>
                        </a:rPr>
                        <a:t>760 ENDOCRINE-RELATED CANCER </a:t>
                      </a:r>
                      <a:endParaRPr lang="es-AR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96" marR="3596" marT="359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u="none" strike="noStrike" dirty="0">
                          <a:effectLst/>
                        </a:rPr>
                        <a:t>5.331</a:t>
                      </a:r>
                      <a:endParaRPr lang="es-A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6" marR="3596" marT="3596" marB="0" anchor="b"/>
                </a:tc>
                <a:extLst>
                  <a:ext uri="{0D108BD9-81ED-4DB2-BD59-A6C34878D82A}">
                    <a16:rowId xmlns:a16="http://schemas.microsoft.com/office/drawing/2014/main" val="2009935483"/>
                  </a:ext>
                </a:extLst>
              </a:tr>
              <a:tr h="87212"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u="none" strike="noStrike">
                          <a:effectLst/>
                        </a:rPr>
                        <a:t>762 Cancers</a:t>
                      </a:r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96" marR="3596" marT="359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u="none" strike="noStrike" dirty="0">
                          <a:effectLst/>
                        </a:rPr>
                        <a:t>5.326</a:t>
                      </a:r>
                      <a:endParaRPr lang="es-A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6" marR="3596" marT="3596" marB="0" anchor="b"/>
                </a:tc>
                <a:extLst>
                  <a:ext uri="{0D108BD9-81ED-4DB2-BD59-A6C34878D82A}">
                    <a16:rowId xmlns:a16="http://schemas.microsoft.com/office/drawing/2014/main" val="4164763401"/>
                  </a:ext>
                </a:extLst>
              </a:tr>
              <a:tr h="87212"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u="none" strike="noStrike">
                          <a:solidFill>
                            <a:srgbClr val="FF0000"/>
                          </a:solidFill>
                          <a:effectLst/>
                        </a:rPr>
                        <a:t>768 ONCOLOGIST </a:t>
                      </a:r>
                      <a:endParaRPr lang="es-AR" sz="1000" b="0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96" marR="3596" marT="359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5.306</a:t>
                      </a:r>
                      <a:endParaRPr lang="es-AR" sz="10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6" marR="3596" marT="3596" marB="0" anchor="b"/>
                </a:tc>
                <a:extLst>
                  <a:ext uri="{0D108BD9-81ED-4DB2-BD59-A6C34878D82A}">
                    <a16:rowId xmlns:a16="http://schemas.microsoft.com/office/drawing/2014/main" val="2061927678"/>
                  </a:ext>
                </a:extLst>
              </a:tr>
              <a:tr h="87212"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u="none" strike="noStrike" dirty="0">
                          <a:effectLst/>
                        </a:rPr>
                        <a:t>778 Molecular Oncology</a:t>
                      </a:r>
                      <a:endParaRPr lang="es-AR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96" marR="3596" marT="359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u="none" strike="noStrike" dirty="0">
                          <a:effectLst/>
                        </a:rPr>
                        <a:t>5.264</a:t>
                      </a:r>
                      <a:endParaRPr lang="es-A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6" marR="3596" marT="3596" marB="0" anchor="b"/>
                </a:tc>
                <a:extLst>
                  <a:ext uri="{0D108BD9-81ED-4DB2-BD59-A6C34878D82A}">
                    <a16:rowId xmlns:a16="http://schemas.microsoft.com/office/drawing/2014/main" val="2237714691"/>
                  </a:ext>
                </a:extLst>
              </a:tr>
              <a:tr h="87212"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u="none" strike="noStrike">
                          <a:effectLst/>
                        </a:rPr>
                        <a:t>856 Gastric Cancer </a:t>
                      </a:r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96" marR="3596" marT="359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u="none" strike="noStrike">
                          <a:effectLst/>
                        </a:rPr>
                        <a:t>5.045</a:t>
                      </a:r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6" marR="3596" marT="3596" marB="0" anchor="b"/>
                </a:tc>
                <a:extLst>
                  <a:ext uri="{0D108BD9-81ED-4DB2-BD59-A6C34878D82A}">
                    <a16:rowId xmlns:a16="http://schemas.microsoft.com/office/drawing/2014/main" val="275329091"/>
                  </a:ext>
                </a:extLst>
              </a:tr>
              <a:tr h="87212"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u="none" strike="noStrike" dirty="0">
                          <a:effectLst/>
                        </a:rPr>
                        <a:t>892 RADIOTHERAPY AND ONCOLOGY </a:t>
                      </a:r>
                      <a:endParaRPr lang="es-AR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96" marR="3596" marT="359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u="none" strike="noStrike" dirty="0">
                          <a:effectLst/>
                        </a:rPr>
                        <a:t>4942</a:t>
                      </a:r>
                      <a:endParaRPr lang="es-A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6" marR="3596" marT="3596" marB="0" anchor="b"/>
                </a:tc>
                <a:extLst>
                  <a:ext uri="{0D108BD9-81ED-4DB2-BD59-A6C34878D82A}">
                    <a16:rowId xmlns:a16="http://schemas.microsoft.com/office/drawing/2014/main" val="979521267"/>
                  </a:ext>
                </a:extLst>
              </a:tr>
              <a:tr h="87212"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u="none" strike="noStrike" dirty="0">
                          <a:effectLst/>
                        </a:rPr>
                        <a:t>982 Seminars in oncology</a:t>
                      </a:r>
                      <a:endParaRPr lang="es-AR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96" marR="3596" marT="359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u="none" strike="noStrike" dirty="0">
                          <a:effectLst/>
                        </a:rPr>
                        <a:t>4942</a:t>
                      </a:r>
                      <a:endParaRPr lang="es-A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6" marR="3596" marT="3596" marB="0" anchor="b"/>
                </a:tc>
                <a:extLst>
                  <a:ext uri="{0D108BD9-81ED-4DB2-BD59-A6C34878D82A}">
                    <a16:rowId xmlns:a16="http://schemas.microsoft.com/office/drawing/2014/main" val="1824184953"/>
                  </a:ext>
                </a:extLst>
              </a:tr>
              <a:tr h="87212"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u="none" strike="noStrike" dirty="0">
                          <a:effectLst/>
                        </a:rPr>
                        <a:t>1048 GYNECOLOGIC ONCOLOGY</a:t>
                      </a:r>
                      <a:endParaRPr lang="es-AR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96" marR="3596" marT="359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u="none" strike="noStrike" dirty="0">
                          <a:effectLst/>
                        </a:rPr>
                        <a:t>4540</a:t>
                      </a:r>
                      <a:endParaRPr lang="es-A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6" marR="3596" marT="3596" marB="0" anchor="b"/>
                </a:tc>
                <a:extLst>
                  <a:ext uri="{0D108BD9-81ED-4DB2-BD59-A6C34878D82A}">
                    <a16:rowId xmlns:a16="http://schemas.microsoft.com/office/drawing/2014/main" val="1635011844"/>
                  </a:ext>
                </a:extLst>
              </a:tr>
              <a:tr h="87212">
                <a:tc>
                  <a:txBody>
                    <a:bodyPr/>
                    <a:lstStyle/>
                    <a:p>
                      <a:pPr algn="l" fontAlgn="b"/>
                      <a:r>
                        <a:rPr lang="en" sz="1000" u="none" strike="noStrike" dirty="0">
                          <a:effectLst/>
                        </a:rPr>
                        <a:t>1078 CRITICAL REVIEWS IN ONCOLOGY HEMATOLOGY</a:t>
                      </a:r>
                      <a:endParaRPr lang="en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96" marR="3596" marT="359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u="none" strike="noStrike" dirty="0">
                          <a:effectLst/>
                        </a:rPr>
                        <a:t>4.495</a:t>
                      </a:r>
                      <a:endParaRPr lang="es-A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6" marR="3596" marT="3596" marB="0" anchor="b"/>
                </a:tc>
                <a:extLst>
                  <a:ext uri="{0D108BD9-81ED-4DB2-BD59-A6C34878D82A}">
                    <a16:rowId xmlns:a16="http://schemas.microsoft.com/office/drawing/2014/main" val="789018574"/>
                  </a:ext>
                </a:extLst>
              </a:tr>
              <a:tr h="87212">
                <a:tc>
                  <a:txBody>
                    <a:bodyPr/>
                    <a:lstStyle/>
                    <a:p>
                      <a:pPr algn="l" fontAlgn="b"/>
                      <a:r>
                        <a:rPr lang="en" sz="1000" u="none" strike="noStrike">
                          <a:effectLst/>
                        </a:rPr>
                        <a:t>1521 ANNALS OF SURGICAL ONCOLOGY</a:t>
                      </a:r>
                      <a:endParaRPr lang="en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96" marR="3596" marT="359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u="none" strike="noStrike" dirty="0">
                          <a:effectLst/>
                        </a:rPr>
                        <a:t>3.857</a:t>
                      </a:r>
                      <a:endParaRPr lang="es-A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6" marR="3596" marT="3596" marB="0" anchor="b"/>
                </a:tc>
                <a:extLst>
                  <a:ext uri="{0D108BD9-81ED-4DB2-BD59-A6C34878D82A}">
                    <a16:rowId xmlns:a16="http://schemas.microsoft.com/office/drawing/2014/main" val="4251050938"/>
                  </a:ext>
                </a:extLst>
              </a:tr>
              <a:tr h="87212">
                <a:tc>
                  <a:txBody>
                    <a:bodyPr/>
                    <a:lstStyle/>
                    <a:p>
                      <a:pPr algn="l" fontAlgn="b"/>
                      <a:r>
                        <a:rPr lang="en" sz="1000" u="none" strike="noStrike">
                          <a:effectLst/>
                        </a:rPr>
                        <a:t>1708 CURRENT OPINION IN ONCOLOGY </a:t>
                      </a:r>
                      <a:endParaRPr lang="en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96" marR="3596" marT="359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u="none" strike="noStrike" dirty="0">
                          <a:effectLst/>
                        </a:rPr>
                        <a:t>3.653</a:t>
                      </a:r>
                      <a:endParaRPr lang="es-A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6" marR="3596" marT="3596" marB="0" anchor="b"/>
                </a:tc>
                <a:extLst>
                  <a:ext uri="{0D108BD9-81ED-4DB2-BD59-A6C34878D82A}">
                    <a16:rowId xmlns:a16="http://schemas.microsoft.com/office/drawing/2014/main" val="1619600743"/>
                  </a:ext>
                </a:extLst>
              </a:tr>
              <a:tr h="87212">
                <a:tc>
                  <a:txBody>
                    <a:bodyPr/>
                    <a:lstStyle/>
                    <a:p>
                      <a:pPr algn="l" fontAlgn="b"/>
                      <a:r>
                        <a:rPr lang="en" sz="1000" u="none" strike="noStrike">
                          <a:effectLst/>
                        </a:rPr>
                        <a:t>1761 BREAST CANCER RESEARCH AND TREATMENT</a:t>
                      </a:r>
                      <a:endParaRPr lang="en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96" marR="3596" marT="359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u="none" strike="noStrike" dirty="0">
                          <a:effectLst/>
                        </a:rPr>
                        <a:t>3605</a:t>
                      </a:r>
                      <a:endParaRPr lang="es-A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6" marR="3596" marT="3596" marB="0" anchor="b"/>
                </a:tc>
                <a:extLst>
                  <a:ext uri="{0D108BD9-81ED-4DB2-BD59-A6C34878D82A}">
                    <a16:rowId xmlns:a16="http://schemas.microsoft.com/office/drawing/2014/main" val="2229005852"/>
                  </a:ext>
                </a:extLst>
              </a:tr>
              <a:tr h="87212"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u="none" strike="noStrike">
                          <a:effectLst/>
                        </a:rPr>
                        <a:t>1843 CANCER JOURNAL </a:t>
                      </a:r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96" marR="3596" marT="359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u="none" strike="noStrike" dirty="0">
                          <a:effectLst/>
                        </a:rPr>
                        <a:t>3.519</a:t>
                      </a:r>
                      <a:endParaRPr lang="es-A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6" marR="3596" marT="3596" marB="0" anchor="b"/>
                </a:tc>
                <a:extLst>
                  <a:ext uri="{0D108BD9-81ED-4DB2-BD59-A6C34878D82A}">
                    <a16:rowId xmlns:a16="http://schemas.microsoft.com/office/drawing/2014/main" val="3155075812"/>
                  </a:ext>
                </a:extLst>
              </a:tr>
              <a:tr h="87212"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u="none" strike="noStrike">
                          <a:effectLst/>
                        </a:rPr>
                        <a:t>2366 MELANOMA RESEARCH</a:t>
                      </a:r>
                      <a:endParaRPr lang="es-AR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96" marR="3596" marT="359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u="none" strike="noStrike" dirty="0">
                          <a:effectLst/>
                        </a:rPr>
                        <a:t>3.135</a:t>
                      </a:r>
                      <a:endParaRPr lang="es-A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6" marR="3596" marT="3596" marB="0" anchor="b"/>
                </a:tc>
                <a:extLst>
                  <a:ext uri="{0D108BD9-81ED-4DB2-BD59-A6C34878D82A}">
                    <a16:rowId xmlns:a16="http://schemas.microsoft.com/office/drawing/2014/main" val="26017989"/>
                  </a:ext>
                </a:extLst>
              </a:tr>
              <a:tr h="87212">
                <a:tc>
                  <a:txBody>
                    <a:bodyPr/>
                    <a:lstStyle/>
                    <a:p>
                      <a:pPr algn="l" fontAlgn="b"/>
                      <a:r>
                        <a:rPr lang="en" sz="1000" u="none" strike="noStrike">
                          <a:effectLst/>
                        </a:rPr>
                        <a:t>2309 Surgical Oncology Clinics of North America</a:t>
                      </a:r>
                      <a:endParaRPr lang="en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96" marR="3596" marT="359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u="none" strike="noStrike" dirty="0">
                          <a:effectLst/>
                        </a:rPr>
                        <a:t>3.122</a:t>
                      </a:r>
                      <a:endParaRPr lang="es-A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6" marR="3596" marT="3596" marB="0" anchor="b"/>
                </a:tc>
                <a:extLst>
                  <a:ext uri="{0D108BD9-81ED-4DB2-BD59-A6C34878D82A}">
                    <a16:rowId xmlns:a16="http://schemas.microsoft.com/office/drawing/2014/main" val="3932888680"/>
                  </a:ext>
                </a:extLst>
              </a:tr>
              <a:tr h="87212">
                <a:tc>
                  <a:txBody>
                    <a:bodyPr/>
                    <a:lstStyle/>
                    <a:p>
                      <a:pPr algn="l" fontAlgn="b"/>
                      <a:r>
                        <a:rPr lang="es-AR" sz="1000" u="none" strike="noStrike" dirty="0">
                          <a:effectLst/>
                        </a:rPr>
                        <a:t>2391 Current Oncology Reports</a:t>
                      </a:r>
                      <a:endParaRPr lang="es-AR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596" marR="3596" marT="359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000" u="none" strike="noStrike" dirty="0">
                          <a:effectLst/>
                        </a:rPr>
                        <a:t>3.778</a:t>
                      </a:r>
                      <a:endParaRPr lang="es-A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96" marR="3596" marT="3596" marB="0" anchor="b"/>
                </a:tc>
                <a:extLst>
                  <a:ext uri="{0D108BD9-81ED-4DB2-BD59-A6C34878D82A}">
                    <a16:rowId xmlns:a16="http://schemas.microsoft.com/office/drawing/2014/main" val="2229142012"/>
                  </a:ext>
                </a:extLst>
              </a:tr>
            </a:tbl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85D110B3-A940-9F45-AC55-0FE5901EF1D9}"/>
              </a:ext>
            </a:extLst>
          </p:cNvPr>
          <p:cNvSpPr txBox="1"/>
          <p:nvPr/>
        </p:nvSpPr>
        <p:spPr>
          <a:xfrm>
            <a:off x="3991323" y="1788531"/>
            <a:ext cx="24962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Impact factor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# References/publications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496631B-38CF-8842-80FB-AA8B3DCA6A62}"/>
              </a:ext>
            </a:extLst>
          </p:cNvPr>
          <p:cNvSpPr txBox="1"/>
          <p:nvPr/>
        </p:nvSpPr>
        <p:spPr>
          <a:xfrm>
            <a:off x="0" y="1998144"/>
            <a:ext cx="1635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# RANKING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97189B-E176-6966-AF50-2C6682A8645A}"/>
              </a:ext>
            </a:extLst>
          </p:cNvPr>
          <p:cNvSpPr txBox="1"/>
          <p:nvPr/>
        </p:nvSpPr>
        <p:spPr>
          <a:xfrm>
            <a:off x="4288220" y="63288"/>
            <a:ext cx="3090042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AR" dirty="0"/>
              <a:t>We need more publications?</a:t>
            </a:r>
          </a:p>
        </p:txBody>
      </p:sp>
    </p:spTree>
    <p:extLst>
      <p:ext uri="{BB962C8B-B14F-4D97-AF65-F5344CB8AC3E}">
        <p14:creationId xmlns:p14="http://schemas.microsoft.com/office/powerpoint/2010/main" val="38353497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33A6D0-32E3-2C44-A11E-E022FA570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SELNET Deliverables. WP 9</a:t>
            </a:r>
          </a:p>
        </p:txBody>
      </p:sp>
      <p:sp>
        <p:nvSpPr>
          <p:cNvPr id="4" name="Flecha derecha 3">
            <a:extLst>
              <a:ext uri="{FF2B5EF4-FFF2-40B4-BE49-F238E27FC236}">
                <a16:creationId xmlns:a16="http://schemas.microsoft.com/office/drawing/2014/main" id="{0742E833-C2E2-2E46-9944-482ED2BC5D16}"/>
              </a:ext>
            </a:extLst>
          </p:cNvPr>
          <p:cNvSpPr/>
          <p:nvPr/>
        </p:nvSpPr>
        <p:spPr>
          <a:xfrm>
            <a:off x="778372" y="3440669"/>
            <a:ext cx="10779071" cy="1251488"/>
          </a:xfrm>
          <a:prstGeom prst="rightArrow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D275AFA-BC55-1843-A735-D14BA6B551A9}"/>
              </a:ext>
            </a:extLst>
          </p:cNvPr>
          <p:cNvSpPr txBox="1"/>
          <p:nvPr/>
        </p:nvSpPr>
        <p:spPr>
          <a:xfrm>
            <a:off x="75164" y="3967061"/>
            <a:ext cx="836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DAY 1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35007F4-88FF-BB47-B182-D2539DCAE7C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0657422" y="3922447"/>
            <a:ext cx="756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s-AR" dirty="0"/>
              <a:t>M 48</a:t>
            </a:r>
          </a:p>
        </p:txBody>
      </p:sp>
      <p:pic>
        <p:nvPicPr>
          <p:cNvPr id="8" name="Gráfico 7" descr="Edificio">
            <a:extLst>
              <a:ext uri="{FF2B5EF4-FFF2-40B4-BE49-F238E27FC236}">
                <a16:creationId xmlns:a16="http://schemas.microsoft.com/office/drawing/2014/main" id="{7E004FDE-B840-874C-8C06-81ABCBDEB9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6723" y="2514600"/>
            <a:ext cx="914400" cy="914400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65C20A0B-6704-5848-8709-30B55EFE013E}"/>
              </a:ext>
            </a:extLst>
          </p:cNvPr>
          <p:cNvSpPr/>
          <p:nvPr/>
        </p:nvSpPr>
        <p:spPr>
          <a:xfrm>
            <a:off x="1160405" y="5868443"/>
            <a:ext cx="21252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Communication Plan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192C343B-9497-7541-B022-2BD324CB294D}"/>
              </a:ext>
            </a:extLst>
          </p:cNvPr>
          <p:cNvSpPr/>
          <p:nvPr/>
        </p:nvSpPr>
        <p:spPr>
          <a:xfrm>
            <a:off x="6246131" y="6118694"/>
            <a:ext cx="43892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Plan for Using and Disseminating Foreground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BE9F2A3C-B2C9-1B41-93F5-43CCF1E8529F}"/>
              </a:ext>
            </a:extLst>
          </p:cNvPr>
          <p:cNvSpPr/>
          <p:nvPr/>
        </p:nvSpPr>
        <p:spPr>
          <a:xfrm>
            <a:off x="3947026" y="2276935"/>
            <a:ext cx="40511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Interim report on dissemination activities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1FEA2DEE-8FC1-DA41-8AFB-3CC61B185CCE}"/>
              </a:ext>
            </a:extLst>
          </p:cNvPr>
          <p:cNvSpPr/>
          <p:nvPr/>
        </p:nvSpPr>
        <p:spPr>
          <a:xfrm>
            <a:off x="9227253" y="2329934"/>
            <a:ext cx="26180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Final dissemination report</a:t>
            </a:r>
          </a:p>
        </p:txBody>
      </p:sp>
      <p:pic>
        <p:nvPicPr>
          <p:cNvPr id="7" name="Gráfico 6" descr="Ciudad">
            <a:extLst>
              <a:ext uri="{FF2B5EF4-FFF2-40B4-BE49-F238E27FC236}">
                <a16:creationId xmlns:a16="http://schemas.microsoft.com/office/drawing/2014/main" id="{B887CFBF-E500-1C42-BC40-9D869B35E2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61123" y="2173155"/>
            <a:ext cx="1467819" cy="1467819"/>
          </a:xfrm>
          <a:prstGeom prst="rect">
            <a:avLst/>
          </a:prstGeom>
        </p:spPr>
      </p:pic>
      <p:sp>
        <p:nvSpPr>
          <p:cNvPr id="14" name="Triángulo 13">
            <a:extLst>
              <a:ext uri="{FF2B5EF4-FFF2-40B4-BE49-F238E27FC236}">
                <a16:creationId xmlns:a16="http://schemas.microsoft.com/office/drawing/2014/main" id="{3C6D23C4-7C5C-CF41-AAE9-9370E571022F}"/>
              </a:ext>
            </a:extLst>
          </p:cNvPr>
          <p:cNvSpPr/>
          <p:nvPr/>
        </p:nvSpPr>
        <p:spPr>
          <a:xfrm rot="10800000">
            <a:off x="720671" y="4439618"/>
            <a:ext cx="1587731" cy="1251488"/>
          </a:xfrm>
          <a:prstGeom prst="triangle">
            <a:avLst>
              <a:gd name="adj" fmla="val 52966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222C3459-73C2-2641-8212-59911F197C2F}"/>
              </a:ext>
            </a:extLst>
          </p:cNvPr>
          <p:cNvSpPr txBox="1"/>
          <p:nvPr/>
        </p:nvSpPr>
        <p:spPr>
          <a:xfrm>
            <a:off x="1995032" y="3967061"/>
            <a:ext cx="1172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DAY 60</a:t>
            </a:r>
          </a:p>
        </p:txBody>
      </p:sp>
      <p:sp>
        <p:nvSpPr>
          <p:cNvPr id="16" name="Triángulo rectángulo 15">
            <a:extLst>
              <a:ext uri="{FF2B5EF4-FFF2-40B4-BE49-F238E27FC236}">
                <a16:creationId xmlns:a16="http://schemas.microsoft.com/office/drawing/2014/main" id="{B7F1204F-C05C-B143-8365-84659F79504B}"/>
              </a:ext>
            </a:extLst>
          </p:cNvPr>
          <p:cNvSpPr/>
          <p:nvPr/>
        </p:nvSpPr>
        <p:spPr>
          <a:xfrm rot="14515915" flipV="1">
            <a:off x="3124910" y="3120665"/>
            <a:ext cx="1365600" cy="2637904"/>
          </a:xfrm>
          <a:prstGeom prst="rtTriangle">
            <a:avLst/>
          </a:prstGeom>
          <a:solidFill>
            <a:srgbClr val="FF9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8A1FC72C-808B-204A-81B9-B07CEFE742FE}"/>
              </a:ext>
            </a:extLst>
          </p:cNvPr>
          <p:cNvSpPr txBox="1"/>
          <p:nvPr/>
        </p:nvSpPr>
        <p:spPr>
          <a:xfrm>
            <a:off x="4188691" y="3902707"/>
            <a:ext cx="1441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MONTH 6</a:t>
            </a:r>
          </a:p>
        </p:txBody>
      </p:sp>
      <p:sp>
        <p:nvSpPr>
          <p:cNvPr id="18" name="Flecha abajo 17">
            <a:extLst>
              <a:ext uri="{FF2B5EF4-FFF2-40B4-BE49-F238E27FC236}">
                <a16:creationId xmlns:a16="http://schemas.microsoft.com/office/drawing/2014/main" id="{D5F65031-4352-7949-9FF8-2537FF1C1514}"/>
              </a:ext>
            </a:extLst>
          </p:cNvPr>
          <p:cNvSpPr/>
          <p:nvPr/>
        </p:nvSpPr>
        <p:spPr>
          <a:xfrm>
            <a:off x="11064240" y="2787134"/>
            <a:ext cx="546568" cy="109355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20" name="Gráfico 19" descr="Libros">
            <a:extLst>
              <a:ext uri="{FF2B5EF4-FFF2-40B4-BE49-F238E27FC236}">
                <a16:creationId xmlns:a16="http://schemas.microsoft.com/office/drawing/2014/main" id="{60BE85DF-029F-1745-A4AE-D7490F14CF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739768" y="2696145"/>
            <a:ext cx="914400" cy="914400"/>
          </a:xfrm>
          <a:prstGeom prst="rect">
            <a:avLst/>
          </a:prstGeom>
        </p:spPr>
      </p:pic>
      <p:cxnSp>
        <p:nvCxnSpPr>
          <p:cNvPr id="22" name="Conector recto de flecha 21">
            <a:extLst>
              <a:ext uri="{FF2B5EF4-FFF2-40B4-BE49-F238E27FC236}">
                <a16:creationId xmlns:a16="http://schemas.microsoft.com/office/drawing/2014/main" id="{87A3635D-5A21-4F4F-9EC5-7135E7C36E6E}"/>
              </a:ext>
            </a:extLst>
          </p:cNvPr>
          <p:cNvCxnSpPr>
            <a:cxnSpLocks/>
          </p:cNvCxnSpPr>
          <p:nvPr/>
        </p:nvCxnSpPr>
        <p:spPr>
          <a:xfrm flipH="1">
            <a:off x="5199394" y="2673298"/>
            <a:ext cx="370133" cy="1005851"/>
          </a:xfrm>
          <a:prstGeom prst="straightConnector1">
            <a:avLst/>
          </a:prstGeom>
          <a:ln w="57150">
            <a:solidFill>
              <a:srgbClr val="92D050"/>
            </a:solidFill>
            <a:headEnd type="oval" w="med" len="med"/>
            <a:tailEnd type="triangl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3" name="Conector recto de flecha 22">
            <a:extLst>
              <a:ext uri="{FF2B5EF4-FFF2-40B4-BE49-F238E27FC236}">
                <a16:creationId xmlns:a16="http://schemas.microsoft.com/office/drawing/2014/main" id="{C548E4B7-8AB8-954D-BAB5-8773817D0B06}"/>
              </a:ext>
            </a:extLst>
          </p:cNvPr>
          <p:cNvCxnSpPr>
            <a:cxnSpLocks/>
          </p:cNvCxnSpPr>
          <p:nvPr/>
        </p:nvCxnSpPr>
        <p:spPr>
          <a:xfrm>
            <a:off x="5569527" y="2694842"/>
            <a:ext cx="977389" cy="1002797"/>
          </a:xfrm>
          <a:prstGeom prst="straightConnector1">
            <a:avLst/>
          </a:prstGeom>
          <a:ln w="57150">
            <a:solidFill>
              <a:srgbClr val="92D050"/>
            </a:solidFill>
            <a:headEnd type="oval" w="med" len="med"/>
            <a:tailEnd type="triangl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6" name="CuadroTexto 25">
            <a:extLst>
              <a:ext uri="{FF2B5EF4-FFF2-40B4-BE49-F238E27FC236}">
                <a16:creationId xmlns:a16="http://schemas.microsoft.com/office/drawing/2014/main" id="{3681769A-0B2E-F34E-9356-34FA20FED103}"/>
              </a:ext>
            </a:extLst>
          </p:cNvPr>
          <p:cNvSpPr txBox="1"/>
          <p:nvPr/>
        </p:nvSpPr>
        <p:spPr>
          <a:xfrm>
            <a:off x="5607695" y="3910985"/>
            <a:ext cx="638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M12 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90DEF32A-28EC-3748-92F9-98A9CC40B37F}"/>
              </a:ext>
            </a:extLst>
          </p:cNvPr>
          <p:cNvSpPr txBox="1"/>
          <p:nvPr/>
        </p:nvSpPr>
        <p:spPr>
          <a:xfrm>
            <a:off x="6375771" y="3912974"/>
            <a:ext cx="638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M18 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60F0AAAE-FDC9-354D-A626-F82249A4F861}"/>
              </a:ext>
            </a:extLst>
          </p:cNvPr>
          <p:cNvSpPr txBox="1"/>
          <p:nvPr/>
        </p:nvSpPr>
        <p:spPr>
          <a:xfrm>
            <a:off x="7214629" y="3913897"/>
            <a:ext cx="638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M24 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148C80B5-75F1-3C45-8A4D-929196091A6D}"/>
              </a:ext>
            </a:extLst>
          </p:cNvPr>
          <p:cNvSpPr txBox="1"/>
          <p:nvPr/>
        </p:nvSpPr>
        <p:spPr>
          <a:xfrm>
            <a:off x="8021347" y="3909859"/>
            <a:ext cx="638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M30 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0952E681-5BA9-0648-842E-0961D5455FF1}"/>
              </a:ext>
            </a:extLst>
          </p:cNvPr>
          <p:cNvSpPr txBox="1"/>
          <p:nvPr/>
        </p:nvSpPr>
        <p:spPr>
          <a:xfrm>
            <a:off x="8777239" y="3902707"/>
            <a:ext cx="638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M36 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7D31787A-C897-C04A-9EDB-E38E35B9A813}"/>
              </a:ext>
            </a:extLst>
          </p:cNvPr>
          <p:cNvSpPr txBox="1"/>
          <p:nvPr/>
        </p:nvSpPr>
        <p:spPr>
          <a:xfrm>
            <a:off x="9690035" y="3902707"/>
            <a:ext cx="638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M42 </a:t>
            </a:r>
          </a:p>
        </p:txBody>
      </p:sp>
      <p:cxnSp>
        <p:nvCxnSpPr>
          <p:cNvPr id="33" name="Conector recto de flecha 32">
            <a:extLst>
              <a:ext uri="{FF2B5EF4-FFF2-40B4-BE49-F238E27FC236}">
                <a16:creationId xmlns:a16="http://schemas.microsoft.com/office/drawing/2014/main" id="{724C90E9-5094-0447-8391-E36E1779F7C5}"/>
              </a:ext>
            </a:extLst>
          </p:cNvPr>
          <p:cNvCxnSpPr>
            <a:cxnSpLocks/>
          </p:cNvCxnSpPr>
          <p:nvPr/>
        </p:nvCxnSpPr>
        <p:spPr>
          <a:xfrm>
            <a:off x="5605376" y="2705418"/>
            <a:ext cx="228036" cy="988955"/>
          </a:xfrm>
          <a:prstGeom prst="straightConnector1">
            <a:avLst/>
          </a:prstGeom>
          <a:ln w="57150">
            <a:solidFill>
              <a:srgbClr val="92D050"/>
            </a:solidFill>
            <a:headEnd type="oval" w="med" len="med"/>
            <a:tailEnd type="triangl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4" name="Conector recto de flecha 33">
            <a:extLst>
              <a:ext uri="{FF2B5EF4-FFF2-40B4-BE49-F238E27FC236}">
                <a16:creationId xmlns:a16="http://schemas.microsoft.com/office/drawing/2014/main" id="{E576C785-CC79-4B46-BD83-5C22E4674C8E}"/>
              </a:ext>
            </a:extLst>
          </p:cNvPr>
          <p:cNvCxnSpPr>
            <a:cxnSpLocks/>
          </p:cNvCxnSpPr>
          <p:nvPr/>
        </p:nvCxnSpPr>
        <p:spPr>
          <a:xfrm>
            <a:off x="5574784" y="2694842"/>
            <a:ext cx="2590728" cy="1029792"/>
          </a:xfrm>
          <a:prstGeom prst="straightConnector1">
            <a:avLst/>
          </a:prstGeom>
          <a:ln w="57150">
            <a:solidFill>
              <a:srgbClr val="92D050"/>
            </a:solidFill>
            <a:headEnd type="oval" w="med" len="med"/>
            <a:tailEnd type="triangl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5" name="Conector recto de flecha 34">
            <a:extLst>
              <a:ext uri="{FF2B5EF4-FFF2-40B4-BE49-F238E27FC236}">
                <a16:creationId xmlns:a16="http://schemas.microsoft.com/office/drawing/2014/main" id="{DC235F4E-4066-D344-A931-935B047B4CCE}"/>
              </a:ext>
            </a:extLst>
          </p:cNvPr>
          <p:cNvCxnSpPr>
            <a:cxnSpLocks/>
          </p:cNvCxnSpPr>
          <p:nvPr/>
        </p:nvCxnSpPr>
        <p:spPr>
          <a:xfrm>
            <a:off x="5574784" y="2662248"/>
            <a:ext cx="3303301" cy="1054356"/>
          </a:xfrm>
          <a:prstGeom prst="straightConnector1">
            <a:avLst/>
          </a:prstGeom>
          <a:ln w="57150">
            <a:solidFill>
              <a:srgbClr val="92D050"/>
            </a:solidFill>
            <a:headEnd type="oval" w="med" len="med"/>
            <a:tailEnd type="triangl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6" name="Conector recto de flecha 35">
            <a:extLst>
              <a:ext uri="{FF2B5EF4-FFF2-40B4-BE49-F238E27FC236}">
                <a16:creationId xmlns:a16="http://schemas.microsoft.com/office/drawing/2014/main" id="{8EBCDCBD-4397-FC4E-A432-100D6DBA17EA}"/>
              </a:ext>
            </a:extLst>
          </p:cNvPr>
          <p:cNvCxnSpPr>
            <a:cxnSpLocks/>
          </p:cNvCxnSpPr>
          <p:nvPr/>
        </p:nvCxnSpPr>
        <p:spPr>
          <a:xfrm>
            <a:off x="5569527" y="2684194"/>
            <a:ext cx="4181418" cy="995031"/>
          </a:xfrm>
          <a:prstGeom prst="straightConnector1">
            <a:avLst/>
          </a:prstGeom>
          <a:ln w="57150">
            <a:solidFill>
              <a:srgbClr val="92D050"/>
            </a:solidFill>
            <a:headEnd type="oval" w="med" len="med"/>
            <a:tailEnd type="triangl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7" name="Conector recto de flecha 36">
            <a:extLst>
              <a:ext uri="{FF2B5EF4-FFF2-40B4-BE49-F238E27FC236}">
                <a16:creationId xmlns:a16="http://schemas.microsoft.com/office/drawing/2014/main" id="{30E56756-147E-4F42-88B6-90802EBE2AD7}"/>
              </a:ext>
            </a:extLst>
          </p:cNvPr>
          <p:cNvCxnSpPr>
            <a:cxnSpLocks/>
          </p:cNvCxnSpPr>
          <p:nvPr/>
        </p:nvCxnSpPr>
        <p:spPr>
          <a:xfrm>
            <a:off x="5583153" y="2697723"/>
            <a:ext cx="1722153" cy="986002"/>
          </a:xfrm>
          <a:prstGeom prst="straightConnector1">
            <a:avLst/>
          </a:prstGeom>
          <a:ln w="57150">
            <a:solidFill>
              <a:srgbClr val="92D050"/>
            </a:solidFill>
            <a:headEnd type="oval" w="med" len="med"/>
            <a:tailEnd type="triangl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6" name="Triángulo 55">
            <a:extLst>
              <a:ext uri="{FF2B5EF4-FFF2-40B4-BE49-F238E27FC236}">
                <a16:creationId xmlns:a16="http://schemas.microsoft.com/office/drawing/2014/main" id="{D614990F-D7BE-F94D-81E0-9336B233647F}"/>
              </a:ext>
            </a:extLst>
          </p:cNvPr>
          <p:cNvSpPr/>
          <p:nvPr/>
        </p:nvSpPr>
        <p:spPr>
          <a:xfrm rot="10800000">
            <a:off x="5789385" y="4779681"/>
            <a:ext cx="5580217" cy="1251488"/>
          </a:xfrm>
          <a:prstGeom prst="triangle">
            <a:avLst>
              <a:gd name="adj" fmla="val 52966"/>
            </a:avLst>
          </a:prstGeom>
          <a:solidFill>
            <a:srgbClr val="00FD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58" name="Gráfico 57" descr="Tendencia al alza">
            <a:extLst>
              <a:ext uri="{FF2B5EF4-FFF2-40B4-BE49-F238E27FC236}">
                <a16:creationId xmlns:a16="http://schemas.microsoft.com/office/drawing/2014/main" id="{D56C8FDE-C96E-824D-A0CA-2DF307C0AF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847363" y="1992664"/>
            <a:ext cx="914400" cy="914400"/>
          </a:xfrm>
          <a:prstGeom prst="rect">
            <a:avLst/>
          </a:prstGeom>
        </p:spPr>
      </p:pic>
      <p:pic>
        <p:nvPicPr>
          <p:cNvPr id="60" name="Gráfico 59" descr="Globo terrestre, América">
            <a:extLst>
              <a:ext uri="{FF2B5EF4-FFF2-40B4-BE49-F238E27FC236}">
                <a16:creationId xmlns:a16="http://schemas.microsoft.com/office/drawing/2014/main" id="{B2975FDA-55DB-BD4C-8917-85621B9C598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983570" y="4877382"/>
            <a:ext cx="914400" cy="914400"/>
          </a:xfrm>
          <a:prstGeom prst="rect">
            <a:avLst/>
          </a:prstGeom>
        </p:spPr>
      </p:pic>
      <p:pic>
        <p:nvPicPr>
          <p:cNvPr id="1026" name="Picture 2" descr="Changes in SARS-CoV-2 antibody titers after COVID-19 vaccination">
            <a:extLst>
              <a:ext uri="{FF2B5EF4-FFF2-40B4-BE49-F238E27FC236}">
                <a16:creationId xmlns:a16="http://schemas.microsoft.com/office/drawing/2014/main" id="{C58029F3-4851-DB4E-8321-917895A659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0" r="13520"/>
          <a:stretch/>
        </p:blipFill>
        <p:spPr bwMode="auto">
          <a:xfrm>
            <a:off x="3590625" y="2983217"/>
            <a:ext cx="4671076" cy="3017288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3602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8" grpId="0" animBg="1"/>
      <p:bldP spid="5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43428" y="620269"/>
            <a:ext cx="6350635" cy="5473065"/>
          </a:xfrm>
          <a:custGeom>
            <a:avLst/>
            <a:gdLst/>
            <a:ahLst/>
            <a:cxnLst/>
            <a:rect l="l" t="t" r="r" b="b"/>
            <a:pathLst>
              <a:path w="6350634" h="5473065">
                <a:moveTo>
                  <a:pt x="3855085" y="4587621"/>
                </a:moveTo>
                <a:lnTo>
                  <a:pt x="2495423" y="4587621"/>
                </a:lnTo>
                <a:lnTo>
                  <a:pt x="3175254" y="5472684"/>
                </a:lnTo>
                <a:lnTo>
                  <a:pt x="3855085" y="4587621"/>
                </a:lnTo>
                <a:close/>
              </a:path>
              <a:path w="6350634" h="5473065">
                <a:moveTo>
                  <a:pt x="3502279" y="4155821"/>
                </a:moveTo>
                <a:lnTo>
                  <a:pt x="2848229" y="4155821"/>
                </a:lnTo>
                <a:lnTo>
                  <a:pt x="2848229" y="4587621"/>
                </a:lnTo>
                <a:lnTo>
                  <a:pt x="3502279" y="4587621"/>
                </a:lnTo>
                <a:lnTo>
                  <a:pt x="3502279" y="4155821"/>
                </a:lnTo>
                <a:close/>
              </a:path>
              <a:path w="6350634" h="5473065">
                <a:moveTo>
                  <a:pt x="4822317" y="3063367"/>
                </a:moveTo>
                <a:lnTo>
                  <a:pt x="1528191" y="3063367"/>
                </a:lnTo>
                <a:lnTo>
                  <a:pt x="1528191" y="4155821"/>
                </a:lnTo>
                <a:lnTo>
                  <a:pt x="4822317" y="4155821"/>
                </a:lnTo>
                <a:lnTo>
                  <a:pt x="4822317" y="3063367"/>
                </a:lnTo>
                <a:close/>
              </a:path>
              <a:path w="6350634" h="5473065">
                <a:moveTo>
                  <a:pt x="885063" y="2056511"/>
                </a:moveTo>
                <a:lnTo>
                  <a:pt x="0" y="2736342"/>
                </a:lnTo>
                <a:lnTo>
                  <a:pt x="885063" y="3416173"/>
                </a:lnTo>
                <a:lnTo>
                  <a:pt x="885063" y="3063367"/>
                </a:lnTo>
                <a:lnTo>
                  <a:pt x="5924758" y="3063367"/>
                </a:lnTo>
                <a:lnTo>
                  <a:pt x="6350508" y="2736342"/>
                </a:lnTo>
                <a:lnTo>
                  <a:pt x="5924758" y="2409317"/>
                </a:lnTo>
                <a:lnTo>
                  <a:pt x="885063" y="2409317"/>
                </a:lnTo>
                <a:lnTo>
                  <a:pt x="885063" y="2056511"/>
                </a:lnTo>
                <a:close/>
              </a:path>
              <a:path w="6350634" h="5473065">
                <a:moveTo>
                  <a:pt x="5924758" y="3063367"/>
                </a:moveTo>
                <a:lnTo>
                  <a:pt x="5465445" y="3063367"/>
                </a:lnTo>
                <a:lnTo>
                  <a:pt x="5465445" y="3416173"/>
                </a:lnTo>
                <a:lnTo>
                  <a:pt x="5924758" y="3063367"/>
                </a:lnTo>
                <a:close/>
              </a:path>
              <a:path w="6350634" h="5473065">
                <a:moveTo>
                  <a:pt x="4822317" y="1316863"/>
                </a:moveTo>
                <a:lnTo>
                  <a:pt x="1528191" y="1316863"/>
                </a:lnTo>
                <a:lnTo>
                  <a:pt x="1528191" y="2409317"/>
                </a:lnTo>
                <a:lnTo>
                  <a:pt x="4822317" y="2409317"/>
                </a:lnTo>
                <a:lnTo>
                  <a:pt x="4822317" y="1316863"/>
                </a:lnTo>
                <a:close/>
              </a:path>
              <a:path w="6350634" h="5473065">
                <a:moveTo>
                  <a:pt x="5465445" y="2056511"/>
                </a:moveTo>
                <a:lnTo>
                  <a:pt x="5465445" y="2409317"/>
                </a:lnTo>
                <a:lnTo>
                  <a:pt x="5924758" y="2409317"/>
                </a:lnTo>
                <a:lnTo>
                  <a:pt x="5465445" y="2056511"/>
                </a:lnTo>
                <a:close/>
              </a:path>
              <a:path w="6350634" h="5473065">
                <a:moveTo>
                  <a:pt x="3502279" y="885063"/>
                </a:moveTo>
                <a:lnTo>
                  <a:pt x="2848229" y="885063"/>
                </a:lnTo>
                <a:lnTo>
                  <a:pt x="2848229" y="1316863"/>
                </a:lnTo>
                <a:lnTo>
                  <a:pt x="3502279" y="1316863"/>
                </a:lnTo>
                <a:lnTo>
                  <a:pt x="3502279" y="885063"/>
                </a:lnTo>
                <a:close/>
              </a:path>
              <a:path w="6350634" h="5473065">
                <a:moveTo>
                  <a:pt x="3175254" y="0"/>
                </a:moveTo>
                <a:lnTo>
                  <a:pt x="2495423" y="885063"/>
                </a:lnTo>
                <a:lnTo>
                  <a:pt x="3855085" y="885063"/>
                </a:lnTo>
                <a:lnTo>
                  <a:pt x="3175254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043428" y="620269"/>
            <a:ext cx="6350635" cy="5473065"/>
          </a:xfrm>
          <a:custGeom>
            <a:avLst/>
            <a:gdLst/>
            <a:ahLst/>
            <a:cxnLst/>
            <a:rect l="l" t="t" r="r" b="b"/>
            <a:pathLst>
              <a:path w="6350634" h="5473065">
                <a:moveTo>
                  <a:pt x="0" y="2736342"/>
                </a:moveTo>
                <a:lnTo>
                  <a:pt x="885063" y="2056511"/>
                </a:lnTo>
                <a:lnTo>
                  <a:pt x="885063" y="2409317"/>
                </a:lnTo>
                <a:lnTo>
                  <a:pt x="1528191" y="2409317"/>
                </a:lnTo>
                <a:lnTo>
                  <a:pt x="1528191" y="1316863"/>
                </a:lnTo>
                <a:lnTo>
                  <a:pt x="2848229" y="1316863"/>
                </a:lnTo>
                <a:lnTo>
                  <a:pt x="2848229" y="885063"/>
                </a:lnTo>
                <a:lnTo>
                  <a:pt x="2495423" y="885063"/>
                </a:lnTo>
                <a:lnTo>
                  <a:pt x="3175254" y="0"/>
                </a:lnTo>
                <a:lnTo>
                  <a:pt x="3855085" y="885063"/>
                </a:lnTo>
                <a:lnTo>
                  <a:pt x="3502279" y="885063"/>
                </a:lnTo>
                <a:lnTo>
                  <a:pt x="3502279" y="1316863"/>
                </a:lnTo>
                <a:lnTo>
                  <a:pt x="4822317" y="1316863"/>
                </a:lnTo>
                <a:lnTo>
                  <a:pt x="4822317" y="2409317"/>
                </a:lnTo>
                <a:lnTo>
                  <a:pt x="5465445" y="2409317"/>
                </a:lnTo>
                <a:lnTo>
                  <a:pt x="5465445" y="2056511"/>
                </a:lnTo>
                <a:lnTo>
                  <a:pt x="6350508" y="2736342"/>
                </a:lnTo>
                <a:lnTo>
                  <a:pt x="5465445" y="3416173"/>
                </a:lnTo>
                <a:lnTo>
                  <a:pt x="5465445" y="3063367"/>
                </a:lnTo>
                <a:lnTo>
                  <a:pt x="4822317" y="3063367"/>
                </a:lnTo>
                <a:lnTo>
                  <a:pt x="4822317" y="4155821"/>
                </a:lnTo>
                <a:lnTo>
                  <a:pt x="3502279" y="4155821"/>
                </a:lnTo>
                <a:lnTo>
                  <a:pt x="3502279" y="4587621"/>
                </a:lnTo>
                <a:lnTo>
                  <a:pt x="3855085" y="4587621"/>
                </a:lnTo>
                <a:lnTo>
                  <a:pt x="3175254" y="5472684"/>
                </a:lnTo>
                <a:lnTo>
                  <a:pt x="2495423" y="4587621"/>
                </a:lnTo>
                <a:lnTo>
                  <a:pt x="2848229" y="4587621"/>
                </a:lnTo>
                <a:lnTo>
                  <a:pt x="2848229" y="4155821"/>
                </a:lnTo>
                <a:lnTo>
                  <a:pt x="1528191" y="4155821"/>
                </a:lnTo>
                <a:lnTo>
                  <a:pt x="1528191" y="3063367"/>
                </a:lnTo>
                <a:lnTo>
                  <a:pt x="885063" y="3063367"/>
                </a:lnTo>
                <a:lnTo>
                  <a:pt x="885063" y="3416173"/>
                </a:lnTo>
                <a:lnTo>
                  <a:pt x="0" y="2736342"/>
                </a:lnTo>
                <a:close/>
              </a:path>
            </a:pathLst>
          </a:custGeom>
          <a:ln w="25908">
            <a:solidFill>
              <a:srgbClr val="E3F3F4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952747" y="3160521"/>
            <a:ext cx="25330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4572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Project</a:t>
            </a:r>
            <a:r>
              <a:rPr kumimoji="0" sz="2400" b="1" i="0" u="none" strike="noStrike" kern="1200" cap="none" spc="-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results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423161" y="4998721"/>
            <a:ext cx="2014855" cy="681355"/>
          </a:xfrm>
          <a:custGeom>
            <a:avLst/>
            <a:gdLst/>
            <a:ahLst/>
            <a:cxnLst/>
            <a:rect l="l" t="t" r="r" b="b"/>
            <a:pathLst>
              <a:path w="2014855" h="681354">
                <a:moveTo>
                  <a:pt x="1901189" y="0"/>
                </a:moveTo>
                <a:lnTo>
                  <a:pt x="113537" y="0"/>
                </a:lnTo>
                <a:lnTo>
                  <a:pt x="69346" y="8917"/>
                </a:lnTo>
                <a:lnTo>
                  <a:pt x="33256" y="33242"/>
                </a:lnTo>
                <a:lnTo>
                  <a:pt x="8923" y="69330"/>
                </a:lnTo>
                <a:lnTo>
                  <a:pt x="0" y="113537"/>
                </a:lnTo>
                <a:lnTo>
                  <a:pt x="0" y="567689"/>
                </a:lnTo>
                <a:lnTo>
                  <a:pt x="8923" y="611881"/>
                </a:lnTo>
                <a:lnTo>
                  <a:pt x="33256" y="647971"/>
                </a:lnTo>
                <a:lnTo>
                  <a:pt x="69346" y="672304"/>
                </a:lnTo>
                <a:lnTo>
                  <a:pt x="113537" y="681227"/>
                </a:lnTo>
                <a:lnTo>
                  <a:pt x="1901189" y="681227"/>
                </a:lnTo>
                <a:lnTo>
                  <a:pt x="1945397" y="672304"/>
                </a:lnTo>
                <a:lnTo>
                  <a:pt x="1981485" y="647971"/>
                </a:lnTo>
                <a:lnTo>
                  <a:pt x="2005810" y="611881"/>
                </a:lnTo>
                <a:lnTo>
                  <a:pt x="2014727" y="567689"/>
                </a:lnTo>
                <a:lnTo>
                  <a:pt x="2014727" y="113537"/>
                </a:lnTo>
                <a:lnTo>
                  <a:pt x="2005810" y="69330"/>
                </a:lnTo>
                <a:lnTo>
                  <a:pt x="1981485" y="33242"/>
                </a:lnTo>
                <a:lnTo>
                  <a:pt x="1945397" y="8917"/>
                </a:lnTo>
                <a:lnTo>
                  <a:pt x="1901189" y="0"/>
                </a:lnTo>
                <a:close/>
              </a:path>
            </a:pathLst>
          </a:custGeom>
          <a:solidFill>
            <a:srgbClr val="DAECEE"/>
          </a:solidFill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423161" y="4998721"/>
            <a:ext cx="2014855" cy="681355"/>
          </a:xfrm>
          <a:custGeom>
            <a:avLst/>
            <a:gdLst/>
            <a:ahLst/>
            <a:cxnLst/>
            <a:rect l="l" t="t" r="r" b="b"/>
            <a:pathLst>
              <a:path w="2014855" h="681354">
                <a:moveTo>
                  <a:pt x="0" y="113537"/>
                </a:moveTo>
                <a:lnTo>
                  <a:pt x="8923" y="69330"/>
                </a:lnTo>
                <a:lnTo>
                  <a:pt x="33256" y="33242"/>
                </a:lnTo>
                <a:lnTo>
                  <a:pt x="69346" y="8917"/>
                </a:lnTo>
                <a:lnTo>
                  <a:pt x="113537" y="0"/>
                </a:lnTo>
                <a:lnTo>
                  <a:pt x="1901189" y="0"/>
                </a:lnTo>
                <a:lnTo>
                  <a:pt x="1945397" y="8917"/>
                </a:lnTo>
                <a:lnTo>
                  <a:pt x="1981485" y="33242"/>
                </a:lnTo>
                <a:lnTo>
                  <a:pt x="2005810" y="69330"/>
                </a:lnTo>
                <a:lnTo>
                  <a:pt x="2014727" y="113537"/>
                </a:lnTo>
                <a:lnTo>
                  <a:pt x="2014727" y="567689"/>
                </a:lnTo>
                <a:lnTo>
                  <a:pt x="2005810" y="611881"/>
                </a:lnTo>
                <a:lnTo>
                  <a:pt x="1981485" y="647971"/>
                </a:lnTo>
                <a:lnTo>
                  <a:pt x="1945397" y="672304"/>
                </a:lnTo>
                <a:lnTo>
                  <a:pt x="1901189" y="681227"/>
                </a:lnTo>
                <a:lnTo>
                  <a:pt x="113537" y="681227"/>
                </a:lnTo>
                <a:lnTo>
                  <a:pt x="69346" y="672304"/>
                </a:lnTo>
                <a:lnTo>
                  <a:pt x="33256" y="647971"/>
                </a:lnTo>
                <a:lnTo>
                  <a:pt x="8923" y="611881"/>
                </a:lnTo>
                <a:lnTo>
                  <a:pt x="0" y="567689"/>
                </a:lnTo>
                <a:lnTo>
                  <a:pt x="0" y="113537"/>
                </a:lnTo>
                <a:close/>
              </a:path>
            </a:pathLst>
          </a:custGeom>
          <a:ln w="25908">
            <a:solidFill>
              <a:srgbClr val="99999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884678" y="5082666"/>
            <a:ext cx="109156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lvl="0" indent="76200" algn="l" defTabSz="4572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Industry,  </a:t>
            </a: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i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nn</a:t>
            </a:r>
            <a:r>
              <a:rPr kumimoji="0" sz="16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o</a:t>
            </a:r>
            <a:r>
              <a:rPr kumimoji="0" sz="16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v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ators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423161" y="925068"/>
            <a:ext cx="2014855" cy="734695"/>
          </a:xfrm>
          <a:custGeom>
            <a:avLst/>
            <a:gdLst/>
            <a:ahLst/>
            <a:cxnLst/>
            <a:rect l="l" t="t" r="r" b="b"/>
            <a:pathLst>
              <a:path w="2014855" h="734694">
                <a:moveTo>
                  <a:pt x="1892300" y="0"/>
                </a:moveTo>
                <a:lnTo>
                  <a:pt x="122428" y="0"/>
                </a:lnTo>
                <a:lnTo>
                  <a:pt x="74773" y="9628"/>
                </a:lnTo>
                <a:lnTo>
                  <a:pt x="35858" y="35877"/>
                </a:lnTo>
                <a:lnTo>
                  <a:pt x="9621" y="74795"/>
                </a:lnTo>
                <a:lnTo>
                  <a:pt x="0" y="122428"/>
                </a:lnTo>
                <a:lnTo>
                  <a:pt x="0" y="612140"/>
                </a:lnTo>
                <a:lnTo>
                  <a:pt x="9621" y="659772"/>
                </a:lnTo>
                <a:lnTo>
                  <a:pt x="35858" y="698690"/>
                </a:lnTo>
                <a:lnTo>
                  <a:pt x="74773" y="724939"/>
                </a:lnTo>
                <a:lnTo>
                  <a:pt x="122428" y="734568"/>
                </a:lnTo>
                <a:lnTo>
                  <a:pt x="1892300" y="734568"/>
                </a:lnTo>
                <a:lnTo>
                  <a:pt x="1939932" y="724939"/>
                </a:lnTo>
                <a:lnTo>
                  <a:pt x="1978850" y="698690"/>
                </a:lnTo>
                <a:lnTo>
                  <a:pt x="2005099" y="659772"/>
                </a:lnTo>
                <a:lnTo>
                  <a:pt x="2014727" y="612140"/>
                </a:lnTo>
                <a:lnTo>
                  <a:pt x="2014727" y="122428"/>
                </a:lnTo>
                <a:lnTo>
                  <a:pt x="2005099" y="74795"/>
                </a:lnTo>
                <a:lnTo>
                  <a:pt x="1978850" y="35877"/>
                </a:lnTo>
                <a:lnTo>
                  <a:pt x="1939932" y="9628"/>
                </a:lnTo>
                <a:lnTo>
                  <a:pt x="1892300" y="0"/>
                </a:lnTo>
                <a:close/>
              </a:path>
            </a:pathLst>
          </a:custGeom>
          <a:solidFill>
            <a:srgbClr val="DAECEE"/>
          </a:solidFill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423161" y="925068"/>
            <a:ext cx="2014855" cy="734695"/>
          </a:xfrm>
          <a:custGeom>
            <a:avLst/>
            <a:gdLst/>
            <a:ahLst/>
            <a:cxnLst/>
            <a:rect l="l" t="t" r="r" b="b"/>
            <a:pathLst>
              <a:path w="2014855" h="734694">
                <a:moveTo>
                  <a:pt x="0" y="122428"/>
                </a:moveTo>
                <a:lnTo>
                  <a:pt x="9621" y="74795"/>
                </a:lnTo>
                <a:lnTo>
                  <a:pt x="35858" y="35877"/>
                </a:lnTo>
                <a:lnTo>
                  <a:pt x="74773" y="9628"/>
                </a:lnTo>
                <a:lnTo>
                  <a:pt x="122428" y="0"/>
                </a:lnTo>
                <a:lnTo>
                  <a:pt x="1892300" y="0"/>
                </a:lnTo>
                <a:lnTo>
                  <a:pt x="1939932" y="9628"/>
                </a:lnTo>
                <a:lnTo>
                  <a:pt x="1978850" y="35877"/>
                </a:lnTo>
                <a:lnTo>
                  <a:pt x="2005099" y="74795"/>
                </a:lnTo>
                <a:lnTo>
                  <a:pt x="2014727" y="122428"/>
                </a:lnTo>
                <a:lnTo>
                  <a:pt x="2014727" y="612140"/>
                </a:lnTo>
                <a:lnTo>
                  <a:pt x="2005099" y="659772"/>
                </a:lnTo>
                <a:lnTo>
                  <a:pt x="1978850" y="698690"/>
                </a:lnTo>
                <a:lnTo>
                  <a:pt x="1939932" y="724939"/>
                </a:lnTo>
                <a:lnTo>
                  <a:pt x="1892300" y="734568"/>
                </a:lnTo>
                <a:lnTo>
                  <a:pt x="122428" y="734568"/>
                </a:lnTo>
                <a:lnTo>
                  <a:pt x="74773" y="724939"/>
                </a:lnTo>
                <a:lnTo>
                  <a:pt x="35858" y="698690"/>
                </a:lnTo>
                <a:lnTo>
                  <a:pt x="9621" y="659772"/>
                </a:lnTo>
                <a:lnTo>
                  <a:pt x="0" y="612140"/>
                </a:lnTo>
                <a:lnTo>
                  <a:pt x="0" y="122428"/>
                </a:lnTo>
                <a:close/>
              </a:path>
            </a:pathLst>
          </a:custGeom>
          <a:ln w="25908">
            <a:solidFill>
              <a:srgbClr val="99999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770733" y="1034542"/>
            <a:ext cx="131953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Research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communities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850124" y="4998721"/>
            <a:ext cx="2013585" cy="681355"/>
          </a:xfrm>
          <a:custGeom>
            <a:avLst/>
            <a:gdLst/>
            <a:ahLst/>
            <a:cxnLst/>
            <a:rect l="l" t="t" r="r" b="b"/>
            <a:pathLst>
              <a:path w="2013584" h="681354">
                <a:moveTo>
                  <a:pt x="1899666" y="0"/>
                </a:moveTo>
                <a:lnTo>
                  <a:pt x="113537" y="0"/>
                </a:lnTo>
                <a:lnTo>
                  <a:pt x="69330" y="8917"/>
                </a:lnTo>
                <a:lnTo>
                  <a:pt x="33242" y="33242"/>
                </a:lnTo>
                <a:lnTo>
                  <a:pt x="8917" y="69330"/>
                </a:lnTo>
                <a:lnTo>
                  <a:pt x="0" y="113537"/>
                </a:lnTo>
                <a:lnTo>
                  <a:pt x="0" y="567689"/>
                </a:lnTo>
                <a:lnTo>
                  <a:pt x="8917" y="611881"/>
                </a:lnTo>
                <a:lnTo>
                  <a:pt x="33242" y="647971"/>
                </a:lnTo>
                <a:lnTo>
                  <a:pt x="69330" y="672304"/>
                </a:lnTo>
                <a:lnTo>
                  <a:pt x="113537" y="681227"/>
                </a:lnTo>
                <a:lnTo>
                  <a:pt x="1899666" y="681227"/>
                </a:lnTo>
                <a:lnTo>
                  <a:pt x="1943873" y="672304"/>
                </a:lnTo>
                <a:lnTo>
                  <a:pt x="1979961" y="647971"/>
                </a:lnTo>
                <a:lnTo>
                  <a:pt x="2004286" y="611881"/>
                </a:lnTo>
                <a:lnTo>
                  <a:pt x="2013203" y="567689"/>
                </a:lnTo>
                <a:lnTo>
                  <a:pt x="2013203" y="113537"/>
                </a:lnTo>
                <a:lnTo>
                  <a:pt x="2004286" y="69330"/>
                </a:lnTo>
                <a:lnTo>
                  <a:pt x="1979961" y="33242"/>
                </a:lnTo>
                <a:lnTo>
                  <a:pt x="1943873" y="8917"/>
                </a:lnTo>
                <a:lnTo>
                  <a:pt x="1899666" y="0"/>
                </a:lnTo>
                <a:close/>
              </a:path>
            </a:pathLst>
          </a:custGeom>
          <a:solidFill>
            <a:srgbClr val="DAECEE"/>
          </a:solidFill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850124" y="4998721"/>
            <a:ext cx="2013585" cy="681355"/>
          </a:xfrm>
          <a:custGeom>
            <a:avLst/>
            <a:gdLst/>
            <a:ahLst/>
            <a:cxnLst/>
            <a:rect l="l" t="t" r="r" b="b"/>
            <a:pathLst>
              <a:path w="2013584" h="681354">
                <a:moveTo>
                  <a:pt x="0" y="113537"/>
                </a:moveTo>
                <a:lnTo>
                  <a:pt x="8917" y="69330"/>
                </a:lnTo>
                <a:lnTo>
                  <a:pt x="33242" y="33242"/>
                </a:lnTo>
                <a:lnTo>
                  <a:pt x="69330" y="8917"/>
                </a:lnTo>
                <a:lnTo>
                  <a:pt x="113537" y="0"/>
                </a:lnTo>
                <a:lnTo>
                  <a:pt x="1899666" y="0"/>
                </a:lnTo>
                <a:lnTo>
                  <a:pt x="1943873" y="8917"/>
                </a:lnTo>
                <a:lnTo>
                  <a:pt x="1979961" y="33242"/>
                </a:lnTo>
                <a:lnTo>
                  <a:pt x="2004286" y="69330"/>
                </a:lnTo>
                <a:lnTo>
                  <a:pt x="2013203" y="113537"/>
                </a:lnTo>
                <a:lnTo>
                  <a:pt x="2013203" y="567689"/>
                </a:lnTo>
                <a:lnTo>
                  <a:pt x="2004286" y="611881"/>
                </a:lnTo>
                <a:lnTo>
                  <a:pt x="1979961" y="647971"/>
                </a:lnTo>
                <a:lnTo>
                  <a:pt x="1943873" y="672304"/>
                </a:lnTo>
                <a:lnTo>
                  <a:pt x="1899666" y="681227"/>
                </a:lnTo>
                <a:lnTo>
                  <a:pt x="113537" y="681227"/>
                </a:lnTo>
                <a:lnTo>
                  <a:pt x="69330" y="672304"/>
                </a:lnTo>
                <a:lnTo>
                  <a:pt x="33242" y="647971"/>
                </a:lnTo>
                <a:lnTo>
                  <a:pt x="8917" y="611881"/>
                </a:lnTo>
                <a:lnTo>
                  <a:pt x="0" y="567689"/>
                </a:lnTo>
                <a:lnTo>
                  <a:pt x="0" y="113537"/>
                </a:lnTo>
                <a:close/>
              </a:path>
            </a:pathLst>
          </a:custGeom>
          <a:ln w="25908">
            <a:solidFill>
              <a:srgbClr val="99999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189214" y="5082666"/>
            <a:ext cx="133858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2735" marR="5080" lvl="0" indent="-280670" algn="l" defTabSz="4572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Civic</a:t>
            </a:r>
            <a:r>
              <a:rPr kumimoji="0" sz="16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16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society, 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citizens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743445" y="925068"/>
            <a:ext cx="2014855" cy="734695"/>
          </a:xfrm>
          <a:custGeom>
            <a:avLst/>
            <a:gdLst/>
            <a:ahLst/>
            <a:cxnLst/>
            <a:rect l="l" t="t" r="r" b="b"/>
            <a:pathLst>
              <a:path w="2014854" h="734694">
                <a:moveTo>
                  <a:pt x="1892300" y="0"/>
                </a:moveTo>
                <a:lnTo>
                  <a:pt x="122427" y="0"/>
                </a:lnTo>
                <a:lnTo>
                  <a:pt x="74795" y="9628"/>
                </a:lnTo>
                <a:lnTo>
                  <a:pt x="35877" y="35877"/>
                </a:lnTo>
                <a:lnTo>
                  <a:pt x="9628" y="74795"/>
                </a:lnTo>
                <a:lnTo>
                  <a:pt x="0" y="122428"/>
                </a:lnTo>
                <a:lnTo>
                  <a:pt x="0" y="612140"/>
                </a:lnTo>
                <a:lnTo>
                  <a:pt x="9628" y="659772"/>
                </a:lnTo>
                <a:lnTo>
                  <a:pt x="35877" y="698690"/>
                </a:lnTo>
                <a:lnTo>
                  <a:pt x="74795" y="724939"/>
                </a:lnTo>
                <a:lnTo>
                  <a:pt x="122427" y="734568"/>
                </a:lnTo>
                <a:lnTo>
                  <a:pt x="1892300" y="734568"/>
                </a:lnTo>
                <a:lnTo>
                  <a:pt x="1939932" y="724939"/>
                </a:lnTo>
                <a:lnTo>
                  <a:pt x="1978850" y="698690"/>
                </a:lnTo>
                <a:lnTo>
                  <a:pt x="2005099" y="659772"/>
                </a:lnTo>
                <a:lnTo>
                  <a:pt x="2014727" y="612140"/>
                </a:lnTo>
                <a:lnTo>
                  <a:pt x="2014727" y="122428"/>
                </a:lnTo>
                <a:lnTo>
                  <a:pt x="2005099" y="74795"/>
                </a:lnTo>
                <a:lnTo>
                  <a:pt x="1978850" y="35877"/>
                </a:lnTo>
                <a:lnTo>
                  <a:pt x="1939932" y="9628"/>
                </a:lnTo>
                <a:lnTo>
                  <a:pt x="1892300" y="0"/>
                </a:lnTo>
                <a:close/>
              </a:path>
            </a:pathLst>
          </a:custGeom>
          <a:solidFill>
            <a:srgbClr val="DAECEE"/>
          </a:solidFill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7743445" y="925068"/>
            <a:ext cx="2014855" cy="734695"/>
          </a:xfrm>
          <a:custGeom>
            <a:avLst/>
            <a:gdLst/>
            <a:ahLst/>
            <a:cxnLst/>
            <a:rect l="l" t="t" r="r" b="b"/>
            <a:pathLst>
              <a:path w="2014854" h="734694">
                <a:moveTo>
                  <a:pt x="0" y="122428"/>
                </a:moveTo>
                <a:lnTo>
                  <a:pt x="9628" y="74795"/>
                </a:lnTo>
                <a:lnTo>
                  <a:pt x="35877" y="35877"/>
                </a:lnTo>
                <a:lnTo>
                  <a:pt x="74795" y="9628"/>
                </a:lnTo>
                <a:lnTo>
                  <a:pt x="122427" y="0"/>
                </a:lnTo>
                <a:lnTo>
                  <a:pt x="1892300" y="0"/>
                </a:lnTo>
                <a:lnTo>
                  <a:pt x="1939932" y="9628"/>
                </a:lnTo>
                <a:lnTo>
                  <a:pt x="1978850" y="35877"/>
                </a:lnTo>
                <a:lnTo>
                  <a:pt x="2005099" y="74795"/>
                </a:lnTo>
                <a:lnTo>
                  <a:pt x="2014727" y="122428"/>
                </a:lnTo>
                <a:lnTo>
                  <a:pt x="2014727" y="612140"/>
                </a:lnTo>
                <a:lnTo>
                  <a:pt x="2005099" y="659772"/>
                </a:lnTo>
                <a:lnTo>
                  <a:pt x="1978850" y="698690"/>
                </a:lnTo>
                <a:lnTo>
                  <a:pt x="1939932" y="724939"/>
                </a:lnTo>
                <a:lnTo>
                  <a:pt x="1892300" y="734568"/>
                </a:lnTo>
                <a:lnTo>
                  <a:pt x="122427" y="734568"/>
                </a:lnTo>
                <a:lnTo>
                  <a:pt x="74795" y="724939"/>
                </a:lnTo>
                <a:lnTo>
                  <a:pt x="35877" y="698690"/>
                </a:lnTo>
                <a:lnTo>
                  <a:pt x="9628" y="659772"/>
                </a:lnTo>
                <a:lnTo>
                  <a:pt x="0" y="612140"/>
                </a:lnTo>
                <a:lnTo>
                  <a:pt x="0" y="122428"/>
                </a:lnTo>
                <a:close/>
              </a:path>
            </a:pathLst>
          </a:custGeom>
          <a:ln w="25908">
            <a:solidFill>
              <a:srgbClr val="99999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070596" y="1034542"/>
            <a:ext cx="136207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MS,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EU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pol</a:t>
            </a: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i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cy</a:t>
            </a: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m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a</a:t>
            </a:r>
            <a:r>
              <a:rPr kumimoji="0" sz="16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k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ers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652471" y="3003042"/>
            <a:ext cx="105537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4572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-15" normalizeH="0" baseline="0" noProof="0" dirty="0">
                <a:ln>
                  <a:noFill/>
                </a:ln>
                <a:solidFill>
                  <a:srgbClr val="18184D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S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srgbClr val="18184D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o</a:t>
            </a:r>
            <a:r>
              <a:rPr kumimoji="0" sz="1600" b="1" i="0" u="none" strike="noStrike" kern="1200" cap="none" spc="-15" normalizeH="0" baseline="0" noProof="0" dirty="0">
                <a:ln>
                  <a:noFill/>
                </a:ln>
                <a:solidFill>
                  <a:srgbClr val="18184D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f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srgbClr val="18184D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tware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228594" y="3780535"/>
            <a:ext cx="126619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4572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srgbClr val="18184D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Prototypes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369310" y="2374214"/>
            <a:ext cx="141605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4572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srgbClr val="18184D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Publications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205854" y="1747519"/>
            <a:ext cx="206883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lvl="0" indent="647700" algn="l" defTabSz="4572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srgbClr val="18184D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Policy  rec</a:t>
            </a:r>
            <a:r>
              <a:rPr kumimoji="0" sz="1600" b="1" i="0" u="none" strike="noStrike" kern="1200" cap="none" spc="-15" normalizeH="0" baseline="0" noProof="0" dirty="0">
                <a:ln>
                  <a:noFill/>
                </a:ln>
                <a:solidFill>
                  <a:srgbClr val="18184D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o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srgbClr val="18184D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m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srgbClr val="18184D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m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srgbClr val="18184D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enda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srgbClr val="18184D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t</a:t>
            </a:r>
            <a:r>
              <a:rPr kumimoji="0" sz="1600" b="1" i="0" u="none" strike="noStrike" kern="1200" cap="none" spc="-15" normalizeH="0" baseline="0" noProof="0" dirty="0">
                <a:ln>
                  <a:noFill/>
                </a:ln>
                <a:solidFill>
                  <a:srgbClr val="18184D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i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srgbClr val="18184D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ons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487540" y="2530551"/>
            <a:ext cx="913765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4572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srgbClr val="18184D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Reports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738622" y="4562347"/>
            <a:ext cx="2078989" cy="11849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734060" marR="5080" lvl="0" indent="0" algn="l" defTabSz="4572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srgbClr val="18184D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E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srgbClr val="18184D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du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srgbClr val="18184D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ca</a:t>
            </a: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srgbClr val="18184D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t</a:t>
            </a:r>
            <a:r>
              <a:rPr kumimoji="0" sz="1600" b="1" i="0" u="none" strike="noStrike" kern="1200" cap="none" spc="-15" normalizeH="0" baseline="0" noProof="0" dirty="0">
                <a:ln>
                  <a:noFill/>
                </a:ln>
                <a:solidFill>
                  <a:srgbClr val="18184D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i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srgbClr val="18184D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on</a:t>
            </a: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srgbClr val="18184D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a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srgbClr val="18184D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l  materials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  <a:p>
            <a:pPr marL="52069" marR="1077595" lvl="0" indent="-40005" algn="l" defTabSz="457200" rtl="0" eaLnBrk="1" fontAlgn="auto" latinLnBrk="0" hangingPunct="1">
              <a:lnSpc>
                <a:spcPct val="100000"/>
              </a:lnSpc>
              <a:spcBef>
                <a:spcPts val="14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srgbClr val="18184D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Codes</a:t>
            </a:r>
            <a:r>
              <a:rPr kumimoji="0" sz="1600" b="1" i="0" u="none" strike="noStrike" kern="1200" cap="none" spc="-40" normalizeH="0" baseline="0" noProof="0" dirty="0">
                <a:ln>
                  <a:noFill/>
                </a:ln>
                <a:solidFill>
                  <a:srgbClr val="18184D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srgbClr val="18184D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of  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srgbClr val="18184D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conduct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057651" y="4563617"/>
            <a:ext cx="1638935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4572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srgbClr val="18184D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Pre-standards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469129" y="1748789"/>
            <a:ext cx="55753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4572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srgbClr val="18184D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Da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srgbClr val="18184D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ta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677661" y="809371"/>
            <a:ext cx="115443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lvl="0" indent="4445" algn="l" defTabSz="4572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srgbClr val="18184D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Research  r</a:t>
            </a:r>
            <a:r>
              <a:rPr kumimoji="0" sz="1600" b="1" i="0" u="none" strike="noStrike" kern="1200" cap="none" spc="-15" normalizeH="0" baseline="0" noProof="0" dirty="0">
                <a:ln>
                  <a:noFill/>
                </a:ln>
                <a:solidFill>
                  <a:srgbClr val="18184D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o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srgbClr val="18184D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admaps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487539" y="3134614"/>
            <a:ext cx="2105660" cy="12045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85800" marR="5080" lvl="0" indent="-309880" algn="l" defTabSz="4572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srgbClr val="18184D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(</a:t>
            </a:r>
            <a:r>
              <a:rPr kumimoji="0" sz="1600" b="1" i="0" u="none" strike="noStrike" kern="1200" cap="none" spc="-15" normalizeH="0" baseline="0" noProof="0" dirty="0">
                <a:ln>
                  <a:noFill/>
                </a:ln>
                <a:solidFill>
                  <a:srgbClr val="18184D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c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srgbClr val="18184D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o</a:t>
            </a:r>
            <a:r>
              <a:rPr kumimoji="0" sz="1600" b="1" i="0" u="none" strike="noStrike" kern="1200" cap="none" spc="-15" normalizeH="0" baseline="0" noProof="0" dirty="0">
                <a:ln>
                  <a:noFill/>
                </a:ln>
                <a:solidFill>
                  <a:srgbClr val="18184D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ll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srgbClr val="18184D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ab</a:t>
            </a: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srgbClr val="18184D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or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srgbClr val="18184D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at</a:t>
            </a: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srgbClr val="18184D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i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srgbClr val="18184D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on)  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srgbClr val="18184D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platforms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  <a:p>
            <a:pPr marL="12700" marR="845185" lvl="0" indent="0" algn="l" defTabSz="457200" rtl="0" eaLnBrk="1" fontAlgn="auto" latinLnBrk="0" hangingPunct="1">
              <a:lnSpc>
                <a:spcPct val="100000"/>
              </a:lnSpc>
              <a:spcBef>
                <a:spcPts val="16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srgbClr val="18184D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Skills,  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srgbClr val="18184D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know</a:t>
            </a:r>
            <a:r>
              <a:rPr kumimoji="0" sz="1600" b="1" i="0" u="none" strike="noStrike" kern="1200" cap="none" spc="-15" normalizeH="0" baseline="0" noProof="0" dirty="0">
                <a:ln>
                  <a:noFill/>
                </a:ln>
                <a:solidFill>
                  <a:srgbClr val="18184D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l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srgbClr val="18184D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edge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D1F43AAE-39CD-4748-B043-603EEBF87DD5}"/>
              </a:ext>
            </a:extLst>
          </p:cNvPr>
          <p:cNvSpPr/>
          <p:nvPr/>
        </p:nvSpPr>
        <p:spPr>
          <a:xfrm>
            <a:off x="9980815" y="6457890"/>
            <a:ext cx="187313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Adapted from Kirsti Ala-Mutka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European Commission  H2020 </a:t>
            </a:r>
          </a:p>
        </p:txBody>
      </p:sp>
    </p:spTree>
    <p:extLst>
      <p:ext uri="{BB962C8B-B14F-4D97-AF65-F5344CB8AC3E}">
        <p14:creationId xmlns:p14="http://schemas.microsoft.com/office/powerpoint/2010/main" val="269963718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43840"/>
            <a:ext cx="12192000" cy="68580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7" descr="Imagen que contiene firmar, tabla, cuarto&#10;&#10;Descripción generada automáticamente">
            <a:extLst>
              <a:ext uri="{FF2B5EF4-FFF2-40B4-BE49-F238E27FC236}">
                <a16:creationId xmlns:a16="http://schemas.microsoft.com/office/drawing/2014/main" id="{4DF8B616-8A94-EE7E-9EF8-4CABC6E139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7595" y="0"/>
            <a:ext cx="2906419" cy="2906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879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BFE481DA-240A-F24F-AB7F-15EE86A53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307" y="3169009"/>
            <a:ext cx="9792208" cy="3407862"/>
          </a:xfrm>
        </p:spPr>
        <p:txBody>
          <a:bodyPr>
            <a:normAutofit/>
          </a:bodyPr>
          <a:lstStyle/>
          <a:p>
            <a:r>
              <a:rPr lang="es-ES" dirty="0" err="1">
                <a:latin typeface="Didot" panose="02000503000000020003" pitchFamily="2" charset="-79"/>
                <a:cs typeface="Didot" panose="02000503000000020003" pitchFamily="2" charset="-79"/>
              </a:rPr>
              <a:t>Thank</a:t>
            </a:r>
            <a:r>
              <a:rPr lang="es-ES" dirty="0">
                <a:latin typeface="Didot" panose="02000503000000020003" pitchFamily="2" charset="-79"/>
                <a:cs typeface="Didot" panose="02000503000000020003" pitchFamily="2" charset="-79"/>
              </a:rPr>
              <a:t> </a:t>
            </a:r>
            <a:r>
              <a:rPr lang="es-ES" dirty="0" err="1">
                <a:latin typeface="Didot" panose="02000503000000020003" pitchFamily="2" charset="-79"/>
                <a:cs typeface="Didot" panose="02000503000000020003" pitchFamily="2" charset="-79"/>
              </a:rPr>
              <a:t>you</a:t>
            </a:r>
            <a:endParaRPr lang="es-ES" dirty="0">
              <a:latin typeface="Didot" panose="02000503000000020003" pitchFamily="2" charset="-79"/>
              <a:cs typeface="Didot" panose="02000503000000020003" pitchFamily="2" charset="-79"/>
            </a:endParaRPr>
          </a:p>
        </p:txBody>
      </p:sp>
      <p:pic>
        <p:nvPicPr>
          <p:cNvPr id="8" name="Imagen 7" descr="Imagen que contiene firmar, tabla, cuarto&#10;&#10;Descripción generada automáticamente">
            <a:extLst>
              <a:ext uri="{FF2B5EF4-FFF2-40B4-BE49-F238E27FC236}">
                <a16:creationId xmlns:a16="http://schemas.microsoft.com/office/drawing/2014/main" id="{70F95758-A3C2-E143-9ED2-F4C268396B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5942" y="457984"/>
            <a:ext cx="1363752" cy="1363752"/>
          </a:xfrm>
          <a:prstGeom prst="rect">
            <a:avLst/>
          </a:prstGeom>
        </p:spPr>
      </p:pic>
      <p:sp>
        <p:nvSpPr>
          <p:cNvPr id="7" name="Título 3">
            <a:extLst>
              <a:ext uri="{FF2B5EF4-FFF2-40B4-BE49-F238E27FC236}">
                <a16:creationId xmlns:a16="http://schemas.microsoft.com/office/drawing/2014/main" id="{711886A9-D816-DA45-A5F7-954F2E4FD08E}"/>
              </a:ext>
            </a:extLst>
          </p:cNvPr>
          <p:cNvSpPr txBox="1">
            <a:spLocks/>
          </p:cNvSpPr>
          <p:nvPr/>
        </p:nvSpPr>
        <p:spPr>
          <a:xfrm>
            <a:off x="312306" y="609600"/>
            <a:ext cx="10166507" cy="1212136"/>
          </a:xfrm>
          <a:prstGeom prst="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dot" panose="02000503000000020003" pitchFamily="2" charset="-79"/>
                <a:ea typeface="+mj-ea"/>
                <a:cs typeface="Didot" panose="02000503000000020003" pitchFamily="2" charset="-79"/>
              </a:rPr>
              <a:t>SELNET WP 9. Fleming </a:t>
            </a:r>
            <a:r>
              <a:rPr kumimoji="0" lang="es-ES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dot" panose="02000503000000020003" pitchFamily="2" charset="-79"/>
                <a:ea typeface="+mj-ea"/>
                <a:cs typeface="Didot" panose="02000503000000020003" pitchFamily="2" charset="-79"/>
              </a:rPr>
              <a:t>Institute</a:t>
            </a:r>
            <a:r>
              <a:rPr kumimoji="0" lang="es-E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dot" panose="02000503000000020003" pitchFamily="2" charset="-79"/>
                <a:ea typeface="+mj-ea"/>
                <a:cs typeface="Didot" panose="02000503000000020003" pitchFamily="2" charset="-79"/>
              </a:rPr>
              <a:t> </a:t>
            </a:r>
            <a:r>
              <a:rPr kumimoji="0" lang="es-ES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dot" panose="02000503000000020003" pitchFamily="2" charset="-79"/>
                <a:ea typeface="+mj-ea"/>
                <a:cs typeface="Didot" panose="02000503000000020003" pitchFamily="2" charset="-79"/>
              </a:rPr>
              <a:t>from</a:t>
            </a:r>
            <a:r>
              <a:rPr kumimoji="0" lang="es-E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dot" panose="02000503000000020003" pitchFamily="2" charset="-79"/>
                <a:ea typeface="+mj-ea"/>
                <a:cs typeface="Didot" panose="02000503000000020003" pitchFamily="2" charset="-79"/>
              </a:rPr>
              <a:t> Argentina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9491" y="4987616"/>
            <a:ext cx="4459334" cy="1464585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7469946" y="6531460"/>
            <a:ext cx="60053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075613" algn="l"/>
              </a:tabLst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VII SELNET  CONSORTIUM MEETING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es-E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April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2022)</a:t>
            </a:r>
          </a:p>
        </p:txBody>
      </p:sp>
      <p:pic>
        <p:nvPicPr>
          <p:cNvPr id="2" name="Imagen 2">
            <a:extLst>
              <a:ext uri="{FF2B5EF4-FFF2-40B4-BE49-F238E27FC236}">
                <a16:creationId xmlns:a16="http://schemas.microsoft.com/office/drawing/2014/main" id="{4EA0C11A-B066-F073-9C4C-B0A622681A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390" t="25873" r="52069" b="42934"/>
          <a:stretch/>
        </p:blipFill>
        <p:spPr>
          <a:xfrm>
            <a:off x="5364350" y="2948224"/>
            <a:ext cx="1873657" cy="3849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5169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3" name="Google Shape;103;p3"/>
          <p:cNvGraphicFramePr/>
          <p:nvPr>
            <p:extLst>
              <p:ext uri="{D42A27DB-BD31-4B8C-83A1-F6EECF244321}">
                <p14:modId xmlns:p14="http://schemas.microsoft.com/office/powerpoint/2010/main" val="2915141673"/>
              </p:ext>
            </p:extLst>
          </p:nvPr>
        </p:nvGraphicFramePr>
        <p:xfrm>
          <a:off x="1520083" y="4051694"/>
          <a:ext cx="8910108" cy="192534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6794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438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867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COMMUNICATION</a:t>
                      </a:r>
                      <a:endParaRPr sz="1800"/>
                    </a:p>
                  </a:txBody>
                  <a:tcPr marL="91450" marR="91450" marT="45725" marB="45725">
                    <a:solidFill>
                      <a:srgbClr val="3BD4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DISSEMINATION</a:t>
                      </a:r>
                      <a:endParaRPr sz="1800"/>
                    </a:p>
                  </a:txBody>
                  <a:tcPr marL="91450" marR="91450" marT="45725" marB="45725">
                    <a:solidFill>
                      <a:srgbClr val="3BD4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EXPLOITATION OF RESULTS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3BD4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/>
                        <a:t>INTERNAL</a:t>
                      </a:r>
                      <a:endParaRPr dirty="0"/>
                    </a:p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libri"/>
                        <a:buChar char="-"/>
                      </a:pPr>
                      <a:r>
                        <a:rPr lang="en-US" sz="1600" dirty="0"/>
                        <a:t>WP10 </a:t>
                      </a:r>
                      <a:r>
                        <a:rPr lang="en-US" sz="1200" dirty="0"/>
                        <a:t>(Marta Martina Ruiz)</a:t>
                      </a:r>
                      <a:endParaRPr sz="1400" dirty="0"/>
                    </a:p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libri"/>
                        <a:buChar char="-"/>
                      </a:pPr>
                      <a:r>
                        <a:rPr lang="en-US" sz="1600" dirty="0"/>
                        <a:t>WPs</a:t>
                      </a:r>
                      <a:endParaRPr sz="1600"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libri"/>
                        <a:buNone/>
                      </a:pPr>
                      <a:r>
                        <a:rPr lang="en-US" sz="1600" dirty="0"/>
                        <a:t>EXTERNAL </a:t>
                      </a:r>
                      <a:endParaRPr dirty="0"/>
                    </a:p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libri"/>
                        <a:buChar char="-"/>
                      </a:pPr>
                      <a:r>
                        <a:rPr lang="en-US" sz="1600" dirty="0"/>
                        <a:t>Social Media</a:t>
                      </a:r>
                      <a:endParaRPr dirty="0"/>
                    </a:p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libri"/>
                        <a:buChar char="-"/>
                      </a:pPr>
                      <a:r>
                        <a:rPr lang="en-US" sz="1600" dirty="0"/>
                        <a:t>National/International</a:t>
                      </a:r>
                      <a:endParaRPr sz="1600" dirty="0"/>
                    </a:p>
                  </a:txBody>
                  <a:tcPr marL="91450" marR="91450" marT="45725" marB="457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600" dirty="0"/>
                        <a:t>MDT virtual </a:t>
                      </a:r>
                      <a:r>
                        <a:rPr lang="es-ES_tradnl" sz="1600" dirty="0" err="1"/>
                        <a:t>board</a:t>
                      </a:r>
                      <a:endParaRPr lang="en-US" sz="1600" dirty="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/>
                        <a:t>PATHOLOGY MEETINGS</a:t>
                      </a:r>
                      <a:endParaRPr sz="1600" dirty="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libri"/>
                        <a:buNone/>
                      </a:pPr>
                      <a:endParaRPr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/>
                    </a:p>
                  </a:txBody>
                  <a:tcPr marL="91450" marR="91450" marT="45725" marB="457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Promote SELNET project 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Calibri"/>
                        </a:rPr>
                        <a:t>D</a:t>
                      </a:r>
                      <a:r>
                        <a:rPr lang="en-US" sz="1600" dirty="0"/>
                        <a:t>issemination and adoption of</a:t>
                      </a:r>
                      <a:r>
                        <a:rPr lang="en-US" sz="1600" baseline="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60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CPGs</a:t>
                      </a:r>
                      <a:endParaRPr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5" name="Google Shape;105;p3"/>
          <p:cNvSpPr/>
          <p:nvPr/>
        </p:nvSpPr>
        <p:spPr>
          <a:xfrm>
            <a:off x="1326826" y="1322168"/>
            <a:ext cx="8353044" cy="621534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3"/>
          <p:cNvSpPr/>
          <p:nvPr/>
        </p:nvSpPr>
        <p:spPr>
          <a:xfrm>
            <a:off x="1326445" y="1420807"/>
            <a:ext cx="8353425" cy="413384"/>
          </a:xfrm>
          <a:custGeom>
            <a:avLst/>
            <a:gdLst/>
            <a:ahLst/>
            <a:cxnLst/>
            <a:rect l="l" t="t" r="r" b="b"/>
            <a:pathLst>
              <a:path w="8353425" h="413385" extrusionOk="0">
                <a:moveTo>
                  <a:pt x="0" y="206501"/>
                </a:moveTo>
                <a:lnTo>
                  <a:pt x="206501" y="0"/>
                </a:lnTo>
                <a:lnTo>
                  <a:pt x="206501" y="103250"/>
                </a:lnTo>
                <a:lnTo>
                  <a:pt x="8146542" y="103250"/>
                </a:lnTo>
                <a:lnTo>
                  <a:pt x="8146542" y="0"/>
                </a:lnTo>
                <a:lnTo>
                  <a:pt x="8353044" y="206501"/>
                </a:lnTo>
                <a:lnTo>
                  <a:pt x="8146542" y="413003"/>
                </a:lnTo>
                <a:lnTo>
                  <a:pt x="8146542" y="309752"/>
                </a:lnTo>
                <a:lnTo>
                  <a:pt x="206501" y="309752"/>
                </a:lnTo>
                <a:lnTo>
                  <a:pt x="206501" y="413003"/>
                </a:lnTo>
                <a:lnTo>
                  <a:pt x="0" y="206501"/>
                </a:lnTo>
                <a:close/>
              </a:path>
            </a:pathLst>
          </a:custGeom>
          <a:noFill/>
          <a:ln w="9525" cap="flat" cmpd="sng">
            <a:solidFill>
              <a:srgbClr val="71BEC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3"/>
          <p:cNvSpPr txBox="1"/>
          <p:nvPr/>
        </p:nvSpPr>
        <p:spPr>
          <a:xfrm>
            <a:off x="1520083" y="1546823"/>
            <a:ext cx="1858645" cy="197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Informing about project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8" name="Google Shape;108;p3"/>
          <p:cNvSpPr txBox="1"/>
          <p:nvPr/>
        </p:nvSpPr>
        <p:spPr>
          <a:xfrm>
            <a:off x="6969041" y="1532338"/>
            <a:ext cx="2449195" cy="197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Making results available for use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9" name="Google Shape;109;p3"/>
          <p:cNvSpPr txBox="1"/>
          <p:nvPr/>
        </p:nvSpPr>
        <p:spPr>
          <a:xfrm>
            <a:off x="4462062" y="1546823"/>
            <a:ext cx="1834514" cy="549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Informing about results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Verdana"/>
              <a:cs typeface="Verdana"/>
              <a:sym typeface="Verdana"/>
            </a:endParaRPr>
          </a:p>
          <a:p>
            <a:pPr marL="477519" marR="0" lvl="0" indent="0" algn="l" defTabSz="914400" rtl="0" eaLnBrk="1" fontAlgn="auto" latinLnBrk="0" hangingPunct="1">
              <a:lnSpc>
                <a:spcPct val="100000"/>
              </a:lnSpc>
              <a:spcBef>
                <a:spcPts val="1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5969F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Project website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0" name="Google Shape;110;p3"/>
          <p:cNvSpPr txBox="1"/>
          <p:nvPr/>
        </p:nvSpPr>
        <p:spPr>
          <a:xfrm>
            <a:off x="7069597" y="1967921"/>
            <a:ext cx="1817370" cy="197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214A5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Scientific publication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1" name="Google Shape;111;p3"/>
          <p:cNvSpPr txBox="1"/>
          <p:nvPr/>
        </p:nvSpPr>
        <p:spPr>
          <a:xfrm>
            <a:off x="1739901" y="3280389"/>
            <a:ext cx="2240486" cy="566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89C5CD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Social media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89C5CD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(Instagram, 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89C5CD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Twitter, Facebook,  LinkedIn)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2" name="Google Shape;112;p3"/>
          <p:cNvSpPr txBox="1"/>
          <p:nvPr/>
        </p:nvSpPr>
        <p:spPr>
          <a:xfrm>
            <a:off x="1768428" y="2544554"/>
            <a:ext cx="2693634" cy="566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89C5CD"/>
                </a:solidFill>
                <a:effectLst/>
                <a:uLnTx/>
                <a:uFillTx/>
                <a:latin typeface="Verdana"/>
                <a:ea typeface="Verdana"/>
                <a:cs typeface="Verdana"/>
              </a:rPr>
              <a:t>Posts, Flyers, Alerts </a:t>
            </a:r>
          </a:p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89C5CD"/>
                </a:solidFill>
                <a:effectLst/>
                <a:uLnTx/>
                <a:uFillTx/>
                <a:latin typeface="Verdana"/>
                <a:ea typeface="Verdana"/>
                <a:cs typeface="Verdana"/>
              </a:rPr>
              <a:t>sarcoma awareness month campaign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89C5CD"/>
              </a:solidFill>
              <a:effectLst/>
              <a:uLnTx/>
              <a:uFillTx/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3" name="Google Shape;113;p3"/>
          <p:cNvSpPr txBox="1"/>
          <p:nvPr/>
        </p:nvSpPr>
        <p:spPr>
          <a:xfrm>
            <a:off x="4814074" y="3298095"/>
            <a:ext cx="1833056" cy="197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45969F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Academic webinars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4" name="Google Shape;114;p3"/>
          <p:cNvSpPr txBox="1"/>
          <p:nvPr/>
        </p:nvSpPr>
        <p:spPr>
          <a:xfrm>
            <a:off x="4567379" y="3596589"/>
            <a:ext cx="2132330" cy="197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45969F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Conference presentation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5" name="Google Shape;115;p3"/>
          <p:cNvSpPr txBox="1"/>
          <p:nvPr/>
        </p:nvSpPr>
        <p:spPr>
          <a:xfrm>
            <a:off x="2174177" y="2133436"/>
            <a:ext cx="1008990" cy="197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89C5CD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Newsletter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6" name="Google Shape;116;p3"/>
          <p:cNvSpPr txBox="1"/>
          <p:nvPr/>
        </p:nvSpPr>
        <p:spPr>
          <a:xfrm>
            <a:off x="5159894" y="2161093"/>
            <a:ext cx="836069" cy="382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5969F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Sarcoma MDT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7" name="Google Shape;117;p3"/>
          <p:cNvSpPr txBox="1"/>
          <p:nvPr/>
        </p:nvSpPr>
        <p:spPr>
          <a:xfrm>
            <a:off x="6518042" y="2371881"/>
            <a:ext cx="5569574" cy="131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579755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Verdana"/>
              <a:cs typeface="Verdana"/>
              <a:sym typeface="Verdana"/>
            </a:endParaRPr>
          </a:p>
          <a:p>
            <a:pPr marL="579755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214A5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Training/MDT/</a:t>
            </a:r>
            <a:r>
              <a:rPr kumimoji="0" lang="es-E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214A5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webinars</a:t>
            </a:r>
            <a:endParaRPr kumimoji="0" lang="es-ES" sz="1200" b="1" i="0" u="none" strike="noStrike" kern="1200" cap="none" spc="0" normalizeH="0" baseline="0" noProof="0" dirty="0">
              <a:ln>
                <a:noFill/>
              </a:ln>
              <a:solidFill>
                <a:srgbClr val="214A50"/>
              </a:solidFill>
              <a:effectLst/>
              <a:uLnTx/>
              <a:uFillTx/>
              <a:latin typeface="Verdana"/>
              <a:ea typeface="Verdana"/>
              <a:cs typeface="Verdana"/>
              <a:sym typeface="Verdana"/>
            </a:endParaRPr>
          </a:p>
          <a:p>
            <a:pPr marL="579755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1" i="0" u="none" strike="noStrike" kern="1200" cap="none" spc="0" normalizeH="0" baseline="0" noProof="0" dirty="0">
              <a:ln>
                <a:noFill/>
              </a:ln>
              <a:solidFill>
                <a:srgbClr val="214A50"/>
              </a:solidFill>
              <a:effectLst/>
              <a:uLnTx/>
              <a:uFillTx/>
              <a:latin typeface="Verdana"/>
              <a:ea typeface="Verdana"/>
              <a:cs typeface="Verdana"/>
              <a:sym typeface="Verdana"/>
            </a:endParaRPr>
          </a:p>
          <a:p>
            <a:pPr marL="579755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1" i="0" u="none" strike="noStrike" kern="1200" cap="none" spc="0" normalizeH="0" baseline="0" noProof="0" dirty="0">
                <a:ln>
                  <a:noFill/>
                </a:ln>
                <a:solidFill>
                  <a:srgbClr val="214A50"/>
                </a:solidFill>
                <a:effectLst/>
                <a:uLnTx/>
                <a:uFillTx/>
                <a:latin typeface="Verdana"/>
                <a:ea typeface="Verdana"/>
                <a:cs typeface="Verdana"/>
              </a:rPr>
              <a:t>Local and </a:t>
            </a:r>
            <a:r>
              <a:rPr kumimoji="0" lang="es-E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214A50"/>
                </a:solidFill>
                <a:effectLst/>
                <a:uLnTx/>
                <a:uFillTx/>
                <a:latin typeface="Verdana"/>
                <a:ea typeface="Verdana"/>
                <a:cs typeface="Verdana"/>
              </a:rPr>
              <a:t>international</a:t>
            </a:r>
            <a:r>
              <a:rPr kumimoji="0" lang="es-ES" sz="1200" b="1" i="0" u="none" strike="noStrike" kern="1200" cap="none" spc="0" normalizeH="0" baseline="0" noProof="0" dirty="0">
                <a:ln>
                  <a:noFill/>
                </a:ln>
                <a:solidFill>
                  <a:srgbClr val="214A50"/>
                </a:solidFill>
                <a:effectLst/>
                <a:uLnTx/>
                <a:uFillTx/>
                <a:latin typeface="Verdana"/>
                <a:ea typeface="Verdana"/>
                <a:cs typeface="Verdana"/>
              </a:rPr>
              <a:t> </a:t>
            </a:r>
            <a:r>
              <a:rPr kumimoji="0" lang="es-E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214A50"/>
                </a:solidFill>
                <a:effectLst/>
                <a:uLnTx/>
                <a:uFillTx/>
                <a:latin typeface="Verdana"/>
                <a:ea typeface="Verdana"/>
                <a:cs typeface="Verdana"/>
              </a:rPr>
              <a:t>congress</a:t>
            </a:r>
            <a:endParaRPr kumimoji="0" sz="1200" b="1" i="0" u="none" strike="noStrike" kern="1200" cap="none" spc="0" normalizeH="0" baseline="0" noProof="0" dirty="0">
              <a:ln>
                <a:noFill/>
              </a:ln>
              <a:solidFill>
                <a:srgbClr val="214A50"/>
              </a:solidFill>
              <a:effectLst/>
              <a:uLnTx/>
              <a:uFillTx/>
              <a:latin typeface="Verdana"/>
              <a:ea typeface="Verdana"/>
              <a:cs typeface="Verdana"/>
              <a:sym typeface="Verdana"/>
            </a:endParaRPr>
          </a:p>
          <a:p>
            <a:pPr marL="12700" marR="545465" lvl="0" indent="0" algn="l" defTabSz="914400" rtl="0" eaLnBrk="1" fontAlgn="auto" latinLnBrk="0" hangingPunct="1">
              <a:lnSpc>
                <a:spcPct val="100000"/>
              </a:lnSpc>
              <a:spcBef>
                <a:spcPts val="1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214A5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           Sharing results on  online      		repository  (research data, reports)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8" name="Google Shape;118;p3"/>
          <p:cNvSpPr txBox="1"/>
          <p:nvPr/>
        </p:nvSpPr>
        <p:spPr>
          <a:xfrm>
            <a:off x="4619957" y="2614750"/>
            <a:ext cx="2027173" cy="566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>
            <a:defPPr>
              <a:defRPr lang="es-ES"/>
            </a:defPPr>
            <a:lvl1pPr marL="12700" marR="0" lv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45969F"/>
                </a:solidFill>
                <a:latin typeface="Verdana"/>
                <a:ea typeface="Verdana"/>
                <a:cs typeface="Verdana"/>
              </a:defRPr>
            </a:lvl1pPr>
          </a:lstStyle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5969F"/>
                </a:solidFill>
                <a:effectLst/>
                <a:uLnTx/>
                <a:uFillTx/>
                <a:latin typeface="Verdana"/>
                <a:ea typeface="Verdana"/>
                <a:cs typeface="Verdana"/>
              </a:rPr>
              <a:t>CPGs</a:t>
            </a:r>
            <a:endParaRPr kumimoji="0" lang="es-ES_tradnl" sz="1200" b="1" i="0" u="none" strike="noStrike" kern="1200" cap="none" spc="0" normalizeH="0" baseline="0" noProof="0" dirty="0">
              <a:ln>
                <a:noFill/>
              </a:ln>
              <a:solidFill>
                <a:srgbClr val="45969F"/>
              </a:solidFill>
              <a:effectLst/>
              <a:uLnTx/>
              <a:uFillTx/>
              <a:latin typeface="Verdana"/>
              <a:ea typeface="Verdana"/>
              <a:cs typeface="Verdana"/>
            </a:endParaRPr>
          </a:p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200" b="1" i="0" u="none" strike="noStrike" kern="1200" cap="none" spc="0" normalizeH="0" baseline="0" noProof="0" dirty="0">
              <a:ln>
                <a:noFill/>
              </a:ln>
              <a:solidFill>
                <a:srgbClr val="45969F"/>
              </a:solidFill>
              <a:effectLst/>
              <a:uLnTx/>
              <a:uFillTx/>
              <a:latin typeface="Verdana"/>
              <a:ea typeface="Verdana"/>
              <a:cs typeface="Verdana"/>
            </a:endParaRPr>
          </a:p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5969F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Deliverables</a:t>
            </a:r>
            <a:endParaRPr kumimoji="0" lang="es-ES_tradnl" sz="1200" b="1" i="0" u="none" strike="noStrike" kern="1200" cap="none" spc="0" normalizeH="0" baseline="0" noProof="0" dirty="0">
              <a:ln>
                <a:noFill/>
              </a:ln>
              <a:solidFill>
                <a:srgbClr val="45969F"/>
              </a:solidFill>
              <a:effectLst/>
              <a:uLnTx/>
              <a:uFillTx/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9" name="Google Shape;119;p3"/>
          <p:cNvSpPr/>
          <p:nvPr/>
        </p:nvSpPr>
        <p:spPr>
          <a:xfrm>
            <a:off x="10214482" y="6328819"/>
            <a:ext cx="187313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Adapted from Kirsti Ala-Mutka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European Commission  H2020 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0" name="Google Shape;120;p3"/>
          <p:cNvSpPr/>
          <p:nvPr/>
        </p:nvSpPr>
        <p:spPr>
          <a:xfrm>
            <a:off x="2678804" y="789138"/>
            <a:ext cx="5909481" cy="54221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3"/>
          <p:cNvSpPr txBox="1"/>
          <p:nvPr/>
        </p:nvSpPr>
        <p:spPr>
          <a:xfrm>
            <a:off x="725666" y="170160"/>
            <a:ext cx="9704526" cy="1212136"/>
          </a:xfrm>
          <a:prstGeom prst="rect">
            <a:avLst/>
          </a:prstGeom>
          <a:gradFill>
            <a:gsLst>
              <a:gs pos="0">
                <a:srgbClr val="AF94D2"/>
              </a:gs>
              <a:gs pos="50000">
                <a:srgbClr val="CCBEE1"/>
              </a:gs>
              <a:gs pos="100000">
                <a:srgbClr val="E6E0EF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3500"/>
              <a:buFont typeface="Arial"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SELNET WP 9/</a:t>
            </a:r>
            <a:r>
              <a:rPr kumimoji="0" lang="en-US" sz="23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Communication, Dissemination and exploitation of results </a:t>
            </a:r>
            <a:endParaRPr kumimoji="0" sz="2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2" name="Google Shape;122;p3" descr="Imagen que contiene firmar, tabla, cuarto&#10;&#10;Descripción generada automá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30192" y="18543"/>
            <a:ext cx="1363752" cy="1363752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3"/>
          <p:cNvSpPr/>
          <p:nvPr/>
        </p:nvSpPr>
        <p:spPr>
          <a:xfrm>
            <a:off x="3378728" y="6328819"/>
            <a:ext cx="3690870" cy="40011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3"/>
          <p:cNvSpPr/>
          <p:nvPr/>
        </p:nvSpPr>
        <p:spPr>
          <a:xfrm>
            <a:off x="1278895" y="6205708"/>
            <a:ext cx="3183167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Last meeting in November/2022</a:t>
            </a:r>
            <a:endParaRPr kumimoji="0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3"/>
          <p:cNvSpPr txBox="1"/>
          <p:nvPr/>
        </p:nvSpPr>
        <p:spPr>
          <a:xfrm>
            <a:off x="7163492" y="6344208"/>
            <a:ext cx="2516378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Present March/2023</a:t>
            </a:r>
            <a:endParaRPr kumimoji="0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089827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4"/>
          <p:cNvSpPr txBox="1">
            <a:spLocks noGrp="1"/>
          </p:cNvSpPr>
          <p:nvPr>
            <p:ph type="body" idx="1"/>
          </p:nvPr>
        </p:nvSpPr>
        <p:spPr>
          <a:xfrm>
            <a:off x="375744" y="1332271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dirty="0"/>
              <a:t>COMMUNICATION </a:t>
            </a:r>
            <a:endParaRPr dirty="0"/>
          </a:p>
        </p:txBody>
      </p:sp>
      <p:sp>
        <p:nvSpPr>
          <p:cNvPr id="133" name="Google Shape;133;p4"/>
          <p:cNvSpPr/>
          <p:nvPr/>
        </p:nvSpPr>
        <p:spPr>
          <a:xfrm>
            <a:off x="2678804" y="789138"/>
            <a:ext cx="5909481" cy="54221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4"/>
          <p:cNvSpPr txBox="1"/>
          <p:nvPr/>
        </p:nvSpPr>
        <p:spPr>
          <a:xfrm>
            <a:off x="725666" y="170160"/>
            <a:ext cx="9704526" cy="1212136"/>
          </a:xfrm>
          <a:prstGeom prst="rect">
            <a:avLst/>
          </a:prstGeom>
          <a:gradFill>
            <a:gsLst>
              <a:gs pos="0">
                <a:srgbClr val="AF94D2"/>
              </a:gs>
              <a:gs pos="50000">
                <a:srgbClr val="CCBEE1"/>
              </a:gs>
              <a:gs pos="100000">
                <a:srgbClr val="E6E0EF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3500"/>
              <a:buFont typeface="Arial"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SELNET WP 9/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Communication, Dissemination and exploitation of results </a:t>
            </a:r>
            <a:endParaRPr kumimoji="0" sz="3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5" name="Google Shape;135;p4" descr="Imagen que contiene firmar, tabla, cuarto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30192" y="18543"/>
            <a:ext cx="1363752" cy="136375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uadroTexto 1"/>
          <p:cNvSpPr txBox="1"/>
          <p:nvPr/>
        </p:nvSpPr>
        <p:spPr>
          <a:xfrm>
            <a:off x="3235950" y="4744568"/>
            <a:ext cx="610581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500"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Bidirectional by email exchange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500"/>
              <a:buFont typeface="Arial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Webinars-meeting-conferences MDT board 50%</a:t>
            </a:r>
          </a:p>
          <a:p>
            <a:pPr marL="285750" marR="0" lvl="8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500"/>
              <a:buFontTx/>
              <a:buChar char="-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Date and time </a:t>
            </a:r>
          </a:p>
          <a:p>
            <a:pPr marL="285750" marR="0" lvl="8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500"/>
              <a:buFontTx/>
              <a:buChar char="-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Speakers and coordinators </a:t>
            </a:r>
          </a:p>
          <a:p>
            <a:pPr marL="285750" marR="0" lvl="8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500"/>
              <a:buFontTx/>
              <a:buChar char="-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Methodology to participate</a:t>
            </a:r>
          </a:p>
          <a:p>
            <a:pPr marL="285750" marR="0" lvl="8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500"/>
              <a:buFontTx/>
              <a:buChar char="-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Clinical case in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Powerpoint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8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500"/>
              <a:buFont typeface="Arial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Request for information of SELNET platform 5%</a:t>
            </a:r>
          </a:p>
          <a:p>
            <a:pPr marL="0" marR="0" lvl="8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500"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657600" marR="0" lvl="8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500"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8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500"/>
              <a:buFont typeface="Arial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8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500"/>
              <a:buFont typeface="Arial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8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500"/>
              <a:buFont typeface="Arial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500"/>
              <a:buFontTx/>
              <a:buChar char="-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500"/>
              <a:buFontTx/>
              <a:buChar char="-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2868153" y="2533100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Unidirectional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1450" marR="0" lvl="0" indent="-190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500"/>
              <a:buFont typeface="Arial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Patient registration on SELNET platform 30%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1450" marR="0" lvl="0" indent="-190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500"/>
              <a:buFont typeface="Arial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Consortium meeting 50%</a:t>
            </a:r>
          </a:p>
          <a:p>
            <a:pPr marL="171450" marR="0" lvl="0" indent="-190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500"/>
              <a:buFont typeface="Arial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Academicals webinar 10%</a:t>
            </a:r>
          </a:p>
          <a:p>
            <a:pPr marL="171450" marR="0" lvl="0" indent="-190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500"/>
              <a:buFont typeface="Arial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Financial report and deliverable report for the European commission 10%</a:t>
            </a:r>
          </a:p>
          <a:p>
            <a:pPr marL="171450" marR="0" lvl="0" indent="-190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500"/>
              <a:buFont typeface="Arial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374" y="3959207"/>
            <a:ext cx="673100" cy="533400"/>
          </a:xfrm>
          <a:prstGeom prst="rect">
            <a:avLst/>
          </a:prstGeom>
        </p:spPr>
      </p:pic>
      <p:pic>
        <p:nvPicPr>
          <p:cNvPr id="33" name="Imagen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660" y="4070793"/>
            <a:ext cx="530909" cy="470234"/>
          </a:xfrm>
          <a:prstGeom prst="rect">
            <a:avLst/>
          </a:prstGeom>
        </p:spPr>
      </p:pic>
      <p:sp>
        <p:nvSpPr>
          <p:cNvPr id="5" name="Abrir llave 4"/>
          <p:cNvSpPr/>
          <p:nvPr/>
        </p:nvSpPr>
        <p:spPr>
          <a:xfrm>
            <a:off x="2307389" y="1980591"/>
            <a:ext cx="555855" cy="4707249"/>
          </a:xfrm>
          <a:prstGeom prst="lef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631554" y="4104249"/>
            <a:ext cx="9285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Last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months</a:t>
            </a:r>
            <a:endParaRPr kumimoji="0" lang="es-ES_trad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625" y="1871756"/>
            <a:ext cx="3662950" cy="565787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D8013BCF-99FD-F148-BF50-3E8F74691AC3}"/>
              </a:ext>
            </a:extLst>
          </p:cNvPr>
          <p:cNvSpPr txBox="1"/>
          <p:nvPr/>
        </p:nvSpPr>
        <p:spPr>
          <a:xfrm>
            <a:off x="3790791" y="1920609"/>
            <a:ext cx="2125362" cy="307777"/>
          </a:xfrm>
          <a:prstGeom prst="rect">
            <a:avLst/>
          </a:prstGeom>
          <a:solidFill>
            <a:srgbClr val="A83AC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SELENET COMUNICATION</a:t>
            </a:r>
          </a:p>
        </p:txBody>
      </p:sp>
    </p:spTree>
    <p:extLst>
      <p:ext uri="{BB962C8B-B14F-4D97-AF65-F5344CB8AC3E}">
        <p14:creationId xmlns:p14="http://schemas.microsoft.com/office/powerpoint/2010/main" val="1884781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ea4ae52f1c_1_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186" name="Google Shape;186;gea4ae52f1c_1_14"/>
          <p:cNvSpPr txBox="1">
            <a:spLocks noGrp="1"/>
          </p:cNvSpPr>
          <p:nvPr>
            <p:ph type="body" idx="1"/>
          </p:nvPr>
        </p:nvSpPr>
        <p:spPr>
          <a:xfrm>
            <a:off x="838200" y="138229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DISSEMINATION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187" name="Google Shape;187;gea4ae52f1c_1_14"/>
          <p:cNvSpPr/>
          <p:nvPr/>
        </p:nvSpPr>
        <p:spPr>
          <a:xfrm>
            <a:off x="2678804" y="789138"/>
            <a:ext cx="5909400" cy="542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gea4ae52f1c_1_14"/>
          <p:cNvSpPr txBox="1"/>
          <p:nvPr/>
        </p:nvSpPr>
        <p:spPr>
          <a:xfrm>
            <a:off x="725666" y="170160"/>
            <a:ext cx="9704400" cy="1212000"/>
          </a:xfrm>
          <a:prstGeom prst="rect">
            <a:avLst/>
          </a:prstGeom>
          <a:gradFill>
            <a:gsLst>
              <a:gs pos="0">
                <a:srgbClr val="AF94D2"/>
              </a:gs>
              <a:gs pos="50000">
                <a:srgbClr val="CCBEE1"/>
              </a:gs>
              <a:gs pos="100000">
                <a:srgbClr val="E6E0EF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3500"/>
              <a:buFont typeface="Arial"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SELNET WP 9/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Communication, Dissemination and exploitation of results </a:t>
            </a:r>
            <a:endParaRPr kumimoji="0" sz="3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9" name="Google Shape;189;gea4ae52f1c_1_14" descr="Imagen que contiene firmar, tabla, cuarto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30192" y="18543"/>
            <a:ext cx="1363752" cy="1363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66" y="4053607"/>
            <a:ext cx="4898677" cy="266410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27B3375-A3C6-BD48-9387-A874B77C58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366" y="1637304"/>
            <a:ext cx="4006341" cy="216115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731B3D89-871C-DF46-A8A0-3822DE824F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2074" y="1823285"/>
            <a:ext cx="6681726" cy="1647036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EC394694-B7AC-F24A-B0C6-AFD1AC4B859E}"/>
              </a:ext>
            </a:extLst>
          </p:cNvPr>
          <p:cNvSpPr/>
          <p:nvPr/>
        </p:nvSpPr>
        <p:spPr>
          <a:xfrm>
            <a:off x="5166043" y="5062495"/>
            <a:ext cx="44326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MDT </a:t>
            </a:r>
            <a:r>
              <a:rPr kumimoji="0" lang="es-AR" sz="1800" b="1" i="0" u="sng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26th January IAF Argentina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MDT </a:t>
            </a:r>
            <a:r>
              <a:rPr kumimoji="0" lang="es-AR" sz="1800" b="1" i="0" u="sng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20th December CBL France</a:t>
            </a:r>
            <a:endParaRPr kumimoji="0" lang="es-ES_tradnl" sz="1800" b="1" i="0" u="sng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5AB62CAF-FC5F-A040-B4A8-3B93ED8C287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6397"/>
          <a:stretch/>
        </p:blipFill>
        <p:spPr>
          <a:xfrm>
            <a:off x="9585434" y="2919607"/>
            <a:ext cx="2606566" cy="3874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815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7"/>
          <p:cNvSpPr/>
          <p:nvPr/>
        </p:nvSpPr>
        <p:spPr>
          <a:xfrm>
            <a:off x="2678804" y="789138"/>
            <a:ext cx="5909481" cy="54221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p7"/>
          <p:cNvSpPr txBox="1"/>
          <p:nvPr/>
        </p:nvSpPr>
        <p:spPr>
          <a:xfrm>
            <a:off x="725666" y="170160"/>
            <a:ext cx="9704526" cy="1212136"/>
          </a:xfrm>
          <a:prstGeom prst="rect">
            <a:avLst/>
          </a:prstGeom>
          <a:gradFill>
            <a:gsLst>
              <a:gs pos="0">
                <a:srgbClr val="AF94D2"/>
              </a:gs>
              <a:gs pos="50000">
                <a:srgbClr val="CCBEE1"/>
              </a:gs>
              <a:gs pos="100000">
                <a:srgbClr val="E6E0EF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3500"/>
              <a:buFont typeface="Arial"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SELNET WP 9/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Communication, Dissemination and exploitation of results </a:t>
            </a:r>
            <a:endParaRPr kumimoji="0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5" name="Google Shape;225;p7" descr="Imagen que contiene firmar, tabla, cuarto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30192" y="18543"/>
            <a:ext cx="1363752" cy="1363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51" y="2597713"/>
            <a:ext cx="4998809" cy="301627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276" y="2600520"/>
            <a:ext cx="5094057" cy="2931217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1FEA2671-B616-304B-AE22-D591C3938695}"/>
              </a:ext>
            </a:extLst>
          </p:cNvPr>
          <p:cNvSpPr txBox="1"/>
          <p:nvPr/>
        </p:nvSpPr>
        <p:spPr>
          <a:xfrm>
            <a:off x="2252226" y="2001274"/>
            <a:ext cx="1744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1st </a:t>
            </a:r>
            <a:r>
              <a:rPr kumimoji="0" lang="es-A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january</a:t>
            </a:r>
            <a:r>
              <a:rPr kumimoji="0" lang="es-A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2022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DFCC6C1C-5D8E-C349-AADD-A73FB530FF0C}"/>
              </a:ext>
            </a:extLst>
          </p:cNvPr>
          <p:cNvSpPr txBox="1"/>
          <p:nvPr/>
        </p:nvSpPr>
        <p:spPr>
          <a:xfrm>
            <a:off x="8127452" y="2001274"/>
            <a:ext cx="1609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14th </a:t>
            </a:r>
            <a:r>
              <a:rPr kumimoji="0" lang="es-A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april</a:t>
            </a:r>
            <a:r>
              <a:rPr kumimoji="0" lang="es-A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21088942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7"/>
          <p:cNvSpPr/>
          <p:nvPr/>
        </p:nvSpPr>
        <p:spPr>
          <a:xfrm>
            <a:off x="2678804" y="789138"/>
            <a:ext cx="5909481" cy="54221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p7"/>
          <p:cNvSpPr txBox="1"/>
          <p:nvPr/>
        </p:nvSpPr>
        <p:spPr>
          <a:xfrm>
            <a:off x="725666" y="170160"/>
            <a:ext cx="9704526" cy="1212136"/>
          </a:xfrm>
          <a:prstGeom prst="rect">
            <a:avLst/>
          </a:prstGeom>
          <a:gradFill>
            <a:gsLst>
              <a:gs pos="0">
                <a:srgbClr val="AF94D2"/>
              </a:gs>
              <a:gs pos="50000">
                <a:srgbClr val="CCBEE1"/>
              </a:gs>
              <a:gs pos="100000">
                <a:srgbClr val="E6E0EF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3500"/>
              <a:buFont typeface="Arial"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SELNET WP 9/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Communication, Dissemination and exploitation of results </a:t>
            </a:r>
            <a:endParaRPr kumimoji="0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5" name="Google Shape;225;p7" descr="Imagen que contiene firmar, tabla, cuarto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30192" y="18543"/>
            <a:ext cx="1363752" cy="136375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1FEA2671-B616-304B-AE22-D591C3938695}"/>
              </a:ext>
            </a:extLst>
          </p:cNvPr>
          <p:cNvSpPr txBox="1"/>
          <p:nvPr/>
        </p:nvSpPr>
        <p:spPr>
          <a:xfrm>
            <a:off x="2252226" y="2001274"/>
            <a:ext cx="1744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1st </a:t>
            </a:r>
            <a:r>
              <a:rPr kumimoji="0" lang="es-A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january</a:t>
            </a:r>
            <a:r>
              <a:rPr kumimoji="0" lang="es-A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2022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DFCC6C1C-5D8E-C349-AADD-A73FB530FF0C}"/>
              </a:ext>
            </a:extLst>
          </p:cNvPr>
          <p:cNvSpPr txBox="1"/>
          <p:nvPr/>
        </p:nvSpPr>
        <p:spPr>
          <a:xfrm>
            <a:off x="8127452" y="2001274"/>
            <a:ext cx="1609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14th </a:t>
            </a:r>
            <a:r>
              <a:rPr kumimoji="0" lang="es-A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april</a:t>
            </a:r>
            <a:r>
              <a:rPr kumimoji="0" lang="es-A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2022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E0DC314-DFD2-2F4E-93F4-5CB29B5E2B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681966"/>
            <a:ext cx="6096000" cy="273724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23FD4BA-20C6-B04D-93D1-76D0BCEC6A0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705" b="7736"/>
          <a:stretch/>
        </p:blipFill>
        <p:spPr>
          <a:xfrm>
            <a:off x="6103848" y="2681966"/>
            <a:ext cx="6096000" cy="273724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753E84C6-BF2A-1D4A-91E6-637CC51CCF82}"/>
              </a:ext>
            </a:extLst>
          </p:cNvPr>
          <p:cNvSpPr/>
          <p:nvPr/>
        </p:nvSpPr>
        <p:spPr>
          <a:xfrm>
            <a:off x="1032387" y="3549446"/>
            <a:ext cx="1297858" cy="55060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D99BF1-4E99-951E-8D12-8F1D41939E67}"/>
              </a:ext>
            </a:extLst>
          </p:cNvPr>
          <p:cNvSpPr txBox="1"/>
          <p:nvPr/>
        </p:nvSpPr>
        <p:spPr>
          <a:xfrm>
            <a:off x="2678804" y="5884196"/>
            <a:ext cx="7058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R" dirty="0"/>
              <a:t>Is time to move data and knwoledge beyond this sort of social media</a:t>
            </a:r>
          </a:p>
        </p:txBody>
      </p:sp>
    </p:spTree>
    <p:extLst>
      <p:ext uri="{BB962C8B-B14F-4D97-AF65-F5344CB8AC3E}">
        <p14:creationId xmlns:p14="http://schemas.microsoft.com/office/powerpoint/2010/main" val="172994935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ividendo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4D1434"/>
      </a:accent1>
      <a:accent2>
        <a:srgbClr val="903163"/>
      </a:accent2>
      <a:accent3>
        <a:srgbClr val="B2324B"/>
      </a:accent3>
      <a:accent4>
        <a:srgbClr val="969FA7"/>
      </a:accent4>
      <a:accent5>
        <a:srgbClr val="66B1CE"/>
      </a:accent5>
      <a:accent6>
        <a:srgbClr val="40619D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2715</TotalTime>
  <Words>4059</Words>
  <Application>Microsoft Macintosh PowerPoint</Application>
  <PresentationFormat>Widescreen</PresentationFormat>
  <Paragraphs>774</Paragraphs>
  <Slides>41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41</vt:i4>
      </vt:variant>
    </vt:vector>
  </HeadingPairs>
  <TitlesOfParts>
    <vt:vector size="56" baseType="lpstr">
      <vt:lpstr>Arial</vt:lpstr>
      <vt:lpstr>Calibri</vt:lpstr>
      <vt:lpstr>Calibri Light</vt:lpstr>
      <vt:lpstr>Didot</vt:lpstr>
      <vt:lpstr>Gill Sans MT</vt:lpstr>
      <vt:lpstr>helvetica_lt_std_condbold</vt:lpstr>
      <vt:lpstr>pg-1ff5</vt:lpstr>
      <vt:lpstr>Times New Roman</vt:lpstr>
      <vt:lpstr>Verdana</vt:lpstr>
      <vt:lpstr>Verdana</vt:lpstr>
      <vt:lpstr>Wingdings</vt:lpstr>
      <vt:lpstr>Wingdings 2</vt:lpstr>
      <vt:lpstr>Tema de Office</vt:lpstr>
      <vt:lpstr>Dividendo</vt:lpstr>
      <vt:lpstr>Office Theme</vt:lpstr>
      <vt:lpstr>PowerPoint Presentation</vt:lpstr>
      <vt:lpstr>SELNET WP NUMBER/ NAME- PARTICIPANTS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SELNET social network --&gt; Sarcoma popularity </vt:lpstr>
      <vt:lpstr>SELNET social network --&gt; Sarcoma popularity </vt:lpstr>
      <vt:lpstr>PowerPoint Presentation</vt:lpstr>
      <vt:lpstr>PowerPoint Presentation</vt:lpstr>
      <vt:lpstr>PowerPoint Presentation</vt:lpstr>
      <vt:lpstr>SELNET</vt:lpstr>
      <vt:lpstr>PowerPoint Presentation</vt:lpstr>
      <vt:lpstr>Why does dissemination matter?</vt:lpstr>
      <vt:lpstr>SELNET </vt:lpstr>
      <vt:lpstr>cOMMUNICATION plaN. tools</vt:lpstr>
      <vt:lpstr>cOMMUNICATION plaN. tools</vt:lpstr>
      <vt:lpstr>PowerPoint Presentation</vt:lpstr>
      <vt:lpstr>cOMMUNICATION plaN. tools</vt:lpstr>
      <vt:lpstr>DISSEMINATION plaN. Tools and target audiences</vt:lpstr>
      <vt:lpstr>DISSEMINATION plaN.        KEY SARCOMA EVENTS and journals</vt:lpstr>
      <vt:lpstr>dissemination plaN. tools</vt:lpstr>
      <vt:lpstr>dissemination plaN. tools</vt:lpstr>
      <vt:lpstr>dissemination plaN. tools</vt:lpstr>
      <vt:lpstr>dissemination plaN. tools</vt:lpstr>
      <vt:lpstr>dissemination plaN. tools</vt:lpstr>
      <vt:lpstr>dissemination plaN. tools</vt:lpstr>
      <vt:lpstr>dissemination plaN. tools</vt:lpstr>
      <vt:lpstr>dissemination plaN. tools</vt:lpstr>
      <vt:lpstr>dissemination plaN. tools</vt:lpstr>
      <vt:lpstr>dissemination plaN. tools</vt:lpstr>
      <vt:lpstr>dissemination plaN. tools</vt:lpstr>
      <vt:lpstr>SELNET Deliverables. WP 9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Marta Martín-Ruiz</dc:creator>
  <cp:lastModifiedBy>Emiliano  Chacon</cp:lastModifiedBy>
  <cp:revision>109</cp:revision>
  <dcterms:created xsi:type="dcterms:W3CDTF">2019-12-10T09:20:08Z</dcterms:created>
  <dcterms:modified xsi:type="dcterms:W3CDTF">2023-03-02T12:27:39Z</dcterms:modified>
</cp:coreProperties>
</file>