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29"/>
  </p:notesMasterIdLst>
  <p:sldIdLst>
    <p:sldId id="271" r:id="rId2"/>
    <p:sldId id="289" r:id="rId3"/>
    <p:sldId id="290" r:id="rId4"/>
    <p:sldId id="305" r:id="rId5"/>
    <p:sldId id="390" r:id="rId6"/>
    <p:sldId id="291" r:id="rId7"/>
    <p:sldId id="306" r:id="rId8"/>
    <p:sldId id="377" r:id="rId9"/>
    <p:sldId id="378" r:id="rId10"/>
    <p:sldId id="385" r:id="rId11"/>
    <p:sldId id="292" r:id="rId12"/>
    <p:sldId id="293" r:id="rId13"/>
    <p:sldId id="294" r:id="rId14"/>
    <p:sldId id="386" r:id="rId15"/>
    <p:sldId id="295" r:id="rId16"/>
    <p:sldId id="296" r:id="rId17"/>
    <p:sldId id="297" r:id="rId18"/>
    <p:sldId id="387" r:id="rId19"/>
    <p:sldId id="388" r:id="rId20"/>
    <p:sldId id="391" r:id="rId21"/>
    <p:sldId id="298" r:id="rId22"/>
    <p:sldId id="389" r:id="rId23"/>
    <p:sldId id="311" r:id="rId24"/>
    <p:sldId id="304" r:id="rId25"/>
    <p:sldId id="302" r:id="rId26"/>
    <p:sldId id="303" r:id="rId27"/>
    <p:sldId id="270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BAE"/>
    <a:srgbClr val="FF97A7"/>
    <a:srgbClr val="F5B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0"/>
    <p:restoredTop sz="94453"/>
  </p:normalViewPr>
  <p:slideViewPr>
    <p:cSldViewPr snapToGrid="0" snapToObjects="1">
      <p:cViewPr varScale="1">
        <p:scale>
          <a:sx n="96" d="100"/>
          <a:sy n="96" d="100"/>
        </p:scale>
        <p:origin x="16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047FC-6877-514E-AC46-ABEB741F6A18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9C6F-1F80-3B45-8F34-9E513A3876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9C6F-1F80-3B45-8F34-9E513A387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A6A492C7-C14B-764E-8AFF-01C831E68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775AF71-E5D8-3A4F-AE2F-6397E2185E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1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C5A86045-4FAE-6D4D-B1C9-61FA9BFBB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14B7736B-39C2-5B48-A054-54B4007E20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42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E34E838D-4FD8-7243-802B-7FC01EFE78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40076669-1542-3148-89AF-FA2A9842A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17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9C6F-1F80-3B45-8F34-9E513A3876D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9C6F-1F80-3B45-8F34-9E513A3876D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6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0ACD6-4598-064A-A788-FF9CD6CC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2C112B-ECEE-8245-93E5-13B2E241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C41F12-C0F8-3748-BA11-DA05E08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20D04-18F4-6748-9FAF-6DA79C0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5A58E-455C-404A-8752-2EDA424C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92EFD-A86F-274A-9A1F-A383028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90A58E-3043-B64F-8250-793A30E7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2C924-EE96-FA4D-961A-10C27BD6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A27662-57C2-7C45-B87E-4C4D4F9B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7EBA1-6A0C-3F4A-9CBC-2689F9B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5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6C525C-DDC8-7045-A948-1193DC71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92CC64-1536-374A-9C4B-96B76D110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2A56A6-414A-2B49-A6B8-B52609DE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D0014-B28F-754D-B578-A8278F39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D15A31-01C4-3949-952E-AD2EAB75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1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41328-C4A4-BB42-B165-A33647C4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67D5A1-208C-B84A-BDC0-4CD9E6DA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14E5C-40ED-3F41-964F-70D3E440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37584-E204-A24B-8105-22F1E25C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BB6953-3C10-314C-AC12-6C55FDF2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91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708D4-34BA-C346-9EB9-8C4E9A7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83A33A-8FD8-F549-ACC7-7AD48AE9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02F3E-8726-F840-A0C4-6444516B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ED629-4E82-5545-A6DF-E04FCFDD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B99580-FE06-3C4F-AA4A-F9EF5A62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06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13BE1-FD5F-1B48-A486-178A6C40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72837-7816-684C-89A5-3BAE4819B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778CEC-1101-0D42-87B4-936D30E6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CED0B0-42F2-514B-8D22-EF0ABCB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6E9850-CCE1-2449-8EC5-C7DD546A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BDA0EA-AD7D-AD4E-B361-F1FAF40B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13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3C213-C21E-4940-AAE5-D9D2445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2A3FE1-CC80-A345-9D3D-ED6020C92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5BFC64-A3C3-6C4F-BE83-61D567A42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B5F7C5-F2BB-8849-8A16-9D922E685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71DB4D-C688-1E46-B601-D66ED0078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29D48-F1C6-624E-9BDD-5D39CAD4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41B188-4669-4849-ADC2-5051A821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01B7F10-B5C7-614C-8EC6-AEAA7F6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1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F821F-B5E2-C94F-8826-CC4D6877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FFDD628-DDA9-A64D-84DB-76DB2495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DD7254-7124-C34F-9A2B-8F637CE0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E5422F-06FA-ED4E-ABE7-88ACCF7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79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F79B29-6417-5549-A45E-957632D9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0FB172-C0A9-3B42-98E4-90110A2E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D75794-5BA1-B14C-B1CE-6CFB3B33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44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529A6-BC3F-0640-A648-21A43F9C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937E1C-0198-2E47-9045-37287A0C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AD2BDA-CD4D-AD46-898D-ACD39C2B2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94FD24-CE60-DF42-832A-FD979ED1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67EAD-F132-0344-83C0-9DC585AD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C27028-E2EA-8546-9548-D345B205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2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6B0C6-D024-444D-BFC8-CBCF5FF5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66F0D1-B6BC-6D43-A2C5-0F686B74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92FFCE-C3A5-5949-88C3-63F43099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6E8884-D35B-0840-9611-FB0E2A99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F8CA1-28D2-3F43-A723-4F87411E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B2DFC7-E55F-B345-BA4C-97CF0C6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6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F29652-9A40-7640-96A4-81E5AD54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5DE61-C1C7-3443-B65C-A3E48C9AB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741424-E47F-D048-97AF-FDAC0D5F3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11/9/23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534A0-FF0E-DB49-B9D3-7DC356CE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A69F13-145D-8C44-BDBF-87A3698D1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s.wikipedia.org/wiki/C%C3%A1ncer_%C3%B3seo_primari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vela@sofpromed.com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hindi@atbsarc.org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nhindi@selnet-h2020.org" TargetMode="External"/><Relationship Id="rId4" Type="http://schemas.openxmlformats.org/officeDocument/2006/relationships/hyperlink" Target="mailto:dmoura@atbsar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ubierto, cerca, tabla, pastel&#10;&#10;Descripción generada automáticamente">
            <a:extLst>
              <a:ext uri="{FF2B5EF4-FFF2-40B4-BE49-F238E27FC236}">
                <a16:creationId xmlns:a16="http://schemas.microsoft.com/office/drawing/2014/main" id="{EBA3758C-A1EA-7845-85DE-D5DD3183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30"/>
                    </a14:imgEffect>
                    <a14:imgEffect>
                      <a14:saturation sat="5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549" b="3182"/>
          <a:stretch/>
        </p:blipFill>
        <p:spPr>
          <a:xfrm>
            <a:off x="-292800" y="0"/>
            <a:ext cx="12484800" cy="7147560"/>
          </a:xfrm>
          <a:prstGeom prst="rect">
            <a:avLst/>
          </a:prstGeom>
          <a:gradFill>
            <a:gsLst>
              <a:gs pos="18986">
                <a:srgbClr val="F8EFF5">
                  <a:alpha val="0"/>
                </a:srgbClr>
              </a:gs>
              <a:gs pos="18011">
                <a:srgbClr val="F8F0F5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CEF4F0A-2D18-414E-BC8F-8AAED912C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916" y="1223010"/>
            <a:ext cx="9313760" cy="433197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tabLst>
                <a:tab pos="8075613" algn="l"/>
              </a:tabLst>
            </a:pPr>
            <a:r>
              <a:rPr lang="en-US" sz="2800" b="1" dirty="0">
                <a:cs typeface="Didot" panose="02000503000000020003" pitchFamily="2" charset="-79"/>
              </a:rPr>
              <a:t>X SELNET</a:t>
            </a:r>
          </a:p>
          <a:p>
            <a:pPr>
              <a:tabLst>
                <a:tab pos="8075613" algn="l"/>
              </a:tabLst>
            </a:pPr>
            <a:r>
              <a:rPr lang="en-US" sz="2800" b="1" dirty="0">
                <a:cs typeface="Didot" panose="02000503000000020003" pitchFamily="2" charset="-79"/>
              </a:rPr>
              <a:t>CONSORTIUM MEETING</a:t>
            </a:r>
            <a:endParaRPr lang="es-ES" sz="2800" b="1" dirty="0">
              <a:cs typeface="Didot" panose="02000503000000020003" pitchFamily="2" charset="-79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000" b="1" dirty="0">
                <a:cs typeface="Didot" panose="02000503000000020003" pitchFamily="2" charset="-79"/>
              </a:rPr>
              <a:t>08th-10th </a:t>
            </a:r>
            <a:r>
              <a:rPr lang="es-ES" sz="2000" b="1" dirty="0" err="1">
                <a:cs typeface="Didot" panose="02000503000000020003" pitchFamily="2" charset="-79"/>
              </a:rPr>
              <a:t>November</a:t>
            </a:r>
            <a:r>
              <a:rPr lang="es-ES" sz="2000" b="1" dirty="0">
                <a:cs typeface="Didot" panose="02000503000000020003" pitchFamily="2" charset="-79"/>
              </a:rPr>
              <a:t> 2023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s-ES" sz="800" b="1" dirty="0">
              <a:cs typeface="Didot" panose="02000503000000020003" pitchFamily="2" charset="-79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3200" b="1" dirty="0">
                <a:cs typeface="Didot" panose="02000503000000020003" pitchFamily="2" charset="-79"/>
              </a:rPr>
              <a:t>WP6: MULTIDISCIPLINARY REVIEW OF CLINICAL CASES</a:t>
            </a:r>
          </a:p>
        </p:txBody>
      </p:sp>
      <p:pic>
        <p:nvPicPr>
          <p:cNvPr id="27" name="Imagen 26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E7EEE849-1ED3-754C-BC53-AA8B402E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195" y="4162065"/>
            <a:ext cx="1331420" cy="133142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494916" y="4827775"/>
            <a:ext cx="931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NADIA HINDI MUÑIZ</a:t>
            </a:r>
          </a:p>
          <a:p>
            <a:r>
              <a:rPr lang="es-ES" sz="1400" dirty="0"/>
              <a:t>FUNDACIÓN JIMENEZ DIAZ UNIVERSITY HOSPITAL</a:t>
            </a:r>
          </a:p>
          <a:p>
            <a:r>
              <a:rPr lang="es-ES" sz="1400" dirty="0"/>
              <a:t>MADRID, SPAIN</a:t>
            </a:r>
          </a:p>
        </p:txBody>
      </p:sp>
    </p:spTree>
    <p:extLst>
      <p:ext uri="{BB962C8B-B14F-4D97-AF65-F5344CB8AC3E}">
        <p14:creationId xmlns:p14="http://schemas.microsoft.com/office/powerpoint/2010/main" val="35433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Content Placeholder 3">
            <a:extLst>
              <a:ext uri="{FF2B5EF4-FFF2-40B4-BE49-F238E27FC236}">
                <a16:creationId xmlns:a16="http://schemas.microsoft.com/office/drawing/2014/main" id="{A0D183B8-0E1F-C643-A1A2-5552F0C6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59" y="1402619"/>
            <a:ext cx="11496541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97F7D"/>
              </a:buClr>
              <a:buFont typeface="Arial" panose="020B0604020202020204" pitchFamily="34" charset="0"/>
              <a:buNone/>
            </a:pPr>
            <a:r>
              <a:rPr lang="en-US" altLang="es-ES" sz="2400" dirty="0"/>
              <a:t>Creating and closing queries are the task of the Monitor </a:t>
            </a:r>
          </a:p>
          <a:p>
            <a:pPr lvl="1" eaLnBrk="1" hangingPunct="1">
              <a:buClr>
                <a:srgbClr val="397F7D"/>
              </a:buClr>
              <a:buFont typeface="Arial" panose="020B0604020202020204" pitchFamily="34" charset="0"/>
              <a:buNone/>
            </a:pPr>
            <a:r>
              <a:rPr lang="en-US" altLang="es-ES" sz="2400" dirty="0"/>
              <a:t>As seen, when the query is created, the button is in </a:t>
            </a:r>
            <a:r>
              <a:rPr lang="en-US" altLang="es-ES" sz="2400" b="1" dirty="0"/>
              <a:t>red</a:t>
            </a:r>
            <a:r>
              <a:rPr lang="en-US" altLang="es-ES" sz="2400" dirty="0"/>
              <a:t> (Status “Open”). </a:t>
            </a:r>
          </a:p>
          <a:p>
            <a:pPr lvl="1" eaLnBrk="1" hangingPunct="1">
              <a:buClr>
                <a:srgbClr val="397F7D"/>
              </a:buClr>
              <a:buFont typeface="Arial" panose="020B0604020202020204" pitchFamily="34" charset="0"/>
              <a:buNone/>
            </a:pPr>
            <a:r>
              <a:rPr lang="en-US" altLang="es-ES" sz="2400" dirty="0"/>
              <a:t>You just have to make sure that the Query button turns </a:t>
            </a:r>
            <a:r>
              <a:rPr lang="en-US" altLang="es-ES" sz="2400" b="1" dirty="0"/>
              <a:t>yellow </a:t>
            </a:r>
            <a:r>
              <a:rPr lang="en-US" altLang="es-ES" sz="2400" dirty="0"/>
              <a:t>when you fill it. </a:t>
            </a:r>
          </a:p>
          <a:p>
            <a:pPr lvl="1" eaLnBrk="1" hangingPunct="1">
              <a:buClr>
                <a:srgbClr val="397F7D"/>
              </a:buClr>
              <a:buFont typeface="Arial" panose="020B0604020202020204" pitchFamily="34" charset="0"/>
              <a:buNone/>
            </a:pPr>
            <a:r>
              <a:rPr lang="en-US" altLang="es-ES" sz="2400" dirty="0"/>
              <a:t>Once the Monitor close the query:</a:t>
            </a:r>
          </a:p>
        </p:txBody>
      </p:sp>
      <p:sp>
        <p:nvSpPr>
          <p:cNvPr id="43016" name="Content Placeholder 3">
            <a:extLst>
              <a:ext uri="{FF2B5EF4-FFF2-40B4-BE49-F238E27FC236}">
                <a16:creationId xmlns:a16="http://schemas.microsoft.com/office/drawing/2014/main" id="{3BE1364E-47BE-E64A-8485-00A6373E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6022975"/>
            <a:ext cx="84883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97F7D"/>
              </a:buClr>
              <a:buFont typeface="Arial" panose="020B0604020202020204" pitchFamily="34" charset="0"/>
              <a:buNone/>
            </a:pPr>
            <a:r>
              <a:rPr lang="en-US" altLang="es-ES" sz="2400" dirty="0"/>
              <a:t>4: The query button appears in </a:t>
            </a:r>
            <a:r>
              <a:rPr lang="en-US" altLang="es-ES" sz="2400" b="1" dirty="0"/>
              <a:t>green</a:t>
            </a:r>
            <a:r>
              <a:rPr lang="en-US" altLang="es-ES" sz="2400" dirty="0"/>
              <a:t> (closed)</a:t>
            </a:r>
          </a:p>
        </p:txBody>
      </p:sp>
      <p:pic>
        <p:nvPicPr>
          <p:cNvPr id="43017" name="Imagen 27">
            <a:extLst>
              <a:ext uri="{FF2B5EF4-FFF2-40B4-BE49-F238E27FC236}">
                <a16:creationId xmlns:a16="http://schemas.microsoft.com/office/drawing/2014/main" id="{92AF9C5E-6FA2-694E-8D87-5BC160058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99" y="3737406"/>
            <a:ext cx="5943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8" name="Grupo 12">
            <a:extLst>
              <a:ext uri="{FF2B5EF4-FFF2-40B4-BE49-F238E27FC236}">
                <a16:creationId xmlns:a16="http://schemas.microsoft.com/office/drawing/2014/main" id="{B6E48BE9-99D6-F84F-A04D-CF5E4A45E227}"/>
              </a:ext>
            </a:extLst>
          </p:cNvPr>
          <p:cNvGrpSpPr>
            <a:grpSpLocks/>
          </p:cNvGrpSpPr>
          <p:nvPr/>
        </p:nvGrpSpPr>
        <p:grpSpPr bwMode="auto">
          <a:xfrm>
            <a:off x="2805448" y="4451859"/>
            <a:ext cx="488950" cy="474662"/>
            <a:chOff x="5986248" y="2481837"/>
            <a:chExt cx="208517" cy="454245"/>
          </a:xfrm>
        </p:grpSpPr>
        <p:sp>
          <p:nvSpPr>
            <p:cNvPr id="43019" name="CuadroTexto 20">
              <a:extLst>
                <a:ext uri="{FF2B5EF4-FFF2-40B4-BE49-F238E27FC236}">
                  <a16:creationId xmlns:a16="http://schemas.microsoft.com/office/drawing/2014/main" id="{C6491DA4-01E7-E449-A3CF-764A68E28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248" y="2481837"/>
              <a:ext cx="65821" cy="3535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8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BA2495B9-25D6-F846-973D-8A9B89455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736" y="2709719"/>
              <a:ext cx="111029" cy="226363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24545"/>
                </a:solidFill>
              </a:endParaRPr>
            </a:p>
          </p:txBody>
        </p:sp>
      </p:grpSp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EE828581-B75F-1347-B99D-D3ABC9AE0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3199" y="118267"/>
            <a:ext cx="1363752" cy="1363752"/>
          </a:xfrm>
          <a:prstGeom prst="rect">
            <a:avLst/>
          </a:prstGeom>
        </p:spPr>
      </p:pic>
      <p:sp>
        <p:nvSpPr>
          <p:cNvPr id="14" name="Título 3">
            <a:extLst>
              <a:ext uri="{FF2B5EF4-FFF2-40B4-BE49-F238E27FC236}">
                <a16:creationId xmlns:a16="http://schemas.microsoft.com/office/drawing/2014/main" id="{57FDA4F9-6D99-254D-A501-07739CFC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3" y="280194"/>
            <a:ext cx="9184290" cy="820738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REGISTRY: </a:t>
            </a:r>
            <a:r>
              <a:rPr lang="en-GB" altLang="es-E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Responding to open queries</a:t>
            </a:r>
            <a:endParaRPr lang="en-GB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5D7498-92C2-7442-9146-9C5411F778AD}"/>
              </a:ext>
            </a:extLst>
          </p:cNvPr>
          <p:cNvSpPr txBox="1"/>
          <p:nvPr/>
        </p:nvSpPr>
        <p:spPr>
          <a:xfrm>
            <a:off x="7237928" y="3482363"/>
            <a:ext cx="480381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Doubts (SOFPROMED): </a:t>
            </a:r>
          </a:p>
          <a:p>
            <a:r>
              <a:rPr lang="es-ES" sz="2400" dirty="0"/>
              <a:t>Miguel Vela: </a:t>
            </a:r>
            <a:r>
              <a:rPr lang="es-ES" sz="2400" dirty="0">
                <a:hlinkClick r:id="rId5"/>
              </a:rPr>
              <a:t>mvela@sofpromed.com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Catalina </a:t>
            </a:r>
            <a:r>
              <a:rPr lang="es-ES" sz="2400" dirty="0" err="1"/>
              <a:t>Gayà</a:t>
            </a:r>
            <a:r>
              <a:rPr lang="es-ES" sz="2400" dirty="0"/>
              <a:t>: </a:t>
            </a:r>
            <a:r>
              <a:rPr lang="es-ES" sz="2400" dirty="0" err="1"/>
              <a:t>cngaya@sofpromed.com</a:t>
            </a:r>
            <a:r>
              <a:rPr lang="es-ES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03073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BACF596A-8A5A-864B-A2F9-F60A1506FC2B}"/>
              </a:ext>
            </a:extLst>
          </p:cNvPr>
          <p:cNvSpPr txBox="1">
            <a:spLocks/>
          </p:cNvSpPr>
          <p:nvPr/>
        </p:nvSpPr>
        <p:spPr>
          <a:xfrm>
            <a:off x="312307" y="363414"/>
            <a:ext cx="9704526" cy="10902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s-ES" sz="3200" dirty="0"/>
              <a:t>OBJ 1: PEER REVIEWS OF PATHOLOGIC DIAGNOSIS </a:t>
            </a:r>
          </a:p>
          <a:p>
            <a:endParaRPr lang="es-ES" sz="2800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91F5F9E-4F0C-C349-B10B-FC909AA23C2C}"/>
              </a:ext>
            </a:extLst>
          </p:cNvPr>
          <p:cNvSpPr txBox="1">
            <a:spLocks/>
          </p:cNvSpPr>
          <p:nvPr/>
        </p:nvSpPr>
        <p:spPr>
          <a:xfrm>
            <a:off x="312307" y="1821735"/>
            <a:ext cx="4857570" cy="4883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LOCAL DIAGNOSIS: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Histologic subtype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Grade (FNCLCC) 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IHC data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Molecular analysis data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Local pathology form + anonymized copy from local diagnosis (Upload on CRF)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682D1E8-E6E6-1A42-94B4-52D78B9E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167" t="11259" r="29917" b="6667"/>
          <a:stretch>
            <a:fillRect/>
          </a:stretch>
        </p:blipFill>
        <p:spPr bwMode="auto">
          <a:xfrm>
            <a:off x="4931229" y="1845094"/>
            <a:ext cx="6569110" cy="495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4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457983"/>
            <a:ext cx="9704526" cy="136375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r>
              <a:rPr lang="en-GB" sz="3200" dirty="0"/>
              <a:t>WP6/WP8:</a:t>
            </a:r>
          </a:p>
          <a:p>
            <a:r>
              <a:rPr lang="es-ES" sz="3200" dirty="0"/>
              <a:t>OBJ 1: PEER REVIEWS OF PATHOLOGIC DIAGNOSIS: </a:t>
            </a:r>
          </a:p>
          <a:p>
            <a:r>
              <a:rPr lang="en-GB" sz="3200" dirty="0"/>
              <a:t>sample circuit</a:t>
            </a:r>
            <a:endParaRPr lang="es-ES" sz="32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530DFD2-ED8A-D743-B3A9-1F6EEC07F1A7}"/>
              </a:ext>
            </a:extLst>
          </p:cNvPr>
          <p:cNvGrpSpPr/>
          <p:nvPr/>
        </p:nvGrpSpPr>
        <p:grpSpPr>
          <a:xfrm>
            <a:off x="599847" y="1969901"/>
            <a:ext cx="9507324" cy="4656438"/>
            <a:chOff x="1689212" y="2226164"/>
            <a:chExt cx="8573340" cy="421809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80B17A01-A981-1D41-80F4-21C566B12E62}"/>
                </a:ext>
              </a:extLst>
            </p:cNvPr>
            <p:cNvGrpSpPr/>
            <p:nvPr/>
          </p:nvGrpSpPr>
          <p:grpSpPr>
            <a:xfrm>
              <a:off x="1689212" y="2226164"/>
              <a:ext cx="8372996" cy="4218098"/>
              <a:chOff x="524920" y="2352777"/>
              <a:chExt cx="8372996" cy="4218098"/>
            </a:xfrm>
          </p:grpSpPr>
          <p:pic>
            <p:nvPicPr>
              <p:cNvPr id="12" name="Marcador de contenido 5">
                <a:extLst>
                  <a:ext uri="{FF2B5EF4-FFF2-40B4-BE49-F238E27FC236}">
                    <a16:creationId xmlns:a16="http://schemas.microsoft.com/office/drawing/2014/main" id="{B4CFD678-29AD-C542-A5B8-769910A36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920" y="2844715"/>
                <a:ext cx="1892831" cy="1417796"/>
              </a:xfrm>
              <a:prstGeom prst="rect">
                <a:avLst/>
              </a:prstGeom>
            </p:spPr>
          </p:pic>
          <p:sp>
            <p:nvSpPr>
              <p:cNvPr id="14" name="Flecha derecha 13">
                <a:extLst>
                  <a:ext uri="{FF2B5EF4-FFF2-40B4-BE49-F238E27FC236}">
                    <a16:creationId xmlns:a16="http://schemas.microsoft.com/office/drawing/2014/main" id="{3F76415C-A350-9F43-9912-51EF5E9C173D}"/>
                  </a:ext>
                </a:extLst>
              </p:cNvPr>
              <p:cNvSpPr/>
              <p:nvPr/>
            </p:nvSpPr>
            <p:spPr>
              <a:xfrm>
                <a:off x="2560977" y="3553613"/>
                <a:ext cx="829994" cy="2315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lecha derecha 14">
                <a:extLst>
                  <a:ext uri="{FF2B5EF4-FFF2-40B4-BE49-F238E27FC236}">
                    <a16:creationId xmlns:a16="http://schemas.microsoft.com/office/drawing/2014/main" id="{C3C2FD79-D302-554C-A289-017542B631BF}"/>
                  </a:ext>
                </a:extLst>
              </p:cNvPr>
              <p:cNvSpPr/>
              <p:nvPr/>
            </p:nvSpPr>
            <p:spPr>
              <a:xfrm rot="20089593">
                <a:off x="5832952" y="3252960"/>
                <a:ext cx="1257937" cy="24599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C22589F-CF79-FE40-A7EC-15033AF5C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7409" y="2352777"/>
                <a:ext cx="1388651" cy="1394850"/>
              </a:xfrm>
              <a:prstGeom prst="rect">
                <a:avLst/>
              </a:prstGeom>
            </p:spPr>
          </p:pic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E400762-E021-074B-B82F-F820E0734627}"/>
                  </a:ext>
                </a:extLst>
              </p:cNvPr>
              <p:cNvSpPr/>
              <p:nvPr/>
            </p:nvSpPr>
            <p:spPr>
              <a:xfrm>
                <a:off x="524920" y="6008168"/>
                <a:ext cx="8372996" cy="562707"/>
              </a:xfrm>
              <a:prstGeom prst="rect">
                <a:avLst/>
              </a:prstGeom>
              <a:solidFill>
                <a:srgbClr val="FBC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CLINICAL DATA AND LOCAL REPORT ON THE CRF (LOCALLY)</a:t>
                </a:r>
              </a:p>
            </p:txBody>
          </p:sp>
        </p:grpSp>
        <p:sp>
          <p:nvSpPr>
            <p:cNvPr id="10" name="Flecha derecha 9">
              <a:extLst>
                <a:ext uri="{FF2B5EF4-FFF2-40B4-BE49-F238E27FC236}">
                  <a16:creationId xmlns:a16="http://schemas.microsoft.com/office/drawing/2014/main" id="{2A5ED43B-FC44-1A48-B901-0C5E1F54D25C}"/>
                </a:ext>
              </a:extLst>
            </p:cNvPr>
            <p:cNvSpPr/>
            <p:nvPr/>
          </p:nvSpPr>
          <p:spPr>
            <a:xfrm rot="2637901">
              <a:off x="6762427" y="4055702"/>
              <a:ext cx="1568537" cy="1867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E5C2C291-C62C-D34D-939B-EAA0B302B866}"/>
                </a:ext>
              </a:extLst>
            </p:cNvPr>
            <p:cNvSpPr txBox="1"/>
            <p:nvPr/>
          </p:nvSpPr>
          <p:spPr>
            <a:xfrm>
              <a:off x="8093500" y="4750229"/>
              <a:ext cx="2169052" cy="646331"/>
            </a:xfrm>
            <a:prstGeom prst="rect">
              <a:avLst/>
            </a:prstGeom>
            <a:solidFill>
              <a:srgbClr val="FCFFC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TRANSLATIONAL </a:t>
              </a:r>
            </a:p>
            <a:p>
              <a:pPr algn="ctr"/>
              <a:r>
                <a:rPr lang="en-GB" dirty="0"/>
                <a:t>STUDIES (WP 8)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B49C78-CF65-BD4F-A05E-8A4670E59018}"/>
              </a:ext>
            </a:extLst>
          </p:cNvPr>
          <p:cNvSpPr txBox="1"/>
          <p:nvPr/>
        </p:nvSpPr>
        <p:spPr>
          <a:xfrm>
            <a:off x="7689953" y="3540136"/>
            <a:ext cx="2405349" cy="646331"/>
          </a:xfrm>
          <a:prstGeom prst="rect">
            <a:avLst/>
          </a:prstGeom>
          <a:solidFill>
            <a:srgbClr val="FCFF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CENTRAL REVIEW </a:t>
            </a:r>
          </a:p>
          <a:p>
            <a:pPr algn="ctr"/>
            <a:r>
              <a:rPr lang="en-GB" dirty="0"/>
              <a:t>(WP 6)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0A51E73-1811-9C4A-A8AF-7CD6917F01FD}"/>
              </a:ext>
            </a:extLst>
          </p:cNvPr>
          <p:cNvGrpSpPr/>
          <p:nvPr/>
        </p:nvGrpSpPr>
        <p:grpSpPr>
          <a:xfrm>
            <a:off x="3911600" y="2495550"/>
            <a:ext cx="2326440" cy="1905708"/>
            <a:chOff x="3911600" y="2495550"/>
            <a:chExt cx="2326440" cy="190570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153D431-81A5-7843-8725-174CEFD76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1600" y="2495550"/>
              <a:ext cx="2326440" cy="1280654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5879960-55D4-D743-8A74-7943539DBF9E}"/>
                </a:ext>
              </a:extLst>
            </p:cNvPr>
            <p:cNvSpPr txBox="1"/>
            <p:nvPr/>
          </p:nvSpPr>
          <p:spPr>
            <a:xfrm>
              <a:off x="4187077" y="3754927"/>
              <a:ext cx="1775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CITIUS III</a:t>
              </a:r>
            </a:p>
            <a:p>
              <a:pPr algn="ctr"/>
              <a:r>
                <a:rPr lang="en-US" dirty="0"/>
                <a:t>Seville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9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B90EFA7-29F0-3B4B-9BA8-41EAB7DC4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49884"/>
              </p:ext>
            </p:extLst>
          </p:nvPr>
        </p:nvGraphicFramePr>
        <p:xfrm>
          <a:off x="219632" y="1372643"/>
          <a:ext cx="981034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406">
                  <a:extLst>
                    <a:ext uri="{9D8B030D-6E8A-4147-A177-3AD203B41FA5}">
                      <a16:colId xmlns:a16="http://schemas.microsoft.com/office/drawing/2014/main" val="3500302369"/>
                    </a:ext>
                  </a:extLst>
                </a:gridCol>
                <a:gridCol w="2225366">
                  <a:extLst>
                    <a:ext uri="{9D8B030D-6E8A-4147-A177-3AD203B41FA5}">
                      <a16:colId xmlns:a16="http://schemas.microsoft.com/office/drawing/2014/main" val="3140471487"/>
                    </a:ext>
                  </a:extLst>
                </a:gridCol>
                <a:gridCol w="2266576">
                  <a:extLst>
                    <a:ext uri="{9D8B030D-6E8A-4147-A177-3AD203B41FA5}">
                      <a16:colId xmlns:a16="http://schemas.microsoft.com/office/drawing/2014/main" val="2932683604"/>
                    </a:ext>
                  </a:extLst>
                </a:gridCol>
              </a:tblGrid>
              <a:tr h="348069">
                <a:tc>
                  <a:txBody>
                    <a:bodyPr/>
                    <a:lstStyle/>
                    <a:p>
                      <a:r>
                        <a:rPr lang="en-US" sz="2400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REGISTERED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BLOCKS 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022281"/>
                  </a:ext>
                </a:extLst>
              </a:tr>
              <a:tr h="299938">
                <a:tc>
                  <a:txBody>
                    <a:bodyPr/>
                    <a:lstStyle/>
                    <a:p>
                      <a:r>
                        <a:rPr lang="en-US" sz="1600" dirty="0"/>
                        <a:t>HUVR- VIRGEN DEL ROCIO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603946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IAF- INSTITUTO ALEXANDER FLEMING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63572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INEN_ NATIONAL INSTITUTE OF NEOPLASTIC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614894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HU SON ESPASES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05041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AC CAMARGO CANCER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67708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HU CANARIAS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552063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INEN_ NATIONAL INSTITUTE OF NEOPLASTIC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100072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INSTITUTO NACIONAL DEL CÁNCER DE PARAGUAY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44260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HU FUNDACIÓN JIMENEZ DÍAZ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305948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INT- ISTITUTO NAZIONALE DEI TUMORI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968662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FUNDACIÓN CENTRO ONCOLOGICO DE INTEGRACION  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608554"/>
                  </a:ext>
                </a:extLst>
              </a:tr>
              <a:tr h="290058">
                <a:tc>
                  <a:txBody>
                    <a:bodyPr/>
                    <a:lstStyle/>
                    <a:p>
                      <a:r>
                        <a:rPr lang="en-US" sz="1600" dirty="0"/>
                        <a:t>IOR- ISTITUTO ORTOPEDICO RIZZOLI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28156"/>
                  </a:ext>
                </a:extLst>
              </a:tr>
            </a:tbl>
          </a:graphicData>
        </a:graphic>
      </p:graphicFrame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299427" y="131919"/>
            <a:ext cx="9704526" cy="8735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r>
              <a:rPr lang="en-GB" sz="3200" dirty="0"/>
              <a:t>WP6/WP8:</a:t>
            </a:r>
          </a:p>
          <a:p>
            <a:r>
              <a:rPr lang="es-ES" sz="3200" dirty="0"/>
              <a:t>OBJ 1: NUMBERS (</a:t>
            </a:r>
            <a:r>
              <a:rPr lang="es-ES" sz="3200" dirty="0" err="1"/>
              <a:t>October</a:t>
            </a:r>
            <a:r>
              <a:rPr lang="es-ES" sz="3200" dirty="0"/>
              <a:t> 2023)</a:t>
            </a:r>
            <a:endParaRPr lang="es-ES" sz="32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CD62163-D93B-FEA9-6B5F-1A60074D7B8C}"/>
              </a:ext>
            </a:extLst>
          </p:cNvPr>
          <p:cNvGrpSpPr/>
          <p:nvPr/>
        </p:nvGrpSpPr>
        <p:grpSpPr>
          <a:xfrm>
            <a:off x="8137844" y="2829278"/>
            <a:ext cx="2108861" cy="536341"/>
            <a:chOff x="8137844" y="2829278"/>
            <a:chExt cx="2108861" cy="536341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392D571-A5CF-0C49-ACF6-D7EC3B9B222F}"/>
                </a:ext>
              </a:extLst>
            </p:cNvPr>
            <p:cNvSpPr txBox="1"/>
            <p:nvPr/>
          </p:nvSpPr>
          <p:spPr>
            <a:xfrm>
              <a:off x="8137844" y="2915734"/>
              <a:ext cx="1473835" cy="363431"/>
            </a:xfrm>
            <a:prstGeom prst="rect">
              <a:avLst/>
            </a:prstGeom>
            <a:noFill/>
            <a:ln w="9842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0EC8545-152D-4145-9D7E-1AB69D84A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60" t="1115" r="8406"/>
            <a:stretch/>
          </p:blipFill>
          <p:spPr>
            <a:xfrm>
              <a:off x="9638570" y="2829278"/>
              <a:ext cx="608135" cy="536341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3F16213-F4D8-7342-B199-82990C2391A0}"/>
              </a:ext>
            </a:extLst>
          </p:cNvPr>
          <p:cNvGrpSpPr/>
          <p:nvPr/>
        </p:nvGrpSpPr>
        <p:grpSpPr>
          <a:xfrm>
            <a:off x="2580321" y="2213928"/>
            <a:ext cx="6979722" cy="1304241"/>
            <a:chOff x="1505521" y="509521"/>
            <a:chExt cx="6263995" cy="1322178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FA075DAD-B656-CC41-8C08-5855D1329636}"/>
                </a:ext>
              </a:extLst>
            </p:cNvPr>
            <p:cNvSpPr txBox="1"/>
            <p:nvPr/>
          </p:nvSpPr>
          <p:spPr>
            <a:xfrm>
              <a:off x="1505521" y="509521"/>
              <a:ext cx="6263995" cy="1034143"/>
            </a:xfrm>
            <a:prstGeom prst="rect">
              <a:avLst/>
            </a:prstGeom>
            <a:noFill/>
            <a:ln w="666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endParaRPr lang="es-ES_tradnl" dirty="0"/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1C7EFC1-C9F0-4543-9690-3944A63ABC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245"/>
            <a:stretch/>
          </p:blipFill>
          <p:spPr>
            <a:xfrm>
              <a:off x="5460603" y="1173704"/>
              <a:ext cx="595086" cy="657995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2F983DA2-06AF-0946-8608-4572D823B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560" t="1115" r="8406"/>
            <a:stretch/>
          </p:blipFill>
          <p:spPr>
            <a:xfrm>
              <a:off x="5549714" y="535270"/>
              <a:ext cx="505975" cy="633073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5BA9718-291B-6C42-893C-0DD0BA7E0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364" r="10326"/>
            <a:stretch/>
          </p:blipFill>
          <p:spPr>
            <a:xfrm>
              <a:off x="5935942" y="934411"/>
              <a:ext cx="486738" cy="654997"/>
            </a:xfrm>
            <a:prstGeom prst="rect">
              <a:avLst/>
            </a:prstGeom>
          </p:spPr>
        </p:pic>
      </p:grp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624" y="20267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4FAB789-991D-F945-A4C3-66C3D7000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57768"/>
              </p:ext>
            </p:extLst>
          </p:nvPr>
        </p:nvGraphicFramePr>
        <p:xfrm>
          <a:off x="838200" y="1825625"/>
          <a:ext cx="105156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0098075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3065688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74850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REGISTERED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BLOCKS 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73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 Vall d’ </a:t>
                      </a:r>
                      <a:r>
                        <a:rPr lang="es-ES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34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Caja Costarricense del Seguro Social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30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s-ES" sz="1600" dirty="0">
                          <a:effectLst/>
                        </a:rPr>
                        <a:t>HU Miguel Servet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72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s-E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 </a:t>
                      </a:r>
                      <a:r>
                        <a:rPr lang="es-ES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Leon</a:t>
                      </a:r>
                      <a:r>
                        <a:rPr lang="es-E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Berard</a:t>
                      </a:r>
                      <a:endParaRPr lang="es-ES" sz="1600" dirty="0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33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s-ES" sz="1600" dirty="0">
                          <a:effectLst/>
                        </a:rPr>
                        <a:t>IREN Norte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5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s-ES" sz="1600" dirty="0">
                          <a:effectLst/>
                        </a:rPr>
                        <a:t>Instituto Oncológico Oriente Boliviano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55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s-ES" sz="1600" dirty="0">
                          <a:effectLst/>
                        </a:rPr>
                        <a:t>Instituto de Previsión Social de Paraguay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s-ES" sz="1600" b="1" dirty="0">
                          <a:effectLst/>
                        </a:rPr>
                        <a:t>TOTAL</a:t>
                      </a:r>
                    </a:p>
                  </a:txBody>
                  <a:tcPr marL="76200" marR="76200" marT="76200" marB="76200">
                    <a:solidFill>
                      <a:srgbClr val="F5DB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4884</a:t>
                      </a:r>
                    </a:p>
                  </a:txBody>
                  <a:tcPr>
                    <a:solidFill>
                      <a:srgbClr val="F5DB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1235</a:t>
                      </a:r>
                    </a:p>
                  </a:txBody>
                  <a:tcPr>
                    <a:solidFill>
                      <a:srgbClr val="F5D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92467"/>
                  </a:ext>
                </a:extLst>
              </a:tr>
            </a:tbl>
          </a:graphicData>
        </a:graphic>
      </p:graphicFrame>
      <p:sp>
        <p:nvSpPr>
          <p:cNvPr id="5" name="Título 3">
            <a:extLst>
              <a:ext uri="{FF2B5EF4-FFF2-40B4-BE49-F238E27FC236}">
                <a16:creationId xmlns:a16="http://schemas.microsoft.com/office/drawing/2014/main" id="{87C10115-9E49-6B4F-8987-8369CCFDCD64}"/>
              </a:ext>
            </a:extLst>
          </p:cNvPr>
          <p:cNvSpPr txBox="1">
            <a:spLocks/>
          </p:cNvSpPr>
          <p:nvPr/>
        </p:nvSpPr>
        <p:spPr>
          <a:xfrm>
            <a:off x="838200" y="440678"/>
            <a:ext cx="9704526" cy="87354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r>
              <a:rPr lang="en-GB" sz="3200" dirty="0"/>
              <a:t>WP6/WP8:</a:t>
            </a:r>
          </a:p>
          <a:p>
            <a:r>
              <a:rPr lang="es-ES" sz="3200" dirty="0"/>
              <a:t>OBJ 1: NUMBERS (</a:t>
            </a:r>
            <a:r>
              <a:rPr lang="es-ES" sz="3200" dirty="0" err="1"/>
              <a:t>October</a:t>
            </a:r>
            <a:r>
              <a:rPr lang="es-ES" sz="3200" dirty="0"/>
              <a:t> 2023)</a:t>
            </a:r>
            <a:endParaRPr lang="es-ES" sz="32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6" name="Imagen 5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80CF42A9-5CAA-6A4E-9486-F0FEA1A7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924" y="195575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" sz="3600" dirty="0"/>
              <a:t>OBJ 1: PEER REVIEWS OF PATHOLOGIC DIAGNOSIS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E1A1407-49E0-0E4D-B4BA-D2AFB1D06729}"/>
              </a:ext>
            </a:extLst>
          </p:cNvPr>
          <p:cNvSpPr txBox="1">
            <a:spLocks/>
          </p:cNvSpPr>
          <p:nvPr/>
        </p:nvSpPr>
        <p:spPr>
          <a:xfrm>
            <a:off x="177639" y="2070099"/>
            <a:ext cx="8045295" cy="4670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Network of expert pathologist (WP2)</a:t>
            </a:r>
          </a:p>
          <a:p>
            <a:pPr>
              <a:lnSpc>
                <a:spcPct val="15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</a:rPr>
              <a:t>Central pathologic reviews ongoing 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solidFill>
                  <a:schemeClr val="tx1"/>
                </a:solidFill>
              </a:rPr>
              <a:t>&gt;300 cases already SENT central review</a:t>
            </a:r>
          </a:p>
          <a:p>
            <a:pPr lvl="1">
              <a:lnSpc>
                <a:spcPct val="150000"/>
              </a:lnSpc>
            </a:pPr>
            <a:endParaRPr lang="en-GB" sz="2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6FC436E-552B-2F49-AF8C-B8F8C24083BB}"/>
              </a:ext>
            </a:extLst>
          </p:cNvPr>
          <p:cNvGrpSpPr/>
          <p:nvPr/>
        </p:nvGrpSpPr>
        <p:grpSpPr>
          <a:xfrm>
            <a:off x="5845475" y="2440134"/>
            <a:ext cx="6709256" cy="3970318"/>
            <a:chOff x="5845475" y="2440134"/>
            <a:chExt cx="6709256" cy="3970318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8F714BDD-5FDC-3346-88B3-01D843BA1209}"/>
                </a:ext>
              </a:extLst>
            </p:cNvPr>
            <p:cNvGrpSpPr/>
            <p:nvPr/>
          </p:nvGrpSpPr>
          <p:grpSpPr>
            <a:xfrm>
              <a:off x="5845475" y="2440134"/>
              <a:ext cx="6709256" cy="3970318"/>
              <a:chOff x="5845475" y="2440134"/>
              <a:chExt cx="6709256" cy="3970318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FE5DEA8E-18DA-934A-8122-47303DC3CB2A}"/>
                  </a:ext>
                </a:extLst>
              </p:cNvPr>
              <p:cNvGrpSpPr/>
              <p:nvPr/>
            </p:nvGrpSpPr>
            <p:grpSpPr>
              <a:xfrm>
                <a:off x="5845475" y="2440134"/>
                <a:ext cx="6709256" cy="3970318"/>
                <a:chOff x="998174" y="2446279"/>
                <a:chExt cx="6709256" cy="3970318"/>
              </a:xfrm>
              <a:noFill/>
            </p:grpSpPr>
            <p:sp>
              <p:nvSpPr>
                <p:cNvPr id="10" name="3 Rectángulo">
                  <a:extLst>
                    <a:ext uri="{FF2B5EF4-FFF2-40B4-BE49-F238E27FC236}">
                      <a16:creationId xmlns:a16="http://schemas.microsoft.com/office/drawing/2014/main" id="{E80EF606-5952-854B-A59E-DFCABA65AAA3}"/>
                    </a:ext>
                  </a:extLst>
                </p:cNvPr>
                <p:cNvSpPr/>
                <p:nvPr/>
              </p:nvSpPr>
              <p:spPr>
                <a:xfrm>
                  <a:off x="1242416" y="2446279"/>
                  <a:ext cx="6465014" cy="3970318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s-ES" sz="1400" b="1" dirty="0" err="1"/>
                    <a:t>Angelo</a:t>
                  </a:r>
                  <a:r>
                    <a:rPr lang="es-ES" sz="1400" b="1" dirty="0"/>
                    <a:t> Paolo Dei Tos, </a:t>
                  </a:r>
                  <a:r>
                    <a:rPr lang="es-ES" sz="1400" b="1" dirty="0" err="1"/>
                    <a:t>Pathologist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network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coordinator</a:t>
                  </a:r>
                  <a:r>
                    <a:rPr lang="es-ES" sz="1400" b="1" dirty="0"/>
                    <a:t> – </a:t>
                  </a:r>
                  <a:r>
                    <a:rPr lang="es-ES" sz="1400" b="1" dirty="0" err="1"/>
                    <a:t>University</a:t>
                  </a:r>
                  <a:r>
                    <a:rPr lang="es-ES" sz="1400" b="1" dirty="0"/>
                    <a:t> of Padua, </a:t>
                  </a:r>
                  <a:r>
                    <a:rPr lang="es-ES" sz="1400" b="1" dirty="0" err="1"/>
                    <a:t>Italy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dirty="0"/>
                    <a:t>Lucia </a:t>
                  </a:r>
                  <a:r>
                    <a:rPr lang="es-ES" sz="1400" dirty="0" err="1"/>
                    <a:t>Gonzalez</a:t>
                  </a:r>
                  <a:r>
                    <a:rPr lang="es-ES" sz="1400" dirty="0"/>
                    <a:t>– Institute Alexander Fleming, Argentina.</a:t>
                  </a:r>
                </a:p>
                <a:p>
                  <a:r>
                    <a:rPr lang="es-ES" sz="1400" dirty="0"/>
                    <a:t>Martina </a:t>
                  </a:r>
                  <a:r>
                    <a:rPr lang="es-ES" sz="1400" dirty="0" err="1"/>
                    <a:t>Nesprias</a:t>
                  </a:r>
                  <a:r>
                    <a:rPr lang="es-ES" sz="1400" dirty="0"/>
                    <a:t> – General Hospital of Agudos Carlos G. Durand, Argentina.</a:t>
                  </a:r>
                </a:p>
                <a:p>
                  <a:r>
                    <a:rPr lang="es-ES" sz="1400" dirty="0"/>
                    <a:t>Antonio </a:t>
                  </a:r>
                  <a:r>
                    <a:rPr lang="es-ES" sz="1400" dirty="0" err="1"/>
                    <a:t>Nascimento</a:t>
                  </a:r>
                  <a:r>
                    <a:rPr lang="es-ES" sz="1400" dirty="0"/>
                    <a:t> – A. C. Camargo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Center, </a:t>
                  </a:r>
                  <a:r>
                    <a:rPr lang="es-ES" sz="1400" dirty="0" err="1"/>
                    <a:t>Brazil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/>
                    <a:t>Felipe </a:t>
                  </a:r>
                  <a:r>
                    <a:rPr lang="es-ES" sz="1400" dirty="0" err="1"/>
                    <a:t>d’Almeida</a:t>
                  </a:r>
                  <a:r>
                    <a:rPr lang="es-ES" sz="1400" dirty="0"/>
                    <a:t> Costa – A. C. Camargo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Center, </a:t>
                  </a:r>
                  <a:r>
                    <a:rPr lang="es-ES" sz="1400" dirty="0" err="1"/>
                    <a:t>Brazil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 err="1"/>
                    <a:t>Maurizio</a:t>
                  </a:r>
                  <a:r>
                    <a:rPr lang="es-ES" sz="1400" dirty="0"/>
                    <a:t> Donato Acuña – Rafael Ángel Calderón Guardia Hospital, Costa Rica.</a:t>
                  </a:r>
                </a:p>
                <a:p>
                  <a:r>
                    <a:rPr lang="es-ES" sz="1400" dirty="0"/>
                    <a:t>Rodolfo Guzmán- H San Juan de Dios, Costa Rica</a:t>
                  </a:r>
                  <a:endParaRPr lang="es-ES" sz="1400" b="1" dirty="0"/>
                </a:p>
                <a:p>
                  <a:r>
                    <a:rPr lang="es-ES" sz="1400" b="1" dirty="0"/>
                    <a:t>Alberto Righi – </a:t>
                  </a:r>
                  <a:r>
                    <a:rPr lang="es-ES" sz="1400" b="1" dirty="0" err="1"/>
                    <a:t>Rizzoli</a:t>
                  </a:r>
                  <a:r>
                    <a:rPr lang="es-ES" sz="1400" b="1" dirty="0"/>
                    <a:t> Orthopedic Institute, </a:t>
                  </a:r>
                  <a:r>
                    <a:rPr lang="es-ES" sz="1400" b="1" dirty="0" err="1"/>
                    <a:t>Italy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dirty="0"/>
                    <a:t>Paola </a:t>
                  </a:r>
                  <a:r>
                    <a:rPr lang="es-ES" sz="1400" dirty="0" err="1"/>
                    <a:t>Collini</a:t>
                  </a:r>
                  <a:r>
                    <a:rPr lang="es-ES" sz="1400" dirty="0"/>
                    <a:t> – IRCCS </a:t>
                  </a:r>
                  <a:r>
                    <a:rPr lang="es-ES" sz="1400" dirty="0" err="1"/>
                    <a:t>National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Institute, </a:t>
                  </a:r>
                  <a:r>
                    <a:rPr lang="es-ES" sz="1400" dirty="0" err="1"/>
                    <a:t>Italy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b="1" dirty="0"/>
                    <a:t>Marco </a:t>
                  </a:r>
                  <a:r>
                    <a:rPr lang="es-ES" sz="1400" b="1" dirty="0" err="1"/>
                    <a:t>Gambarotti</a:t>
                  </a:r>
                  <a:r>
                    <a:rPr lang="es-ES" sz="1400" b="1" dirty="0"/>
                    <a:t>- </a:t>
                  </a:r>
                  <a:r>
                    <a:rPr lang="es-ES" sz="1400" b="1" dirty="0" err="1"/>
                    <a:t>Rizzoli</a:t>
                  </a:r>
                  <a:r>
                    <a:rPr lang="es-ES" sz="1400" b="1" dirty="0"/>
                    <a:t> Orthopedic </a:t>
                  </a:r>
                  <a:r>
                    <a:rPr lang="es-ES" sz="1400" b="1" dirty="0" err="1"/>
                    <a:t>Institute</a:t>
                  </a:r>
                  <a:r>
                    <a:rPr lang="es-ES" sz="1400" b="1" dirty="0"/>
                    <a:t>, </a:t>
                  </a:r>
                  <a:r>
                    <a:rPr lang="es-ES" sz="1400" b="1" dirty="0" err="1"/>
                    <a:t>Italy</a:t>
                  </a:r>
                  <a:endParaRPr lang="es-ES" sz="1400" b="1" dirty="0"/>
                </a:p>
                <a:p>
                  <a:r>
                    <a:rPr lang="es-ES" sz="1400" dirty="0"/>
                    <a:t>Claudia Haydee Sara Caro Sánchez – </a:t>
                  </a:r>
                  <a:r>
                    <a:rPr lang="es-ES" sz="1400" dirty="0" err="1"/>
                    <a:t>National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Institute, </a:t>
                  </a:r>
                  <a:r>
                    <a:rPr lang="es-ES" sz="1400" dirty="0" err="1"/>
                    <a:t>Mexico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/>
                    <a:t>Hugo Ricardo Domínguez Malagón – </a:t>
                  </a:r>
                  <a:r>
                    <a:rPr lang="es-ES" sz="1400" dirty="0" err="1"/>
                    <a:t>National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Institute, </a:t>
                  </a:r>
                  <a:r>
                    <a:rPr lang="es-ES" sz="1400" dirty="0" err="1"/>
                    <a:t>Mexico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/>
                    <a:t>Lourdes Huanca – </a:t>
                  </a:r>
                  <a:r>
                    <a:rPr lang="es-ES" sz="1400" dirty="0" err="1"/>
                    <a:t>National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Institute of </a:t>
                  </a:r>
                  <a:r>
                    <a:rPr lang="es-ES" sz="1400" dirty="0" err="1"/>
                    <a:t>Peru</a:t>
                  </a:r>
                  <a:r>
                    <a:rPr lang="es-ES" sz="1400" dirty="0"/>
                    <a:t>, </a:t>
                  </a:r>
                  <a:r>
                    <a:rPr lang="es-ES" sz="1400" dirty="0" err="1"/>
                    <a:t>Peru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/>
                    <a:t>Sandro Ángel Aníbal </a:t>
                  </a:r>
                  <a:r>
                    <a:rPr lang="es-ES" sz="1400" dirty="0" err="1"/>
                    <a:t>Casavilca</a:t>
                  </a:r>
                  <a:r>
                    <a:rPr lang="es-ES" sz="1400" dirty="0"/>
                    <a:t> Zambrano – INEN, </a:t>
                  </a:r>
                  <a:r>
                    <a:rPr lang="es-ES" sz="1400" dirty="0" err="1"/>
                    <a:t>Peru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 err="1"/>
                    <a:t>Cleofé</a:t>
                  </a:r>
                  <a:r>
                    <a:rPr lang="es-ES" sz="1400" dirty="0"/>
                    <a:t> Romagosa – </a:t>
                  </a:r>
                  <a:r>
                    <a:rPr lang="es-ES" sz="1400" dirty="0" err="1"/>
                    <a:t>Vall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d’Hebron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Universitary</a:t>
                  </a:r>
                  <a:r>
                    <a:rPr lang="es-ES" sz="1400" dirty="0"/>
                    <a:t> Hospital, </a:t>
                  </a:r>
                  <a:r>
                    <a:rPr lang="es-ES" sz="1400" dirty="0" err="1"/>
                    <a:t>Spain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b="1" dirty="0"/>
                    <a:t>Rafael Ramos – Son Espases </a:t>
                  </a:r>
                  <a:r>
                    <a:rPr lang="es-ES" sz="1400" b="1" dirty="0" err="1"/>
                    <a:t>University</a:t>
                  </a:r>
                  <a:r>
                    <a:rPr lang="es-ES" sz="1400" b="1" dirty="0"/>
                    <a:t> Hospital, </a:t>
                  </a:r>
                  <a:r>
                    <a:rPr lang="es-ES" sz="1400" b="1" dirty="0" err="1"/>
                    <a:t>Spain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dirty="0"/>
                    <a:t>José Merino- Fundación Jimenez Díaz </a:t>
                  </a:r>
                  <a:r>
                    <a:rPr lang="es-ES" sz="1400" dirty="0" err="1"/>
                    <a:t>Univesity</a:t>
                  </a:r>
                  <a:r>
                    <a:rPr lang="es-ES" sz="1400" dirty="0"/>
                    <a:t> Hospital, </a:t>
                  </a:r>
                  <a:r>
                    <a:rPr lang="es-ES" sz="1400" dirty="0" err="1"/>
                    <a:t>Spain</a:t>
                  </a:r>
                  <a:endParaRPr lang="es-ES" sz="1400" dirty="0"/>
                </a:p>
                <a:p>
                  <a:r>
                    <a:rPr lang="es-ES" sz="1400" dirty="0"/>
                    <a:t>Carmen Nieves Hernández </a:t>
                  </a:r>
                  <a:r>
                    <a:rPr lang="es-ES" sz="1400" dirty="0" err="1"/>
                    <a:t>Leon</a:t>
                  </a:r>
                  <a:r>
                    <a:rPr lang="es-ES" sz="1400" dirty="0"/>
                    <a:t>- HU Canarias, Tenerife, </a:t>
                  </a:r>
                  <a:r>
                    <a:rPr lang="es-ES" sz="1400" dirty="0" err="1"/>
                    <a:t>Spain</a:t>
                  </a:r>
                  <a:endParaRPr lang="es-ES" sz="1400" dirty="0"/>
                </a:p>
              </p:txBody>
            </p:sp>
            <p:grpSp>
              <p:nvGrpSpPr>
                <p:cNvPr id="11" name="Grupo 10">
                  <a:extLst>
                    <a:ext uri="{FF2B5EF4-FFF2-40B4-BE49-F238E27FC236}">
                      <a16:creationId xmlns:a16="http://schemas.microsoft.com/office/drawing/2014/main" id="{D614BD36-BE46-464F-83D3-781419AF89D9}"/>
                    </a:ext>
                  </a:extLst>
                </p:cNvPr>
                <p:cNvGrpSpPr/>
                <p:nvPr/>
              </p:nvGrpSpPr>
              <p:grpSpPr>
                <a:xfrm>
                  <a:off x="998174" y="2513998"/>
                  <a:ext cx="270000" cy="3387866"/>
                  <a:chOff x="998174" y="2513998"/>
                  <a:chExt cx="270000" cy="3387866"/>
                </a:xfrm>
                <a:grpFill/>
              </p:grpSpPr>
              <p:pic>
                <p:nvPicPr>
                  <p:cNvPr id="12" name="Picture 3">
                    <a:extLst>
                      <a:ext uri="{FF2B5EF4-FFF2-40B4-BE49-F238E27FC236}">
                        <a16:creationId xmlns:a16="http://schemas.microsoft.com/office/drawing/2014/main" id="{AAD5AFA1-172E-E748-B312-0DFD6BE1DAE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2513998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" name="Picture 3">
                    <a:extLst>
                      <a:ext uri="{FF2B5EF4-FFF2-40B4-BE49-F238E27FC236}">
                        <a16:creationId xmlns:a16="http://schemas.microsoft.com/office/drawing/2014/main" id="{C0E03DEE-F793-C549-84D1-12D34BE8E28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4035934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" name="Picture 3">
                    <a:extLst>
                      <a:ext uri="{FF2B5EF4-FFF2-40B4-BE49-F238E27FC236}">
                        <a16:creationId xmlns:a16="http://schemas.microsoft.com/office/drawing/2014/main" id="{8329E6FD-F389-3E41-8231-9A3240E83D8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4247679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" name="Picture 4">
                    <a:extLst>
                      <a:ext uri="{FF2B5EF4-FFF2-40B4-BE49-F238E27FC236}">
                        <a16:creationId xmlns:a16="http://schemas.microsoft.com/office/drawing/2014/main" id="{EA5CCFD5-29CA-1246-9868-FF51222615E1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2725743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Picture 4">
                    <a:extLst>
                      <a:ext uri="{FF2B5EF4-FFF2-40B4-BE49-F238E27FC236}">
                        <a16:creationId xmlns:a16="http://schemas.microsoft.com/office/drawing/2014/main" id="{E3DEC56C-EC52-5543-A6BA-1E5B4A40B0B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2937488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7">
                    <a:extLst>
                      <a:ext uri="{FF2B5EF4-FFF2-40B4-BE49-F238E27FC236}">
                        <a16:creationId xmlns:a16="http://schemas.microsoft.com/office/drawing/2014/main" id="{C4FA9465-A37A-9C4F-A019-33745DBC9C5A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149233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7">
                    <a:extLst>
                      <a:ext uri="{FF2B5EF4-FFF2-40B4-BE49-F238E27FC236}">
                        <a16:creationId xmlns:a16="http://schemas.microsoft.com/office/drawing/2014/main" id="{221E4B26-DE17-3E4E-A9AB-4FF192275DDA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360978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10">
                    <a:extLst>
                      <a:ext uri="{FF2B5EF4-FFF2-40B4-BE49-F238E27FC236}">
                        <a16:creationId xmlns:a16="http://schemas.microsoft.com/office/drawing/2014/main" id="{D6C740B4-186E-834F-AC22-1B789ED0EA08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572723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" name="Picture 12">
                    <a:extLst>
                      <a:ext uri="{FF2B5EF4-FFF2-40B4-BE49-F238E27FC236}">
                        <a16:creationId xmlns:a16="http://schemas.microsoft.com/office/drawing/2014/main" id="{007811D3-63E7-D64A-971E-92901506BC5E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4656194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Picture 12">
                    <a:extLst>
                      <a:ext uri="{FF2B5EF4-FFF2-40B4-BE49-F238E27FC236}">
                        <a16:creationId xmlns:a16="http://schemas.microsoft.com/office/drawing/2014/main" id="{7A4AA6C3-B604-2C4A-BC1F-0509F89EA434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4867939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13">
                    <a:extLst>
                      <a:ext uri="{FF2B5EF4-FFF2-40B4-BE49-F238E27FC236}">
                        <a16:creationId xmlns:a16="http://schemas.microsoft.com/office/drawing/2014/main" id="{50C25625-1A83-FC42-B820-6EC7DE8E7A8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5079684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" name="Picture 13">
                    <a:extLst>
                      <a:ext uri="{FF2B5EF4-FFF2-40B4-BE49-F238E27FC236}">
                        <a16:creationId xmlns:a16="http://schemas.microsoft.com/office/drawing/2014/main" id="{6390087E-DA44-2B49-9C62-C8993777119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5298374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14">
                    <a:extLst>
                      <a:ext uri="{FF2B5EF4-FFF2-40B4-BE49-F238E27FC236}">
                        <a16:creationId xmlns:a16="http://schemas.microsoft.com/office/drawing/2014/main" id="{64CB7025-793C-0448-9A42-57BE043B632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5510119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" name="Picture 14">
                    <a:extLst>
                      <a:ext uri="{FF2B5EF4-FFF2-40B4-BE49-F238E27FC236}">
                        <a16:creationId xmlns:a16="http://schemas.microsoft.com/office/drawing/2014/main" id="{697A51C2-0B54-7D43-8395-FB265C4331A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5721864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30" name="Picture 14">
                <a:extLst>
                  <a:ext uri="{FF2B5EF4-FFF2-40B4-BE49-F238E27FC236}">
                    <a16:creationId xmlns:a16="http://schemas.microsoft.com/office/drawing/2014/main" id="{96617CFB-A19B-EE49-B329-9E8FD001A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5475" y="5927465"/>
                <a:ext cx="270000" cy="1800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BA36BC9A-7345-3B46-86A6-F0F04EFB2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475" y="4431359"/>
              <a:ext cx="270000" cy="1800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10">
            <a:extLst>
              <a:ext uri="{FF2B5EF4-FFF2-40B4-BE49-F238E27FC236}">
                <a16:creationId xmlns:a16="http://schemas.microsoft.com/office/drawing/2014/main" id="{C0D5647D-BFA8-B4F5-B9AA-EC9C9AFC57C6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23" y="3790228"/>
            <a:ext cx="270000" cy="180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C3D21E0A-E1A9-2B24-447E-E91C3587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75" y="6139210"/>
            <a:ext cx="270000" cy="180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" sz="3600" dirty="0"/>
              <a:t>OBJ 1: PEER REVIEWS OF PATHOLOGIC DIAGNOSIS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E1A1407-49E0-0E4D-B4BA-D2AFB1D06729}"/>
              </a:ext>
            </a:extLst>
          </p:cNvPr>
          <p:cNvSpPr txBox="1">
            <a:spLocks/>
          </p:cNvSpPr>
          <p:nvPr/>
        </p:nvSpPr>
        <p:spPr>
          <a:xfrm>
            <a:off x="312307" y="1791524"/>
            <a:ext cx="11280869" cy="3784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</a:rPr>
              <a:t>Central pathology information is implemented on CRF directly by reviewer pathologist or in CITIUS III 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F81847F9-9B6A-944A-A68D-C444D9A9520E}"/>
              </a:ext>
            </a:extLst>
          </p:cNvPr>
          <p:cNvSpPr txBox="1">
            <a:spLocks/>
          </p:cNvSpPr>
          <p:nvPr/>
        </p:nvSpPr>
        <p:spPr>
          <a:xfrm>
            <a:off x="417943" y="1550727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dirty="0"/>
          </a:p>
          <a:p>
            <a:endParaRPr lang="en-US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0643BB4-CBCF-2B4D-8911-152219EFC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50" t="11259" r="28923" b="32958"/>
          <a:stretch/>
        </p:blipFill>
        <p:spPr bwMode="auto">
          <a:xfrm>
            <a:off x="2129365" y="3124846"/>
            <a:ext cx="7501524" cy="337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1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" sz="3600" dirty="0"/>
              <a:t>OBJ 1: PEER REVIEWS OF PATHOLOGIC DIAGNOSIS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05C3EE45-3B46-0A41-9781-0AF5CCF4D13C}"/>
              </a:ext>
            </a:extLst>
          </p:cNvPr>
          <p:cNvSpPr txBox="1">
            <a:spLocks/>
          </p:cNvSpPr>
          <p:nvPr/>
        </p:nvSpPr>
        <p:spPr>
          <a:xfrm>
            <a:off x="409226" y="2156787"/>
            <a:ext cx="11195172" cy="4438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tx1"/>
                </a:solidFill>
              </a:rPr>
              <a:t>ANALYSIS OF DISCREPANCIES (</a:t>
            </a:r>
            <a:r>
              <a:rPr lang="es-ES" sz="2400" dirty="0" err="1">
                <a:solidFill>
                  <a:schemeClr val="tx1"/>
                </a:solidFill>
              </a:rPr>
              <a:t>retrospective</a:t>
            </a:r>
            <a:r>
              <a:rPr lang="es-ES" sz="2400" dirty="0">
                <a:solidFill>
                  <a:schemeClr val="tx1"/>
                </a:solidFill>
              </a:rPr>
              <a:t>, </a:t>
            </a:r>
            <a:r>
              <a:rPr lang="es-ES" sz="2400" b="1" dirty="0" err="1">
                <a:solidFill>
                  <a:srgbClr val="C00000"/>
                </a:solidFill>
              </a:rPr>
              <a:t>research</a:t>
            </a: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aim</a:t>
            </a:r>
            <a:r>
              <a:rPr lang="es-ES" sz="24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Cancer type (misdiagnosis of sarcoma)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Sarcoma subtype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Benign/malignant entity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Grade</a:t>
            </a:r>
          </a:p>
          <a:p>
            <a:pPr lvl="1"/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FINAL REPORT (Dec 2023)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PUBLICATIONS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s-ES" dirty="0"/>
          </a:p>
        </p:txBody>
      </p:sp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624CEC4A-33FC-B044-A6B9-5F0F40C7FC3A}"/>
              </a:ext>
            </a:extLst>
          </p:cNvPr>
          <p:cNvSpPr/>
          <p:nvPr/>
        </p:nvSpPr>
        <p:spPr>
          <a:xfrm>
            <a:off x="5694633" y="4038342"/>
            <a:ext cx="1589649" cy="33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1F97A79-831E-F348-BCF8-BBA79CB934F0}"/>
              </a:ext>
            </a:extLst>
          </p:cNvPr>
          <p:cNvSpPr txBox="1"/>
          <p:nvPr/>
        </p:nvSpPr>
        <p:spPr>
          <a:xfrm>
            <a:off x="7554061" y="3868820"/>
            <a:ext cx="3569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Variations in prognosis?</a:t>
            </a:r>
          </a:p>
          <a:p>
            <a:r>
              <a:rPr lang="en-GB" sz="2400" dirty="0"/>
              <a:t>Variations in management? </a:t>
            </a:r>
          </a:p>
        </p:txBody>
      </p:sp>
    </p:spTree>
    <p:extLst>
      <p:ext uri="{BB962C8B-B14F-4D97-AF65-F5344CB8AC3E}">
        <p14:creationId xmlns:p14="http://schemas.microsoft.com/office/powerpoint/2010/main" val="3541727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5EB2C-F0CB-B668-AB71-22C6D08FA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/>
              <a:t>PRELIMINARY RESULTS</a:t>
            </a:r>
          </a:p>
          <a:p>
            <a:endParaRPr lang="en-GB" dirty="0"/>
          </a:p>
          <a:p>
            <a:r>
              <a:rPr lang="en-GB" dirty="0"/>
              <a:t>305 CASES CENTRALLY REVIEWED</a:t>
            </a:r>
          </a:p>
          <a:p>
            <a:r>
              <a:rPr lang="en-GB" dirty="0"/>
              <a:t>72 CASES WITH ANY DIAGNOSTIC DISCREPANCY</a:t>
            </a:r>
          </a:p>
          <a:p>
            <a:endParaRPr lang="en-GB" dirty="0"/>
          </a:p>
        </p:txBody>
      </p:sp>
      <p:pic>
        <p:nvPicPr>
          <p:cNvPr id="4" name="Imagen 3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2BCD606B-6371-0956-6C9F-4A839134D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671" y="307671"/>
            <a:ext cx="1363752" cy="1363752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46E65466-96F6-98A0-9795-BBF80432211B}"/>
              </a:ext>
            </a:extLst>
          </p:cNvPr>
          <p:cNvSpPr txBox="1">
            <a:spLocks/>
          </p:cNvSpPr>
          <p:nvPr/>
        </p:nvSpPr>
        <p:spPr>
          <a:xfrm>
            <a:off x="475145" y="459288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" sz="3600" dirty="0"/>
              <a:t>OBJ 1: PEER REVIEWS OF PATHOLOGIC DIAGNOSIS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6C58BC1-FA03-9E4D-C329-FAEF13AB9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763431"/>
              </p:ext>
            </p:extLst>
          </p:nvPr>
        </p:nvGraphicFramePr>
        <p:xfrm>
          <a:off x="2032000" y="4139272"/>
          <a:ext cx="5846871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52">
                  <a:extLst>
                    <a:ext uri="{9D8B030D-6E8A-4147-A177-3AD203B41FA5}">
                      <a16:colId xmlns:a16="http://schemas.microsoft.com/office/drawing/2014/main" val="631342900"/>
                    </a:ext>
                  </a:extLst>
                </a:gridCol>
                <a:gridCol w="1453019">
                  <a:extLst>
                    <a:ext uri="{9D8B030D-6E8A-4147-A177-3AD203B41FA5}">
                      <a16:colId xmlns:a16="http://schemas.microsoft.com/office/drawing/2014/main" val="2095067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659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Total cases centrally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305 (100)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56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Cases with any discrepancy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72 (23.6)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38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Discrepancy with therapeutic implications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 (8.1)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61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Cases with local diagnosis of malignancy and central diagnosis of NOT malignancy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258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AD465064-F61C-8E9D-A387-4C67BEC9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792" y="138781"/>
            <a:ext cx="1363752" cy="1363752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958EA49B-2700-666E-7C9C-52C90277A7C8}"/>
              </a:ext>
            </a:extLst>
          </p:cNvPr>
          <p:cNvSpPr txBox="1">
            <a:spLocks/>
          </p:cNvSpPr>
          <p:nvPr/>
        </p:nvSpPr>
        <p:spPr>
          <a:xfrm>
            <a:off x="258872" y="214589"/>
            <a:ext cx="9704526" cy="112481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EXAMPLE OF CHANGES WITH THERAPEUTIC IMPLICATIONS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C4A14EF0-5E43-297E-3C37-F78D017A9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841599"/>
              </p:ext>
            </p:extLst>
          </p:nvPr>
        </p:nvGraphicFramePr>
        <p:xfrm>
          <a:off x="258872" y="1734353"/>
          <a:ext cx="11674256" cy="4691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484">
                  <a:extLst>
                    <a:ext uri="{9D8B030D-6E8A-4147-A177-3AD203B41FA5}">
                      <a16:colId xmlns:a16="http://schemas.microsoft.com/office/drawing/2014/main" val="117048906"/>
                    </a:ext>
                  </a:extLst>
                </a:gridCol>
                <a:gridCol w="5643064">
                  <a:extLst>
                    <a:ext uri="{9D8B030D-6E8A-4147-A177-3AD203B41FA5}">
                      <a16:colId xmlns:a16="http://schemas.microsoft.com/office/drawing/2014/main" val="951768568"/>
                    </a:ext>
                  </a:extLst>
                </a:gridCol>
                <a:gridCol w="3471708">
                  <a:extLst>
                    <a:ext uri="{9D8B030D-6E8A-4147-A177-3AD203B41FA5}">
                      <a16:colId xmlns:a16="http://schemas.microsoft.com/office/drawing/2014/main" val="1143435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000" dirty="0"/>
                        <a:t>LOCAL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CENTRAL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THERAPEUTIC IMPLICATIONS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432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Epithelioid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sarcoma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Epithelioid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hemangioendothelioma</a:t>
                      </a:r>
                      <a:endParaRPr lang="es-E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Different systemic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793789"/>
                  </a:ext>
                </a:extLst>
              </a:tr>
              <a:tr h="186833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Myxoid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liposarcoma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Hibernoma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(molecular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NEGATIVE for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myxoid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liposarcoma)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Non malignancy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1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Myxoid liposarcoma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Dedifferentiated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liposarcoma, grade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Different systemic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5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Dedifferentiated chondrosarcoma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High grade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osteoblastic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OS,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giant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rich</a:t>
                      </a:r>
                      <a:endParaRPr lang="es-E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CHEMO!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TCG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Malignant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Myoephitelioma</a:t>
                      </a:r>
                      <a:endParaRPr lang="es-E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Different systemic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83661"/>
                  </a:ext>
                </a:extLst>
              </a:tr>
              <a:tr h="5319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Myxofibrosarcoma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Dedifferentiated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Liposarcoma, grade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Different systemic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95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Conventional chondrosarcoma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Osteosarcoma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osteoblastic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chondroblastic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grade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CHEMO!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1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LMS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SFT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Different systemic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1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Agresive Fibromatosis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Desmoplastic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fibrosarcoma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Different systemic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21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>
                          <a:effectLst/>
                          <a:latin typeface="Calibri" panose="020F0502020204030204" pitchFamily="34" charset="0"/>
                        </a:rPr>
                        <a:t>OSTEOSARCOMA low grade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OSTEOSARCOMA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grade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CHEMO!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0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Round </a:t>
                      </a:r>
                      <a:r>
                        <a:rPr lang="es-ES" sz="16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liposarcoma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SFT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Different systemic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1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11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609600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WP6: Multidisciplinary review of clinical cases- FIIS-FJD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074985"/>
            <a:ext cx="11281816" cy="45018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altLang="es-ES" sz="2600" dirty="0"/>
              <a:t>OBJ 1: To perform peer reviews of pathologic diagnosis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altLang="es-ES" sz="2600" dirty="0"/>
              <a:t>OBJ 2: To conduct multidisciplinary tumor boards (MDT) to review clinical cases </a:t>
            </a:r>
            <a:endParaRPr lang="en-GB" sz="2600" dirty="0"/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294335F-8F0C-D740-9758-3A338C3D5682}"/>
              </a:ext>
            </a:extLst>
          </p:cNvPr>
          <p:cNvGrpSpPr/>
          <p:nvPr/>
        </p:nvGrpSpPr>
        <p:grpSpPr>
          <a:xfrm>
            <a:off x="1980711" y="4325928"/>
            <a:ext cx="7168905" cy="2102580"/>
            <a:chOff x="1991131" y="4207329"/>
            <a:chExt cx="7747806" cy="2461774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id="{A102AE11-BB51-C648-8607-F0A1FCB72FD2}"/>
                </a:ext>
              </a:extLst>
            </p:cNvPr>
            <p:cNvSpPr/>
            <p:nvPr/>
          </p:nvSpPr>
          <p:spPr>
            <a:xfrm>
              <a:off x="1991131" y="5589103"/>
              <a:ext cx="1800000" cy="108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6</a:t>
              </a:r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424F7253-B20C-B84C-B011-6AA3E0ED2610}"/>
                </a:ext>
              </a:extLst>
            </p:cNvPr>
            <p:cNvSpPr/>
            <p:nvPr/>
          </p:nvSpPr>
          <p:spPr>
            <a:xfrm>
              <a:off x="5035327" y="4207329"/>
              <a:ext cx="1800000" cy="108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7</a:t>
              </a:r>
            </a:p>
          </p:txBody>
        </p:sp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8D1B83B3-6C5E-9E4B-9E4C-2E1F6E595B4C}"/>
                </a:ext>
              </a:extLst>
            </p:cNvPr>
            <p:cNvSpPr/>
            <p:nvPr/>
          </p:nvSpPr>
          <p:spPr>
            <a:xfrm>
              <a:off x="7938937" y="5589103"/>
              <a:ext cx="1800000" cy="108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8</a:t>
              </a:r>
            </a:p>
          </p:txBody>
        </p:sp>
        <p:sp>
          <p:nvSpPr>
            <p:cNvPr id="11" name="Flecha izquierda y derecha 10">
              <a:extLst>
                <a:ext uri="{FF2B5EF4-FFF2-40B4-BE49-F238E27FC236}">
                  <a16:creationId xmlns:a16="http://schemas.microsoft.com/office/drawing/2014/main" id="{1C5D2D42-AD85-7545-9296-6739114807EF}"/>
                </a:ext>
              </a:extLst>
            </p:cNvPr>
            <p:cNvSpPr/>
            <p:nvPr/>
          </p:nvSpPr>
          <p:spPr>
            <a:xfrm rot="19766495">
              <a:off x="3715208" y="5227555"/>
              <a:ext cx="1389904" cy="384084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echa izquierda y derecha 11">
              <a:extLst>
                <a:ext uri="{FF2B5EF4-FFF2-40B4-BE49-F238E27FC236}">
                  <a16:creationId xmlns:a16="http://schemas.microsoft.com/office/drawing/2014/main" id="{D7F295A0-ED43-C443-BAF9-12E5B6ADFAB8}"/>
                </a:ext>
              </a:extLst>
            </p:cNvPr>
            <p:cNvSpPr/>
            <p:nvPr/>
          </p:nvSpPr>
          <p:spPr>
            <a:xfrm rot="2063825">
              <a:off x="6727314" y="5265426"/>
              <a:ext cx="1288377" cy="363231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echa izquierda y derecha 12">
              <a:extLst>
                <a:ext uri="{FF2B5EF4-FFF2-40B4-BE49-F238E27FC236}">
                  <a16:creationId xmlns:a16="http://schemas.microsoft.com/office/drawing/2014/main" id="{06F008CD-EB1F-1D40-A411-0F3B01F3AB5C}"/>
                </a:ext>
              </a:extLst>
            </p:cNvPr>
            <p:cNvSpPr/>
            <p:nvPr/>
          </p:nvSpPr>
          <p:spPr>
            <a:xfrm>
              <a:off x="3791131" y="5947487"/>
              <a:ext cx="4038419" cy="239001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4131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AD465064-F61C-8E9D-A387-4C67BEC9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792" y="138781"/>
            <a:ext cx="1363752" cy="1363752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958EA49B-2700-666E-7C9C-52C90277A7C8}"/>
              </a:ext>
            </a:extLst>
          </p:cNvPr>
          <p:cNvSpPr txBox="1">
            <a:spLocks/>
          </p:cNvSpPr>
          <p:nvPr/>
        </p:nvSpPr>
        <p:spPr>
          <a:xfrm>
            <a:off x="258872" y="214589"/>
            <a:ext cx="9704526" cy="1124814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EXAMPLE OF CHANGES WITH THERAPEUTIC IMPLICATIONS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A9157C1-41C9-4BB0-89E0-2A7C22511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1838877"/>
            <a:ext cx="10515600" cy="4351338"/>
          </a:xfrm>
        </p:spPr>
        <p:txBody>
          <a:bodyPr/>
          <a:lstStyle/>
          <a:p>
            <a:r>
              <a:rPr lang="en-GB" u="sng" dirty="0"/>
              <a:t>NEXT OBJECTIVES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Prepare the final analysis for the final EC report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Prepare </a:t>
            </a:r>
            <a:r>
              <a:rPr lang="en-GB" u="sng" dirty="0"/>
              <a:t>PUBLICATION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	* Help from pathologist!!</a:t>
            </a:r>
          </a:p>
        </p:txBody>
      </p:sp>
    </p:spTree>
    <p:extLst>
      <p:ext uri="{BB962C8B-B14F-4D97-AF65-F5344CB8AC3E}">
        <p14:creationId xmlns:p14="http://schemas.microsoft.com/office/powerpoint/2010/main" val="253744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197" y="218532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21853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" sz="3600" dirty="0"/>
              <a:t>OBJ 2: </a:t>
            </a:r>
            <a:r>
              <a:rPr lang="en-GB" altLang="es-ES" sz="3600" dirty="0"/>
              <a:t>TO CONDUCT MDT TO REVIEW CLINICAL CASES</a:t>
            </a:r>
            <a:endParaRPr lang="es-ES_tradnl" sz="36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A084530-0DAF-5D48-865C-C70C23D98710}"/>
              </a:ext>
            </a:extLst>
          </p:cNvPr>
          <p:cNvSpPr txBox="1">
            <a:spLocks/>
          </p:cNvSpPr>
          <p:nvPr/>
        </p:nvSpPr>
        <p:spPr>
          <a:xfrm>
            <a:off x="312308" y="1582284"/>
            <a:ext cx="10918070" cy="54624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</a:rPr>
              <a:t>Virtual MDT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</a:rPr>
              <a:t>60’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90’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Great participation!!</a:t>
            </a:r>
            <a:endParaRPr lang="en-GB" sz="13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tx1"/>
                </a:solidFill>
              </a:rPr>
              <a:t>Monthly 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b="1" u="sng" dirty="0">
                <a:solidFill>
                  <a:schemeClr val="tx1"/>
                </a:solidFill>
              </a:rPr>
              <a:t>Cases are uploaded in the SELNET website</a:t>
            </a:r>
          </a:p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en-GB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ED38D9-02DB-CE49-B900-F5CC09670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58" b="8604"/>
          <a:stretch/>
        </p:blipFill>
        <p:spPr>
          <a:xfrm>
            <a:off x="5240216" y="1906177"/>
            <a:ext cx="6491734" cy="31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82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06850-8B14-A499-78F7-D41E26948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73" y="2584735"/>
            <a:ext cx="10515600" cy="3923160"/>
          </a:xfrm>
        </p:spPr>
        <p:txBody>
          <a:bodyPr/>
          <a:lstStyle/>
          <a:p>
            <a:r>
              <a:rPr lang="en-GB" dirty="0"/>
              <a:t>17 MDTs have been held</a:t>
            </a:r>
          </a:p>
          <a:p>
            <a:endParaRPr lang="en-GB" dirty="0"/>
          </a:p>
          <a:p>
            <a:r>
              <a:rPr lang="en-GB" dirty="0"/>
              <a:t>5-7 Cases discussed/MDT</a:t>
            </a:r>
            <a:r>
              <a:rPr lang="en-GB" dirty="0">
                <a:sym typeface="Wingdings" pitchFamily="2" charset="2"/>
              </a:rPr>
              <a:t> more than 100 cases discussed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Next MDT 12</a:t>
            </a:r>
            <a:r>
              <a:rPr lang="en-GB" baseline="30000" dirty="0"/>
              <a:t>th</a:t>
            </a:r>
            <a:r>
              <a:rPr lang="en-GB" dirty="0"/>
              <a:t> of December: please join!!!</a:t>
            </a:r>
          </a:p>
        </p:txBody>
      </p:sp>
      <p:pic>
        <p:nvPicPr>
          <p:cNvPr id="4" name="Imagen 3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235F9D44-44D0-0CDE-A368-3D007390C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197" y="218532"/>
            <a:ext cx="1363752" cy="1363752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D830B9EC-6C53-B688-02F8-27BE46E925DC}"/>
              </a:ext>
            </a:extLst>
          </p:cNvPr>
          <p:cNvSpPr txBox="1">
            <a:spLocks/>
          </p:cNvSpPr>
          <p:nvPr/>
        </p:nvSpPr>
        <p:spPr>
          <a:xfrm>
            <a:off x="312307" y="21853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" sz="3600" dirty="0"/>
              <a:t>OBJ 2: </a:t>
            </a:r>
            <a:r>
              <a:rPr lang="en-GB" altLang="es-ES" sz="3600" dirty="0"/>
              <a:t>TO CONDUCT MDT TO REVIEW CLINICAL CASES&lt;</a:t>
            </a:r>
            <a:endParaRPr lang="es-ES_tradnl" sz="3600" dirty="0"/>
          </a:p>
        </p:txBody>
      </p:sp>
    </p:spTree>
    <p:extLst>
      <p:ext uri="{BB962C8B-B14F-4D97-AF65-F5344CB8AC3E}">
        <p14:creationId xmlns:p14="http://schemas.microsoft.com/office/powerpoint/2010/main" val="1831817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_tradnl" sz="3600" dirty="0"/>
              <a:t>SECOND OPINION PLATFORM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2307" y="1973230"/>
            <a:ext cx="6477222" cy="52322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Second opinion </a:t>
            </a:r>
            <a:r>
              <a:rPr lang="en-GB" sz="2800" dirty="0">
                <a:solidFill>
                  <a:srgbClr val="C00000"/>
                </a:solidFill>
              </a:rPr>
              <a:t>fast-track</a:t>
            </a:r>
            <a:r>
              <a:rPr lang="en-GB" sz="2800" dirty="0">
                <a:solidFill>
                  <a:schemeClr val="bg1"/>
                </a:solidFill>
              </a:rPr>
              <a:t> pathology review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7" y="3234972"/>
            <a:ext cx="6327616" cy="91010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7381188" y="2874417"/>
            <a:ext cx="4619134" cy="1631216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INTRAMUSCULAR MYXOMA with no signs of malignancy.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Mazabraud Syndrome with multiple injuries. 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714115" y="3690025"/>
            <a:ext cx="55395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756528" y="508557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10" name="Rectángulo 9"/>
          <p:cNvSpPr/>
          <p:nvPr/>
        </p:nvSpPr>
        <p:spPr>
          <a:xfrm>
            <a:off x="7381188" y="4916297"/>
            <a:ext cx="4619134" cy="132343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</a:rPr>
              <a:t>Morphological diagnosis of glomus tumor family </a:t>
            </a:r>
          </a:p>
          <a:p>
            <a:pPr algn="just"/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In the past called </a:t>
            </a:r>
            <a:r>
              <a:rPr lang="en-US" sz="2000" dirty="0" err="1">
                <a:solidFill>
                  <a:schemeClr val="bg1"/>
                </a:solidFill>
              </a:rPr>
              <a:t>glomangiopericytoma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789529" y="5578016"/>
            <a:ext cx="55395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12307" y="5064068"/>
            <a:ext cx="632761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000" dirty="0"/>
              <a:t>Osteosarcoma</a:t>
            </a:r>
          </a:p>
          <a:p>
            <a:pPr algn="just"/>
            <a:r>
              <a:rPr lang="en-GB" sz="2000" dirty="0"/>
              <a:t>Synovial Sarcoma</a:t>
            </a:r>
          </a:p>
          <a:p>
            <a:pPr algn="just"/>
            <a:r>
              <a:rPr lang="en-GB" sz="2000" dirty="0" err="1"/>
              <a:t>Esthesioneuroblastoma</a:t>
            </a:r>
            <a:r>
              <a:rPr lang="en-GB" sz="2000" dirty="0"/>
              <a:t> G1</a:t>
            </a:r>
          </a:p>
        </p:txBody>
      </p:sp>
      <p:pic>
        <p:nvPicPr>
          <p:cNvPr id="13" name="Imagen 12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369" y="533792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071634"/>
            <a:ext cx="9792208" cy="44501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SYSTEM IMPACT ASSESSMENT </a:t>
            </a:r>
            <a:r>
              <a:rPr lang="en-GB" u="sng" dirty="0"/>
              <a:t>(retrospective, research)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Has treatment plan changed after MDT review? YES/NO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Major changes: </a:t>
            </a:r>
            <a:r>
              <a:rPr lang="en-GB" dirty="0" err="1"/>
              <a:t>eg</a:t>
            </a:r>
            <a:r>
              <a:rPr lang="en-GB" dirty="0"/>
              <a:t> treatment modality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Minor changes: </a:t>
            </a:r>
            <a:r>
              <a:rPr lang="en-GB" dirty="0" err="1"/>
              <a:t>eg</a:t>
            </a:r>
            <a:r>
              <a:rPr lang="en-GB" dirty="0"/>
              <a:t> therapy regimen or duration 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r>
              <a:rPr lang="en-GB" dirty="0"/>
              <a:t>FINAL REPORT (Feb 2024)</a:t>
            </a:r>
          </a:p>
          <a:p>
            <a:r>
              <a:rPr lang="en-GB" dirty="0"/>
              <a:t>PUBLICATIONS (Case reports with MDT discussion)</a:t>
            </a: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457983"/>
            <a:ext cx="9704526" cy="136375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WP6 </a:t>
            </a:r>
            <a:br>
              <a:rPr lang="en-US" sz="3600" dirty="0"/>
            </a:br>
            <a:r>
              <a:rPr lang="es-ES" sz="3600" dirty="0"/>
              <a:t>OBJ 2: </a:t>
            </a:r>
            <a:r>
              <a:rPr lang="en-GB" altLang="es-ES" sz="3600" dirty="0"/>
              <a:t>TO CONDUCT MDT TO REVIEW CLINICAL CASES</a:t>
            </a:r>
            <a:endParaRPr lang="es-ES_tradnl" sz="3600" dirty="0"/>
          </a:p>
          <a:p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16A40F6-3157-6B48-8C53-8A124FFDCB51}"/>
              </a:ext>
            </a:extLst>
          </p:cNvPr>
          <p:cNvSpPr/>
          <p:nvPr/>
        </p:nvSpPr>
        <p:spPr>
          <a:xfrm>
            <a:off x="8069160" y="2523982"/>
            <a:ext cx="3895345" cy="28459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Registry Coordination Team</a:t>
            </a:r>
          </a:p>
        </p:txBody>
      </p:sp>
    </p:spTree>
    <p:extLst>
      <p:ext uri="{BB962C8B-B14F-4D97-AF65-F5344CB8AC3E}">
        <p14:creationId xmlns:p14="http://schemas.microsoft.com/office/powerpoint/2010/main" val="2909508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 DELIVERABLES AND MILESTONES 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08D13B3-968E-B54F-8EBE-EA0CC416B722}"/>
              </a:ext>
            </a:extLst>
          </p:cNvPr>
          <p:cNvGrpSpPr/>
          <p:nvPr/>
        </p:nvGrpSpPr>
        <p:grpSpPr>
          <a:xfrm>
            <a:off x="4311165" y="4513205"/>
            <a:ext cx="7435358" cy="2287654"/>
            <a:chOff x="3602663" y="4159518"/>
            <a:chExt cx="7759915" cy="236529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3661A5BC-2E13-0B49-9ACF-25C1F1D15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3501"/>
            <a:stretch/>
          </p:blipFill>
          <p:spPr>
            <a:xfrm>
              <a:off x="3602663" y="4159518"/>
              <a:ext cx="7759915" cy="2365290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DEAB7BD3-6E96-6647-BDC7-73D5F303706E}"/>
                </a:ext>
              </a:extLst>
            </p:cNvPr>
            <p:cNvSpPr txBox="1"/>
            <p:nvPr/>
          </p:nvSpPr>
          <p:spPr>
            <a:xfrm>
              <a:off x="6647054" y="5868965"/>
              <a:ext cx="1180920" cy="3961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FIIS-FJD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4B0DE6-3ED6-1A49-8BF5-3233DC7FF1D3}"/>
              </a:ext>
            </a:extLst>
          </p:cNvPr>
          <p:cNvSpPr txBox="1"/>
          <p:nvPr/>
        </p:nvSpPr>
        <p:spPr>
          <a:xfrm>
            <a:off x="7228225" y="5657032"/>
            <a:ext cx="1131528" cy="3831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FIIS-FJD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47B984E-D400-7946-BFC2-B7B6DB936057}"/>
              </a:ext>
            </a:extLst>
          </p:cNvPr>
          <p:cNvGrpSpPr/>
          <p:nvPr/>
        </p:nvGrpSpPr>
        <p:grpSpPr>
          <a:xfrm>
            <a:off x="372177" y="2187650"/>
            <a:ext cx="7501092" cy="2014715"/>
            <a:chOff x="312307" y="2188683"/>
            <a:chExt cx="7501092" cy="201471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7D36B1E-EC68-1E41-A947-09D700B31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7839"/>
            <a:stretch/>
          </p:blipFill>
          <p:spPr>
            <a:xfrm>
              <a:off x="312307" y="2188683"/>
              <a:ext cx="7501092" cy="2014715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BED4DA1-27E0-9249-968E-ABE39CD81EFA}"/>
                </a:ext>
              </a:extLst>
            </p:cNvPr>
            <p:cNvSpPr txBox="1"/>
            <p:nvPr/>
          </p:nvSpPr>
          <p:spPr>
            <a:xfrm>
              <a:off x="2984205" y="3310930"/>
              <a:ext cx="1131528" cy="3831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FIIS-FJD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EBFBCC6-07C6-A049-A7D4-D737A8F5837A}"/>
                </a:ext>
              </a:extLst>
            </p:cNvPr>
            <p:cNvSpPr txBox="1"/>
            <p:nvPr/>
          </p:nvSpPr>
          <p:spPr>
            <a:xfrm>
              <a:off x="2984205" y="3723054"/>
              <a:ext cx="1131528" cy="3831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FIIS-FJD</a:t>
              </a:r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A488CAC5-1D55-1144-9572-420C3DD4DA8A}"/>
              </a:ext>
            </a:extLst>
          </p:cNvPr>
          <p:cNvSpPr/>
          <p:nvPr/>
        </p:nvSpPr>
        <p:spPr>
          <a:xfrm>
            <a:off x="6917551" y="3218993"/>
            <a:ext cx="510639" cy="11314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19BA1B6-F04B-2C4A-8176-37E050DA48C9}"/>
              </a:ext>
            </a:extLst>
          </p:cNvPr>
          <p:cNvSpPr/>
          <p:nvPr/>
        </p:nvSpPr>
        <p:spPr>
          <a:xfrm>
            <a:off x="8959329" y="6106011"/>
            <a:ext cx="510639" cy="5042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6900F4-830E-9146-B06B-4BA6256405E6}"/>
              </a:ext>
            </a:extLst>
          </p:cNvPr>
          <p:cNvSpPr txBox="1"/>
          <p:nvPr/>
        </p:nvSpPr>
        <p:spPr>
          <a:xfrm>
            <a:off x="7873269" y="2952876"/>
            <a:ext cx="4195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Delivered with preliminary results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rgbClr val="C00000"/>
                </a:solidFill>
              </a:rPr>
              <a:t>Definitive results in Final Report (Feb 2024)</a:t>
            </a:r>
          </a:p>
        </p:txBody>
      </p:sp>
    </p:spTree>
    <p:extLst>
      <p:ext uri="{BB962C8B-B14F-4D97-AF65-F5344CB8AC3E}">
        <p14:creationId xmlns:p14="http://schemas.microsoft.com/office/powerpoint/2010/main" val="68550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 TAKE-HOME MESSAGES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6B256B66-0DB9-9442-985D-9DE0DCBB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6" y="2095500"/>
            <a:ext cx="11879694" cy="4867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Observational study approved in 39 centres</a:t>
            </a:r>
          </a:p>
          <a:p>
            <a:pPr>
              <a:lnSpc>
                <a:spcPct val="150000"/>
              </a:lnSpc>
            </a:pPr>
            <a:r>
              <a:rPr lang="en-GB" dirty="0"/>
              <a:t>4884 registered cases </a:t>
            </a:r>
            <a:r>
              <a:rPr lang="en-GB" dirty="0">
                <a:sym typeface="Wingdings" pitchFamily="2" charset="2"/>
              </a:rPr>
              <a:t> Registry will continue</a:t>
            </a:r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Institutional tool </a:t>
            </a:r>
          </a:p>
        </p:txBody>
      </p:sp>
    </p:spTree>
    <p:extLst>
      <p:ext uri="{BB962C8B-B14F-4D97-AF65-F5344CB8AC3E}">
        <p14:creationId xmlns:p14="http://schemas.microsoft.com/office/powerpoint/2010/main" val="2187823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3181709"/>
            <a:ext cx="9792208" cy="3407862"/>
          </a:xfrm>
        </p:spPr>
        <p:txBody>
          <a:bodyPr>
            <a:normAutofit lnSpcReduction="10000"/>
          </a:bodyPr>
          <a:lstStyle/>
          <a:p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r>
              <a:rPr lang="es-ES" dirty="0">
                <a:hlinkClick r:id="rId3"/>
              </a:rPr>
              <a:t>nhindi@atbsarc.org</a:t>
            </a:r>
            <a:endParaRPr lang="es-ES" dirty="0"/>
          </a:p>
          <a:p>
            <a:pPr marL="0" indent="0">
              <a:buNone/>
            </a:pPr>
            <a:r>
              <a:rPr lang="es-ES" dirty="0">
                <a:hlinkClick r:id="rId4"/>
              </a:rPr>
              <a:t>dmoura@atbsarc.org</a:t>
            </a:r>
            <a:endParaRPr lang="es-ES" dirty="0"/>
          </a:p>
          <a:p>
            <a:pPr marL="0" indent="0">
              <a:buNone/>
            </a:pPr>
            <a:r>
              <a:rPr lang="es-ES" dirty="0">
                <a:hlinkClick r:id="rId5"/>
              </a:rPr>
              <a:t>nhindi@selnet-h2020.org</a:t>
            </a:r>
            <a:endParaRPr lang="es-ES" dirty="0"/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711886A9-D816-DA45-A5F7-954F2E4FD08E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WP6: Multidisciplinary review of clinical cases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9491" y="4987616"/>
            <a:ext cx="4459334" cy="14645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09645" y="6504368"/>
            <a:ext cx="492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75613" algn="l"/>
              </a:tabLs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X SELNET VIRTUAL CONSORTIUM MEETING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 (Nov 2023)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F8F6DC9-8DF3-444F-9234-058CDBCA9DAA}"/>
              </a:ext>
            </a:extLst>
          </p:cNvPr>
          <p:cNvSpPr txBox="1"/>
          <p:nvPr/>
        </p:nvSpPr>
        <p:spPr>
          <a:xfrm>
            <a:off x="723900" y="2998172"/>
            <a:ext cx="247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29A5802-E7FC-5948-8F36-718932080884}"/>
              </a:ext>
            </a:extLst>
          </p:cNvPr>
          <p:cNvSpPr txBox="1"/>
          <p:nvPr/>
        </p:nvSpPr>
        <p:spPr>
          <a:xfrm>
            <a:off x="4596180" y="3044339"/>
            <a:ext cx="637779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REGISTER YOUR CASES!!!</a:t>
            </a:r>
          </a:p>
        </p:txBody>
      </p:sp>
    </p:spTree>
    <p:extLst>
      <p:ext uri="{BB962C8B-B14F-4D97-AF65-F5344CB8AC3E}">
        <p14:creationId xmlns:p14="http://schemas.microsoft.com/office/powerpoint/2010/main" val="415691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609600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WP6: Multidisciplinary review of clinical cases- FIIS-FJD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074985"/>
            <a:ext cx="11281816" cy="45018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altLang="es-ES" sz="2600" b="1" u="sng" dirty="0"/>
              <a:t>OBSERVATIONAL STUDY (REGISTRY)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/>
              <a:t>Approved in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/>
              <a:t>39 centres in </a:t>
            </a:r>
            <a:r>
              <a:rPr lang="en-GB" sz="2600" b="1" u="sng" dirty="0"/>
              <a:t>14 countries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/>
              <a:t>Costa Rica finally was approved in 2022!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/>
              <a:t>32</a:t>
            </a:r>
            <a:r>
              <a:rPr lang="en-GB" sz="2600" b="1" dirty="0">
                <a:solidFill>
                  <a:srgbClr val="FFC000"/>
                </a:solidFill>
              </a:rPr>
              <a:t> </a:t>
            </a:r>
            <a:r>
              <a:rPr lang="en-GB" sz="2600" dirty="0"/>
              <a:t>centers included patients</a:t>
            </a: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1A046A-1B22-A673-8761-AC224AE1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34" y="2146055"/>
            <a:ext cx="5311789" cy="43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514D54-E02E-D840-8313-74E95971F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Each Institution is owner of its own registered cases</a:t>
            </a:r>
          </a:p>
          <a:p>
            <a:endParaRPr lang="en-US" sz="800" dirty="0"/>
          </a:p>
          <a:p>
            <a:r>
              <a:rPr lang="en-US" sz="2400" dirty="0"/>
              <a:t>This could represent a National Registry in some cases</a:t>
            </a:r>
          </a:p>
          <a:p>
            <a:endParaRPr lang="en-US" sz="800" dirty="0"/>
          </a:p>
          <a:p>
            <a:r>
              <a:rPr lang="en-US" sz="2400" dirty="0"/>
              <a:t>The SELNET Registry is the </a:t>
            </a:r>
            <a:r>
              <a:rPr lang="en-US" sz="2400" b="1" dirty="0"/>
              <a:t>first big data for Sarcoma in LATAM</a:t>
            </a:r>
          </a:p>
          <a:p>
            <a:endParaRPr lang="en-US" sz="800" b="1" dirty="0"/>
          </a:p>
          <a:p>
            <a:r>
              <a:rPr lang="en-US" sz="2400" dirty="0"/>
              <a:t>This registry is a </a:t>
            </a:r>
            <a:r>
              <a:rPr lang="en-US" sz="2400" b="1" dirty="0"/>
              <a:t>tool for checking Quality of Care</a:t>
            </a:r>
            <a:r>
              <a:rPr lang="en-US" sz="2400" dirty="0"/>
              <a:t> items and its evolution over time</a:t>
            </a:r>
          </a:p>
          <a:p>
            <a:endParaRPr lang="en-US" sz="800" dirty="0"/>
          </a:p>
          <a:p>
            <a:r>
              <a:rPr lang="en-US" sz="2400" dirty="0"/>
              <a:t>It is a tool to measure the </a:t>
            </a:r>
            <a:r>
              <a:rPr lang="en-US" sz="2400" b="1" dirty="0"/>
              <a:t>compliance for CPG </a:t>
            </a:r>
            <a:r>
              <a:rPr lang="en-US" sz="2400" dirty="0"/>
              <a:t>and to measure outcome according to it</a:t>
            </a:r>
          </a:p>
          <a:p>
            <a:endParaRPr lang="en-US" sz="900" dirty="0"/>
          </a:p>
          <a:p>
            <a:r>
              <a:rPr lang="en-US" sz="2400" dirty="0"/>
              <a:t>It is useful to defend SELNET centers for conducting clinical trials</a:t>
            </a:r>
          </a:p>
          <a:p>
            <a:endParaRPr lang="en-US" sz="900" dirty="0"/>
          </a:p>
          <a:p>
            <a:r>
              <a:rPr lang="en-US" sz="2400" dirty="0"/>
              <a:t>This will be helpful for </a:t>
            </a:r>
            <a:r>
              <a:rPr lang="en-US" sz="2400" b="1" dirty="0"/>
              <a:t>academic papers </a:t>
            </a:r>
            <a:r>
              <a:rPr lang="en-US" sz="2400" dirty="0"/>
              <a:t>based on clinical data from specific subtypes</a:t>
            </a:r>
          </a:p>
          <a:p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3EC4A54-F9BB-814C-86D1-CB4D9B830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11" y="249215"/>
            <a:ext cx="9142927" cy="1257613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/>
              <a:t>SELNET REGISTRY: ADVANTAGES  </a:t>
            </a:r>
            <a:endParaRPr lang="en-GB" sz="3600" dirty="0"/>
          </a:p>
        </p:txBody>
      </p:sp>
      <p:pic>
        <p:nvPicPr>
          <p:cNvPr id="5" name="Imagen 4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3CC67242-C69E-974D-97CB-5FB6E0336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6078" y="196145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1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E298BD-62E6-25B3-86DE-4AB25AAA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30039" cy="4351338"/>
          </a:xfrm>
        </p:spPr>
        <p:txBody>
          <a:bodyPr/>
          <a:lstStyle/>
          <a:p>
            <a:r>
              <a:rPr lang="en-GB" dirty="0"/>
              <a:t>CTOS 2023 poster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AAOC 2023 poster (Instituto Nacional del Cancer de Paraguay)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19C5F6B-C1DA-EB81-9AA5-DB520118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11" y="249215"/>
            <a:ext cx="9142927" cy="1257613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/>
              <a:t>SELNET REGISTRY: first outcomes</a:t>
            </a:r>
            <a:endParaRPr lang="en-GB" sz="3600" dirty="0"/>
          </a:p>
        </p:txBody>
      </p:sp>
      <p:pic>
        <p:nvPicPr>
          <p:cNvPr id="5" name="Imagen 4" descr="Gráfico, Excel, Gráfico circular&#10;&#10;Descripción generada automáticamente">
            <a:extLst>
              <a:ext uri="{FF2B5EF4-FFF2-40B4-BE49-F238E27FC236}">
                <a16:creationId xmlns:a16="http://schemas.microsoft.com/office/drawing/2014/main" id="{5CB0E7B6-99FF-67CA-806F-A4D2066A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481" y="249215"/>
            <a:ext cx="3421806" cy="6072375"/>
          </a:xfrm>
          <a:prstGeom prst="rect">
            <a:avLst/>
          </a:prstGeo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B5D7B75-1B0D-3ECE-7B84-180F8E14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57" y="1765613"/>
            <a:ext cx="3421806" cy="48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8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373E2698-F40B-094F-AFD7-D7D8F57B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457983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WP6: Multidisciplinary review of clinical cases- FIIS-FJD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E6ACEC1-175C-6C4B-B0ED-2F933818A2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2307" y="2001471"/>
            <a:ext cx="4749742" cy="475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ONLINE REGISTRY (CRF)</a:t>
            </a:r>
            <a:endParaRPr lang="en-GB" sz="2600" b="1" dirty="0">
              <a:solidFill>
                <a:srgbClr val="C00000"/>
              </a:solidFill>
              <a:sym typeface="Wingdings" pitchFamily="2" charset="2"/>
            </a:endParaRPr>
          </a:p>
          <a:p>
            <a:endParaRPr lang="en-GB" sz="9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ALL sarcoma subtypes</a:t>
            </a:r>
          </a:p>
          <a:p>
            <a:r>
              <a:rPr lang="en-GB" sz="2400" b="1" u="sng" dirty="0">
                <a:solidFill>
                  <a:schemeClr val="tx1"/>
                </a:solidFill>
                <a:sym typeface="Wingdings" pitchFamily="2" charset="2"/>
              </a:rPr>
              <a:t>TARGET: 5000</a:t>
            </a:r>
          </a:p>
          <a:p>
            <a:endParaRPr lang="en-GB" sz="2400" b="1" u="sng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400" b="1" u="sng" dirty="0">
                <a:solidFill>
                  <a:schemeClr val="tx1"/>
                </a:solidFill>
                <a:sym typeface="Wingdings" pitchFamily="2" charset="2"/>
              </a:rPr>
              <a:t>The registry is still OPEN and you can continue registering cases </a:t>
            </a:r>
          </a:p>
          <a:p>
            <a:endParaRPr lang="en-GB" sz="2400" dirty="0">
              <a:solidFill>
                <a:schemeClr val="tx1"/>
              </a:solidFill>
              <a:sym typeface="Wingdings" pitchFamily="2" charset="2"/>
            </a:endParaRPr>
          </a:p>
          <a:p>
            <a:endParaRPr lang="en-GB" sz="2400" dirty="0">
              <a:solidFill>
                <a:schemeClr val="tx1"/>
              </a:solidFill>
              <a:sym typeface="Wingdings" pitchFamily="2" charset="2"/>
            </a:endParaRPr>
          </a:p>
          <a:p>
            <a:endParaRPr lang="en-GB" sz="2200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DB89F70-2B60-6E40-B765-F4C9AEE70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8250" t="10703" r="27500" b="56945"/>
          <a:stretch/>
        </p:blipFill>
        <p:spPr bwMode="auto">
          <a:xfrm>
            <a:off x="6117327" y="1868627"/>
            <a:ext cx="5850988" cy="27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41A5C441-97B7-354A-8BEF-005379A9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167" t="9926" r="2083" b="39259"/>
          <a:stretch>
            <a:fillRect/>
          </a:stretch>
        </p:blipFill>
        <p:spPr bwMode="auto">
          <a:xfrm>
            <a:off x="5279571" y="4558092"/>
            <a:ext cx="6612544" cy="21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394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3B116F-528A-1F4B-A7C2-950EEEB6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08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Data cleaning process is happening for FINAL ANALYLSIS</a:t>
            </a:r>
          </a:p>
          <a:p>
            <a:endParaRPr lang="en-US" dirty="0"/>
          </a:p>
          <a:p>
            <a:r>
              <a:rPr lang="en-US" dirty="0"/>
              <a:t>&gt; 8000 queries </a:t>
            </a:r>
          </a:p>
          <a:p>
            <a:endParaRPr lang="en-US" dirty="0"/>
          </a:p>
          <a:p>
            <a:r>
              <a:rPr lang="en-US" dirty="0">
                <a:sym typeface="Wingdings" pitchFamily="2" charset="2"/>
              </a:rPr>
              <a:t>IT IS ESSENTIAL TO FILL THE </a:t>
            </a:r>
            <a:r>
              <a:rPr lang="en-US" u="sng" dirty="0"/>
              <a:t>MINIMUM DATA SET</a:t>
            </a:r>
          </a:p>
          <a:p>
            <a:endParaRPr lang="en-US" u="sng" dirty="0"/>
          </a:p>
          <a:p>
            <a:r>
              <a:rPr lang="en-US" u="sng" dirty="0"/>
              <a:t>PLEASE RESPOND QUERIES</a:t>
            </a:r>
            <a:endParaRPr lang="en-US" dirty="0"/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1065A71-1947-3A49-B781-7665FDC3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7" y="197699"/>
            <a:ext cx="9450801" cy="1325563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/>
              <a:t>SELNET REGISTRY: IMPORTANT REMARKS</a:t>
            </a:r>
            <a:endParaRPr lang="en-GB" sz="3600" dirty="0"/>
          </a:p>
        </p:txBody>
      </p:sp>
      <p:pic>
        <p:nvPicPr>
          <p:cNvPr id="5" name="Imagen 4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65CD1689-7E48-5646-A1CC-F4741D2A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441" y="197699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3">
            <a:extLst>
              <a:ext uri="{FF2B5EF4-FFF2-40B4-BE49-F238E27FC236}">
                <a16:creationId xmlns:a16="http://schemas.microsoft.com/office/drawing/2014/main" id="{E157FABF-D227-1444-9C9B-4C1B6F1FD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7" y="1060450"/>
            <a:ext cx="83788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97F7D"/>
              </a:buClr>
              <a:buFont typeface="Arial" panose="020B0604020202020204" pitchFamily="34" charset="0"/>
              <a:buNone/>
            </a:pPr>
            <a:r>
              <a:rPr lang="en-US" altLang="es-ES" sz="2400"/>
              <a:t>1: Redirect to the specific form</a:t>
            </a:r>
          </a:p>
        </p:txBody>
      </p:sp>
      <p:sp>
        <p:nvSpPr>
          <p:cNvPr id="38916" name="Content Placeholder 3">
            <a:extLst>
              <a:ext uri="{FF2B5EF4-FFF2-40B4-BE49-F238E27FC236}">
                <a16:creationId xmlns:a16="http://schemas.microsoft.com/office/drawing/2014/main" id="{3B822079-0BDE-7044-A937-05DF1EE0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7" y="4248150"/>
            <a:ext cx="83788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Clr>
                <a:srgbClr val="397F7D"/>
              </a:buClr>
              <a:buFont typeface="Arial" panose="020B0604020202020204" pitchFamily="34" charset="0"/>
              <a:buNone/>
            </a:pPr>
            <a:r>
              <a:rPr lang="en-US" altLang="es-ES" sz="2400"/>
              <a:t>2: Open the query dialogue (the query is in status open: red) </a:t>
            </a:r>
          </a:p>
        </p:txBody>
      </p:sp>
      <p:graphicFrame>
        <p:nvGraphicFramePr>
          <p:cNvPr id="15" name="2 Tabla">
            <a:extLst>
              <a:ext uri="{FF2B5EF4-FFF2-40B4-BE49-F238E27FC236}">
                <a16:creationId xmlns:a16="http://schemas.microsoft.com/office/drawing/2014/main" id="{87A33A62-F34F-0A43-9605-1426380AE6DD}"/>
              </a:ext>
            </a:extLst>
          </p:cNvPr>
          <p:cNvGraphicFramePr>
            <a:graphicFrameLocks noGrp="1"/>
          </p:cNvGraphicFramePr>
          <p:nvPr/>
        </p:nvGraphicFramePr>
        <p:xfrm>
          <a:off x="2057400" y="6384926"/>
          <a:ext cx="8148638" cy="320675"/>
        </p:xfrm>
        <a:graphic>
          <a:graphicData uri="http://schemas.openxmlformats.org/drawingml/2006/table">
            <a:tbl>
              <a:tblPr firstRow="1" firstCol="1" bandRow="1"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GEIS-68 (SELNET): Query Management manual V0.1</a:t>
                      </a:r>
                      <a:r>
                        <a:rPr lang="en-US" sz="800" kern="1200" baseline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29Apr2021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n-US" sz="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SOPDMA5-TEM-6</a:t>
                      </a:r>
                      <a:r>
                        <a:rPr lang="en-US" sz="800" baseline="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8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V2.0</a:t>
                      </a:r>
                      <a:endParaRPr lang="es-E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endParaRPr lang="es-ES" sz="7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921" name="Imagen 6">
            <a:extLst>
              <a:ext uri="{FF2B5EF4-FFF2-40B4-BE49-F238E27FC236}">
                <a16:creationId xmlns:a16="http://schemas.microsoft.com/office/drawing/2014/main" id="{73221A7A-9E0C-C447-B1AE-2CC8F32FD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1695450"/>
            <a:ext cx="828833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2" name="Grupo 1">
            <a:extLst>
              <a:ext uri="{FF2B5EF4-FFF2-40B4-BE49-F238E27FC236}">
                <a16:creationId xmlns:a16="http://schemas.microsoft.com/office/drawing/2014/main" id="{8D4D3052-E24C-954E-A170-9583E16A3A69}"/>
              </a:ext>
            </a:extLst>
          </p:cNvPr>
          <p:cNvGrpSpPr>
            <a:grpSpLocks/>
          </p:cNvGrpSpPr>
          <p:nvPr/>
        </p:nvGrpSpPr>
        <p:grpSpPr bwMode="auto">
          <a:xfrm>
            <a:off x="1841500" y="3192464"/>
            <a:ext cx="452438" cy="390525"/>
            <a:chOff x="241255" y="3100099"/>
            <a:chExt cx="476012" cy="425205"/>
          </a:xfrm>
        </p:grpSpPr>
        <p:sp>
          <p:nvSpPr>
            <p:cNvPr id="38927" name="CuadroTexto 20">
              <a:extLst>
                <a:ext uri="{FF2B5EF4-FFF2-40B4-BE49-F238E27FC236}">
                  <a16:creationId xmlns:a16="http://schemas.microsoft.com/office/drawing/2014/main" id="{E96784EC-8DE8-E846-9E0A-20780CDD9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255" y="3100099"/>
              <a:ext cx="464216" cy="4015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7" name="Oval 5">
              <a:extLst>
                <a:ext uri="{FF2B5EF4-FFF2-40B4-BE49-F238E27FC236}">
                  <a16:creationId xmlns:a16="http://schemas.microsoft.com/office/drawing/2014/main" id="{229F685D-9DE6-DB4F-9AB0-E515EF840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16" y="3309244"/>
              <a:ext cx="243851" cy="21606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24545"/>
                </a:solidFill>
              </a:endParaRPr>
            </a:p>
          </p:txBody>
        </p:sp>
      </p:grpSp>
      <p:pic>
        <p:nvPicPr>
          <p:cNvPr id="38923" name="Imagen 7">
            <a:extLst>
              <a:ext uri="{FF2B5EF4-FFF2-40B4-BE49-F238E27FC236}">
                <a16:creationId xmlns:a16="http://schemas.microsoft.com/office/drawing/2014/main" id="{F06605AB-1721-A74A-A680-135E6BAF8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665663"/>
            <a:ext cx="48180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4" name="Grupo 12">
            <a:extLst>
              <a:ext uri="{FF2B5EF4-FFF2-40B4-BE49-F238E27FC236}">
                <a16:creationId xmlns:a16="http://schemas.microsoft.com/office/drawing/2014/main" id="{1CF78663-9D16-4446-84E6-93B535B830A1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237164"/>
            <a:ext cx="346075" cy="446087"/>
            <a:chOff x="5894362" y="2356130"/>
            <a:chExt cx="365496" cy="501068"/>
          </a:xfrm>
        </p:grpSpPr>
        <p:sp>
          <p:nvSpPr>
            <p:cNvPr id="38925" name="CuadroTexto 20">
              <a:extLst>
                <a:ext uri="{FF2B5EF4-FFF2-40B4-BE49-F238E27FC236}">
                  <a16:creationId xmlns:a16="http://schemas.microsoft.com/office/drawing/2014/main" id="{5FE07607-AF7C-9944-8BF2-95867D066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362" y="2356130"/>
              <a:ext cx="65821" cy="41485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8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18BCA3B7-65DD-7E46-8907-1EAB9EE35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76" y="2641436"/>
              <a:ext cx="244782" cy="215762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424545"/>
                </a:solidFill>
              </a:endParaRPr>
            </a:p>
          </p:txBody>
        </p:sp>
      </p:grpSp>
      <p:sp>
        <p:nvSpPr>
          <p:cNvPr id="17" name="Título 3">
            <a:extLst>
              <a:ext uri="{FF2B5EF4-FFF2-40B4-BE49-F238E27FC236}">
                <a16:creationId xmlns:a16="http://schemas.microsoft.com/office/drawing/2014/main" id="{C8F87AC8-3CFC-C648-9564-6A43CC84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67" y="118267"/>
            <a:ext cx="9640396" cy="820738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/>
              <a:t>SELNET REGISTRY: </a:t>
            </a:r>
            <a:r>
              <a:rPr lang="en-GB" altLang="es-ES" sz="3600" dirty="0"/>
              <a:t>Queries</a:t>
            </a:r>
            <a:endParaRPr lang="en-GB" sz="3600" dirty="0"/>
          </a:p>
        </p:txBody>
      </p:sp>
      <p:pic>
        <p:nvPicPr>
          <p:cNvPr id="18" name="Imagen 1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1FD0FC27-1129-3E48-9B1A-5AAFAF6A2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199" y="118267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083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CuadroTexto 20">
            <a:extLst>
              <a:ext uri="{FF2B5EF4-FFF2-40B4-BE49-F238E27FC236}">
                <a16:creationId xmlns:a16="http://schemas.microsoft.com/office/drawing/2014/main" id="{AC19740A-568F-C440-8C58-E5F77092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090864"/>
            <a:ext cx="61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1B5EB60E-2D64-A14E-8B72-0B47BBC6C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943351"/>
            <a:ext cx="850900" cy="26987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424545"/>
              </a:solidFill>
            </a:endParaRPr>
          </a:p>
        </p:txBody>
      </p:sp>
      <p:sp>
        <p:nvSpPr>
          <p:cNvPr id="40971" name="CuadroTexto 20">
            <a:extLst>
              <a:ext uri="{FF2B5EF4-FFF2-40B4-BE49-F238E27FC236}">
                <a16:creationId xmlns:a16="http://schemas.microsoft.com/office/drawing/2014/main" id="{BB336AAA-B013-A946-9C85-61809722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3703639"/>
            <a:ext cx="6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600EA4D-36F5-BE48-8D4F-C886CB5E1933}"/>
              </a:ext>
            </a:extLst>
          </p:cNvPr>
          <p:cNvGrpSpPr/>
          <p:nvPr/>
        </p:nvGrpSpPr>
        <p:grpSpPr>
          <a:xfrm>
            <a:off x="285257" y="1100933"/>
            <a:ext cx="10117942" cy="5420004"/>
            <a:chOff x="1303338" y="1295400"/>
            <a:chExt cx="9051926" cy="4895851"/>
          </a:xfrm>
        </p:grpSpPr>
        <p:sp>
          <p:nvSpPr>
            <p:cNvPr id="14" name="4 Marcador de contenido">
              <a:extLst>
                <a:ext uri="{FF2B5EF4-FFF2-40B4-BE49-F238E27FC236}">
                  <a16:creationId xmlns:a16="http://schemas.microsoft.com/office/drawing/2014/main" id="{5012D0DA-ABBB-C34F-912C-7EBDA66096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98639" y="1295400"/>
              <a:ext cx="8556625" cy="16764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chemeClr val="tx1"/>
                </a:buClr>
                <a:buSzPct val="70000"/>
                <a:buNone/>
                <a:defRPr/>
              </a:pPr>
              <a:r>
                <a:rPr lang="en-US" sz="2200" dirty="0"/>
                <a:t>3: Add any comment/ answer </a:t>
              </a:r>
            </a:p>
            <a:p>
              <a:pPr marL="0" indent="0">
                <a:buClr>
                  <a:schemeClr val="tx1"/>
                </a:buClr>
                <a:buSzPct val="70000"/>
                <a:buNone/>
                <a:defRPr/>
              </a:pPr>
              <a:r>
                <a:rPr lang="en-US" sz="2200" dirty="0"/>
                <a:t>4: Click “Update query”</a:t>
              </a:r>
            </a:p>
            <a:p>
              <a:pPr marL="0" indent="0">
                <a:buClr>
                  <a:schemeClr val="tx1"/>
                </a:buClr>
                <a:buSzPct val="70000"/>
                <a:buNone/>
                <a:defRPr/>
              </a:pPr>
              <a:r>
                <a:rPr lang="en-US" sz="2200" b="1" dirty="0"/>
                <a:t>If necessary, correct data in the corresponding form and </a:t>
              </a:r>
              <a:r>
                <a:rPr lang="en-US" sz="2200" b="1" dirty="0">
                  <a:solidFill>
                    <a:srgbClr val="FF0000"/>
                  </a:solidFill>
                </a:rPr>
                <a:t>save changes</a:t>
              </a:r>
            </a:p>
            <a:p>
              <a:pPr>
                <a:buClr>
                  <a:srgbClr val="58B4B2"/>
                </a:buClr>
                <a:buSzPct val="70000"/>
                <a:buFont typeface="Wingdings" panose="05000000000000000000" pitchFamily="2" charset="2"/>
                <a:buChar char="ü"/>
                <a:defRPr/>
              </a:pPr>
              <a:endParaRPr lang="en-US" sz="2600" dirty="0"/>
            </a:p>
            <a:p>
              <a:pPr>
                <a:buClr>
                  <a:srgbClr val="58B4B2"/>
                </a:buClr>
                <a:buSzPct val="70000"/>
                <a:buFont typeface="Wingdings" panose="05000000000000000000" pitchFamily="2" charset="2"/>
                <a:buChar char="ü"/>
                <a:defRPr/>
              </a:pPr>
              <a:endParaRPr lang="en-US" sz="2400" dirty="0"/>
            </a:p>
          </p:txBody>
        </p:sp>
        <p:pic>
          <p:nvPicPr>
            <p:cNvPr id="40968" name="Imagen 2">
              <a:extLst>
                <a:ext uri="{FF2B5EF4-FFF2-40B4-BE49-F238E27FC236}">
                  <a16:creationId xmlns:a16="http://schemas.microsoft.com/office/drawing/2014/main" id="{5D6903B1-11ED-E14E-9414-C33F1890B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478089"/>
              <a:ext cx="5805488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Imagen 3">
              <a:extLst>
                <a:ext uri="{FF2B5EF4-FFF2-40B4-BE49-F238E27FC236}">
                  <a16:creationId xmlns:a16="http://schemas.microsoft.com/office/drawing/2014/main" id="{99F83959-48B1-4542-848B-030FA253E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1" y="4727576"/>
              <a:ext cx="41179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3" name="Content Placeholder 3">
              <a:extLst>
                <a:ext uri="{FF2B5EF4-FFF2-40B4-BE49-F238E27FC236}">
                  <a16:creationId xmlns:a16="http://schemas.microsoft.com/office/drawing/2014/main" id="{FE080B9F-3A46-EF4D-B129-B214A0697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338" y="4338639"/>
              <a:ext cx="9051926" cy="51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 eaLnBrk="1" hangingPunct="1">
                <a:buClr>
                  <a:srgbClr val="397F7D"/>
                </a:buClr>
                <a:buFont typeface="Arial" panose="020B0604020202020204" pitchFamily="34" charset="0"/>
                <a:buNone/>
              </a:pPr>
              <a:r>
                <a:rPr lang="en-US" altLang="es-ES" sz="2200" dirty="0"/>
                <a:t>5: The query button must appear in yellow (answered). </a:t>
              </a:r>
              <a:r>
                <a:rPr lang="en-US" altLang="es-ES" sz="2200" b="1" dirty="0">
                  <a:solidFill>
                    <a:srgbClr val="FF0000"/>
                  </a:solidFill>
                </a:rPr>
                <a:t>Please, check that is so</a:t>
              </a: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7191A186-C4A4-1C4D-88E6-A16F9B2A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244" y="5671456"/>
            <a:ext cx="255588" cy="1524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424545"/>
              </a:solidFill>
            </a:endParaRPr>
          </a:p>
        </p:txBody>
      </p:sp>
      <p:sp>
        <p:nvSpPr>
          <p:cNvPr id="40975" name="CuadroTexto 20">
            <a:extLst>
              <a:ext uri="{FF2B5EF4-FFF2-40B4-BE49-F238E27FC236}">
                <a16:creationId xmlns:a16="http://schemas.microsoft.com/office/drawing/2014/main" id="{EFFCC657-6927-024C-9858-D6394197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470" y="5448266"/>
            <a:ext cx="289774" cy="3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C1EEBC99-4A3F-6C40-8D81-8DDA7566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3" y="280194"/>
            <a:ext cx="9184290" cy="820738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REGISTRY: </a:t>
            </a:r>
            <a:r>
              <a:rPr lang="en-GB" altLang="es-E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Responding to open queries</a:t>
            </a:r>
            <a:endParaRPr lang="en-GB" sz="3600" dirty="0"/>
          </a:p>
        </p:txBody>
      </p:sp>
      <p:pic>
        <p:nvPicPr>
          <p:cNvPr id="17" name="Imagen 16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id="{636C5054-51FB-B44E-A1FD-426611269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199" y="118267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722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3953</TotalTime>
  <Words>1445</Words>
  <Application>Microsoft Macintosh PowerPoint</Application>
  <PresentationFormat>Panorámica</PresentationFormat>
  <Paragraphs>332</Paragraphs>
  <Slides>27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Didot</vt:lpstr>
      <vt:lpstr>Wingdings</vt:lpstr>
      <vt:lpstr>Wingdings 2</vt:lpstr>
      <vt:lpstr>Tema de Office</vt:lpstr>
      <vt:lpstr>Presentación de PowerPoint</vt:lpstr>
      <vt:lpstr>SELNET  WP6: Multidisciplinary review of clinical cases- FIIS-FJD</vt:lpstr>
      <vt:lpstr>SELNET  WP6: Multidisciplinary review of clinical cases- FIIS-FJD</vt:lpstr>
      <vt:lpstr>SELNET REGISTRY: ADVANTAGES  </vt:lpstr>
      <vt:lpstr>SELNET REGISTRY: first outcomes</vt:lpstr>
      <vt:lpstr>SELNET  WP6: Multidisciplinary review of clinical cases- FIIS-FJD</vt:lpstr>
      <vt:lpstr>SELNET REGISTRY: IMPORTANT REMARKS</vt:lpstr>
      <vt:lpstr>SELNET REGISTRY: Queries</vt:lpstr>
      <vt:lpstr>SELNET REGISTRY: Responding to open queries</vt:lpstr>
      <vt:lpstr>SELNET REGISTRY: Responding to open queries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Nadia Hindi</cp:lastModifiedBy>
  <cp:revision>139</cp:revision>
  <dcterms:created xsi:type="dcterms:W3CDTF">2019-12-10T09:20:08Z</dcterms:created>
  <dcterms:modified xsi:type="dcterms:W3CDTF">2023-11-09T13:17:50Z</dcterms:modified>
</cp:coreProperties>
</file>