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Lst>
  <p:sldIdLst>
    <p:sldId id="271" r:id="rId2"/>
    <p:sldId id="265" r:id="rId3"/>
    <p:sldId id="273" r:id="rId4"/>
    <p:sldId id="256" r:id="rId5"/>
    <p:sldId id="297" r:id="rId6"/>
    <p:sldId id="299" r:id="rId7"/>
    <p:sldId id="296" r:id="rId8"/>
    <p:sldId id="300" r:id="rId9"/>
    <p:sldId id="301" r:id="rId10"/>
    <p:sldId id="302" r:id="rId11"/>
    <p:sldId id="303" r:id="rId12"/>
    <p:sldId id="291" r:id="rId13"/>
    <p:sldId id="289" r:id="rId14"/>
    <p:sldId id="298" r:id="rId15"/>
    <p:sldId id="304" r:id="rId16"/>
    <p:sldId id="270"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66"/>
    <p:restoredTop sz="94436"/>
  </p:normalViewPr>
  <p:slideViewPr>
    <p:cSldViewPr snapToGrid="0" snapToObjects="1">
      <p:cViewPr varScale="1">
        <p:scale>
          <a:sx n="68" d="100"/>
          <a:sy n="68" d="100"/>
        </p:scale>
        <p:origin x="103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70ACD6-4598-064A-A788-FF9CD6CC7E4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642C112B-ECEE-8245-93E5-13B2E241F7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01C41F12-C0F8-3748-BA11-DA05E080A487}"/>
              </a:ext>
            </a:extLst>
          </p:cNvPr>
          <p:cNvSpPr>
            <a:spLocks noGrp="1"/>
          </p:cNvSpPr>
          <p:nvPr>
            <p:ph type="dt" sz="half" idx="10"/>
          </p:nvPr>
        </p:nvSpPr>
        <p:spPr/>
        <p:txBody>
          <a:bodyPr/>
          <a:lstStyle/>
          <a:p>
            <a:fld id="{F6FA2B21-3FCD-4721-B95C-427943F61125}" type="datetime1">
              <a:rPr lang="en-US" smtClean="0"/>
              <a:t>11/9/2023</a:t>
            </a:fld>
            <a:endParaRPr lang="en-US"/>
          </a:p>
        </p:txBody>
      </p:sp>
      <p:sp>
        <p:nvSpPr>
          <p:cNvPr id="5" name="Marcador de pie de página 4">
            <a:extLst>
              <a:ext uri="{FF2B5EF4-FFF2-40B4-BE49-F238E27FC236}">
                <a16:creationId xmlns:a16="http://schemas.microsoft.com/office/drawing/2014/main" xmlns="" id="{B9F20D04-18F4-6748-9FAF-6DA79C0EF88B}"/>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xmlns="" id="{0CC5A58E-455C-404A-8752-2EDA424CE467}"/>
              </a:ext>
            </a:extLst>
          </p:cNvPr>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8553125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792EFD-A86F-274A-9A1F-A383028777C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F990A58E-3043-B64F-8250-793A30E702F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6A2C924-EE96-FA4D-961A-10C27BD64C65}"/>
              </a:ext>
            </a:extLst>
          </p:cNvPr>
          <p:cNvSpPr>
            <a:spLocks noGrp="1"/>
          </p:cNvSpPr>
          <p:nvPr>
            <p:ph type="dt" sz="half" idx="10"/>
          </p:nvPr>
        </p:nvSpPr>
        <p:spPr/>
        <p:txBody>
          <a:bodyPr/>
          <a:lstStyle/>
          <a:p>
            <a:fld id="{F6FA2B21-3FCD-4721-B95C-427943F61125}" type="datetime1">
              <a:rPr lang="en-US" smtClean="0"/>
              <a:t>11/9/2023</a:t>
            </a:fld>
            <a:endParaRPr lang="en-US"/>
          </a:p>
        </p:txBody>
      </p:sp>
      <p:sp>
        <p:nvSpPr>
          <p:cNvPr id="5" name="Marcador de pie de página 4">
            <a:extLst>
              <a:ext uri="{FF2B5EF4-FFF2-40B4-BE49-F238E27FC236}">
                <a16:creationId xmlns:a16="http://schemas.microsoft.com/office/drawing/2014/main" xmlns="" id="{BEA27662-57C2-7C45-B87E-4C4D4F9BC3EF}"/>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xmlns="" id="{C077EBA1-6A0C-3F4A-9CBC-2689F9B8D637}"/>
              </a:ext>
            </a:extLst>
          </p:cNvPr>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3233755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F36C525C-DDC8-7045-A948-1193DC717E1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AF92CC64-1536-374A-9C4B-96B76D11093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52A56A6-414A-2B49-A6B8-B52609DE7734}"/>
              </a:ext>
            </a:extLst>
          </p:cNvPr>
          <p:cNvSpPr>
            <a:spLocks noGrp="1"/>
          </p:cNvSpPr>
          <p:nvPr>
            <p:ph type="dt" sz="half" idx="10"/>
          </p:nvPr>
        </p:nvSpPr>
        <p:spPr/>
        <p:txBody>
          <a:bodyPr/>
          <a:lstStyle/>
          <a:p>
            <a:fld id="{F6FA2B21-3FCD-4721-B95C-427943F61125}" type="datetime1">
              <a:rPr lang="en-US" smtClean="0"/>
              <a:t>11/9/2023</a:t>
            </a:fld>
            <a:endParaRPr lang="en-US"/>
          </a:p>
        </p:txBody>
      </p:sp>
      <p:sp>
        <p:nvSpPr>
          <p:cNvPr id="5" name="Marcador de pie de página 4">
            <a:extLst>
              <a:ext uri="{FF2B5EF4-FFF2-40B4-BE49-F238E27FC236}">
                <a16:creationId xmlns:a16="http://schemas.microsoft.com/office/drawing/2014/main" xmlns="" id="{58ED0014-B28F-754D-B578-A8278F392D0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xmlns="" id="{24D15A31-01C4-3949-952E-AD2EAB75F8AB}"/>
              </a:ext>
            </a:extLst>
          </p:cNvPr>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2983681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841328-C4A4-BB42-B165-A33647C44F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367D5A1-208C-B84A-BDC0-4CD9E6DA5A9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B0614E5C-40ED-3F41-964F-70D3E44045B1}"/>
              </a:ext>
            </a:extLst>
          </p:cNvPr>
          <p:cNvSpPr>
            <a:spLocks noGrp="1"/>
          </p:cNvSpPr>
          <p:nvPr>
            <p:ph type="dt" sz="half" idx="10"/>
          </p:nvPr>
        </p:nvSpPr>
        <p:spPr/>
        <p:txBody>
          <a:bodyPr/>
          <a:lstStyle/>
          <a:p>
            <a:fld id="{F6FA2B21-3FCD-4721-B95C-427943F61125}" type="datetime1">
              <a:rPr lang="en-US" smtClean="0"/>
              <a:t>11/9/2023</a:t>
            </a:fld>
            <a:endParaRPr lang="en-US"/>
          </a:p>
        </p:txBody>
      </p:sp>
      <p:sp>
        <p:nvSpPr>
          <p:cNvPr id="5" name="Marcador de pie de página 4">
            <a:extLst>
              <a:ext uri="{FF2B5EF4-FFF2-40B4-BE49-F238E27FC236}">
                <a16:creationId xmlns:a16="http://schemas.microsoft.com/office/drawing/2014/main" xmlns="" id="{AE437584-E204-A24B-8105-22F1E25C5E65}"/>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xmlns="" id="{29BB6953-3C10-314C-AC12-6C55FDF21838}"/>
              </a:ext>
            </a:extLst>
          </p:cNvPr>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8580691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37708D4-34BA-C346-9EB9-8C4E9A7B302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183A33A-8FD8-F549-ACC7-7AD48AE919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AC02F3E-8726-F840-A0C4-6444516B10FA}"/>
              </a:ext>
            </a:extLst>
          </p:cNvPr>
          <p:cNvSpPr>
            <a:spLocks noGrp="1"/>
          </p:cNvSpPr>
          <p:nvPr>
            <p:ph type="dt" sz="half" idx="10"/>
          </p:nvPr>
        </p:nvSpPr>
        <p:spPr/>
        <p:txBody>
          <a:bodyPr/>
          <a:lstStyle/>
          <a:p>
            <a:fld id="{F6FA2B21-3FCD-4721-B95C-427943F61125}" type="datetime1">
              <a:rPr lang="en-US" smtClean="0"/>
              <a:t>11/9/2023</a:t>
            </a:fld>
            <a:endParaRPr lang="en-US"/>
          </a:p>
        </p:txBody>
      </p:sp>
      <p:sp>
        <p:nvSpPr>
          <p:cNvPr id="5" name="Marcador de pie de página 4">
            <a:extLst>
              <a:ext uri="{FF2B5EF4-FFF2-40B4-BE49-F238E27FC236}">
                <a16:creationId xmlns:a16="http://schemas.microsoft.com/office/drawing/2014/main" xmlns="" id="{B6CED629-4E82-5545-A6DF-E04FCFDD0277}"/>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xmlns="" id="{02B99580-FE06-3C4F-AA4A-F9EF5A62BFA8}"/>
              </a:ext>
            </a:extLst>
          </p:cNvPr>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7998606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B413BE1-FD5F-1B48-A486-178A6C407FC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55D72837-7816-684C-89A5-3BAE4819B3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8C778CEC-1101-0D42-87B4-936D30E659D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1ACED0B0-42F2-514B-8D22-EF0ABCB33528}"/>
              </a:ext>
            </a:extLst>
          </p:cNvPr>
          <p:cNvSpPr>
            <a:spLocks noGrp="1"/>
          </p:cNvSpPr>
          <p:nvPr>
            <p:ph type="dt" sz="half" idx="10"/>
          </p:nvPr>
        </p:nvSpPr>
        <p:spPr/>
        <p:txBody>
          <a:bodyPr/>
          <a:lstStyle/>
          <a:p>
            <a:fld id="{F6FA2B21-3FCD-4721-B95C-427943F61125}" type="datetime1">
              <a:rPr lang="en-US" smtClean="0"/>
              <a:t>11/9/2023</a:t>
            </a:fld>
            <a:endParaRPr lang="en-US"/>
          </a:p>
        </p:txBody>
      </p:sp>
      <p:sp>
        <p:nvSpPr>
          <p:cNvPr id="6" name="Marcador de pie de página 5">
            <a:extLst>
              <a:ext uri="{FF2B5EF4-FFF2-40B4-BE49-F238E27FC236}">
                <a16:creationId xmlns:a16="http://schemas.microsoft.com/office/drawing/2014/main" xmlns="" id="{DE6E9850-CCE1-2449-8EC5-C7DD546A8CDA}"/>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xmlns="" id="{ABBDA0EA-AD7D-AD4E-B361-F1FAF40BAACB}"/>
              </a:ext>
            </a:extLst>
          </p:cNvPr>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8790013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53C213-C21E-4940-AAE5-D9D2445D3A0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B92A3FE1-CC80-A345-9D3D-ED6020C92E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AA5BFC64-A3C3-6C4F-BE83-61D567A42A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B1B5F7C5-F2BB-8849-8A16-9D922E6852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8671DB4D-C688-1E46-B601-D66ED007871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B5A29D48-F1C6-624E-9BDD-5D39CAD47F75}"/>
              </a:ext>
            </a:extLst>
          </p:cNvPr>
          <p:cNvSpPr>
            <a:spLocks noGrp="1"/>
          </p:cNvSpPr>
          <p:nvPr>
            <p:ph type="dt" sz="half" idx="10"/>
          </p:nvPr>
        </p:nvSpPr>
        <p:spPr/>
        <p:txBody>
          <a:bodyPr/>
          <a:lstStyle/>
          <a:p>
            <a:fld id="{F6FA2B21-3FCD-4721-B95C-427943F61125}" type="datetime1">
              <a:rPr lang="en-US" smtClean="0"/>
              <a:t>11/9/2023</a:t>
            </a:fld>
            <a:endParaRPr lang="en-US"/>
          </a:p>
        </p:txBody>
      </p:sp>
      <p:sp>
        <p:nvSpPr>
          <p:cNvPr id="8" name="Marcador de pie de página 7">
            <a:extLst>
              <a:ext uri="{FF2B5EF4-FFF2-40B4-BE49-F238E27FC236}">
                <a16:creationId xmlns:a16="http://schemas.microsoft.com/office/drawing/2014/main" xmlns="" id="{F041B188-4669-4849-ADC2-5051A82118D7}"/>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xmlns="" id="{D01B7F10-B5C7-614C-8EC6-AEAA7F6C9607}"/>
              </a:ext>
            </a:extLst>
          </p:cNvPr>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5140013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0F821F-B5E2-C94F-8826-CC4D68774DC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2FFDD628-DDA9-A64D-84DB-76DB2495C80B}"/>
              </a:ext>
            </a:extLst>
          </p:cNvPr>
          <p:cNvSpPr>
            <a:spLocks noGrp="1"/>
          </p:cNvSpPr>
          <p:nvPr>
            <p:ph type="dt" sz="half" idx="10"/>
          </p:nvPr>
        </p:nvSpPr>
        <p:spPr/>
        <p:txBody>
          <a:bodyPr/>
          <a:lstStyle/>
          <a:p>
            <a:fld id="{F6FA2B21-3FCD-4721-B95C-427943F61125}" type="datetime1">
              <a:rPr lang="en-US" smtClean="0"/>
              <a:t>11/9/2023</a:t>
            </a:fld>
            <a:endParaRPr lang="en-US"/>
          </a:p>
        </p:txBody>
      </p:sp>
      <p:sp>
        <p:nvSpPr>
          <p:cNvPr id="4" name="Marcador de pie de página 3">
            <a:extLst>
              <a:ext uri="{FF2B5EF4-FFF2-40B4-BE49-F238E27FC236}">
                <a16:creationId xmlns:a16="http://schemas.microsoft.com/office/drawing/2014/main" xmlns="" id="{85DD7254-7124-C34F-9A2B-8F637CE094AF}"/>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xmlns="" id="{9EE5422F-06FA-ED4E-ABE7-88ACCF7C2B00}"/>
              </a:ext>
            </a:extLst>
          </p:cNvPr>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79399790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FF79B29-6417-5549-A45E-957632D95A15}"/>
              </a:ext>
            </a:extLst>
          </p:cNvPr>
          <p:cNvSpPr>
            <a:spLocks noGrp="1"/>
          </p:cNvSpPr>
          <p:nvPr>
            <p:ph type="dt" sz="half" idx="10"/>
          </p:nvPr>
        </p:nvSpPr>
        <p:spPr/>
        <p:txBody>
          <a:bodyPr/>
          <a:lstStyle/>
          <a:p>
            <a:fld id="{F6FA2B21-3FCD-4721-B95C-427943F61125}" type="datetime1">
              <a:rPr lang="en-US" smtClean="0"/>
              <a:t>11/9/2023</a:t>
            </a:fld>
            <a:endParaRPr lang="en-US"/>
          </a:p>
        </p:txBody>
      </p:sp>
      <p:sp>
        <p:nvSpPr>
          <p:cNvPr id="3" name="Marcador de pie de página 2">
            <a:extLst>
              <a:ext uri="{FF2B5EF4-FFF2-40B4-BE49-F238E27FC236}">
                <a16:creationId xmlns:a16="http://schemas.microsoft.com/office/drawing/2014/main" xmlns="" id="{430FB172-C0A9-3B42-98E4-90110A2E673F}"/>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xmlns="" id="{CBD75794-5BA1-B14C-B1CE-6CFB3B33A0DB}"/>
              </a:ext>
            </a:extLst>
          </p:cNvPr>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72786446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1529A6-BC3F-0640-A648-21A43F9C4D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73937E1C-0198-2E47-9045-37287A0C89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BAD2BDA-CD4D-AD46-898D-ACD39C2B2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0B94FD24-CE60-DF42-832A-FD979ED10A23}"/>
              </a:ext>
            </a:extLst>
          </p:cNvPr>
          <p:cNvSpPr>
            <a:spLocks noGrp="1"/>
          </p:cNvSpPr>
          <p:nvPr>
            <p:ph type="dt" sz="half" idx="10"/>
          </p:nvPr>
        </p:nvSpPr>
        <p:spPr/>
        <p:txBody>
          <a:bodyPr/>
          <a:lstStyle/>
          <a:p>
            <a:fld id="{F6FA2B21-3FCD-4721-B95C-427943F61125}" type="datetime1">
              <a:rPr lang="en-US" smtClean="0"/>
              <a:t>11/9/2023</a:t>
            </a:fld>
            <a:endParaRPr lang="en-US"/>
          </a:p>
        </p:txBody>
      </p:sp>
      <p:sp>
        <p:nvSpPr>
          <p:cNvPr id="6" name="Marcador de pie de página 5">
            <a:extLst>
              <a:ext uri="{FF2B5EF4-FFF2-40B4-BE49-F238E27FC236}">
                <a16:creationId xmlns:a16="http://schemas.microsoft.com/office/drawing/2014/main" xmlns="" id="{19F67EAD-F132-0344-83C0-9DC585AD99F9}"/>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xmlns="" id="{58C27028-E2EA-8546-9548-D345B205EE58}"/>
              </a:ext>
            </a:extLst>
          </p:cNvPr>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9756928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116B0C6-D024-444D-BFC8-CBCF5FF5CD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9F66F0D1-B6BC-6D43-A2C5-0F686B74A1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EF92FFCE-C3A5-5949-88C3-63F430997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D86E8884-D35B-0840-9611-FB0E2A992AD0}"/>
              </a:ext>
            </a:extLst>
          </p:cNvPr>
          <p:cNvSpPr>
            <a:spLocks noGrp="1"/>
          </p:cNvSpPr>
          <p:nvPr>
            <p:ph type="dt" sz="half" idx="10"/>
          </p:nvPr>
        </p:nvSpPr>
        <p:spPr/>
        <p:txBody>
          <a:bodyPr/>
          <a:lstStyle/>
          <a:p>
            <a:fld id="{F6FA2B21-3FCD-4721-B95C-427943F61125}" type="datetime1">
              <a:rPr lang="en-US" smtClean="0"/>
              <a:t>11/9/2023</a:t>
            </a:fld>
            <a:endParaRPr lang="en-US"/>
          </a:p>
        </p:txBody>
      </p:sp>
      <p:sp>
        <p:nvSpPr>
          <p:cNvPr id="6" name="Marcador de pie de página 5">
            <a:extLst>
              <a:ext uri="{FF2B5EF4-FFF2-40B4-BE49-F238E27FC236}">
                <a16:creationId xmlns:a16="http://schemas.microsoft.com/office/drawing/2014/main" xmlns="" id="{65FF8CA1-28D2-3F43-A723-4F87411E3F77}"/>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xmlns="" id="{39B2DFC7-E55F-B345-BA4C-97CF0C60794C}"/>
              </a:ext>
            </a:extLst>
          </p:cNvPr>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78288665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D9F29652-9A40-7640-96A4-81E5AD54AC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91D5DE61-C1C7-3443-B65C-A3E48C9AB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FF741424-E47F-D048-97AF-FDAC0D5F3B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11/9/2023</a:t>
            </a:fld>
            <a:endParaRPr lang="en-US"/>
          </a:p>
        </p:txBody>
      </p:sp>
      <p:sp>
        <p:nvSpPr>
          <p:cNvPr id="5" name="Marcador de pie de página 4">
            <a:extLst>
              <a:ext uri="{FF2B5EF4-FFF2-40B4-BE49-F238E27FC236}">
                <a16:creationId xmlns:a16="http://schemas.microsoft.com/office/drawing/2014/main" xmlns="" id="{A96534A0-FF0E-DB49-B9D3-7DC356CE8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xmlns="" id="{65A69F13-145D-8C44-BDBF-87A3698D1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313434600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upport@sofpromed.com" TargetMode="External"/><Relationship Id="rId2" Type="http://schemas.openxmlformats.org/officeDocument/2006/relationships/hyperlink" Target="mailto:pledesma@sofpromed.com"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cubierto, cerca, tabla, pastel&#10;&#10;Descripción generada automáticamente">
            <a:extLst>
              <a:ext uri="{FF2B5EF4-FFF2-40B4-BE49-F238E27FC236}">
                <a16:creationId xmlns:a16="http://schemas.microsoft.com/office/drawing/2014/main" xmlns="" id="{EBA3758C-A1EA-7845-85DE-D5DD31837767}"/>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430"/>
                    </a14:imgEffect>
                    <a14:imgEffect>
                      <a14:saturation sat="53000"/>
                    </a14:imgEffect>
                  </a14:imgLayer>
                </a14:imgProps>
              </a:ext>
              <a:ext uri="{837473B0-CC2E-450A-ABE3-18F120FF3D39}">
                <a1611:picAttrSrcUrl xmlns:a1611="http://schemas.microsoft.com/office/drawing/2016/11/main" xmlns="" r:id="rId4"/>
              </a:ext>
            </a:extLst>
          </a:blip>
          <a:srcRect t="12549" b="3182"/>
          <a:stretch/>
        </p:blipFill>
        <p:spPr>
          <a:xfrm>
            <a:off x="-292800" y="0"/>
            <a:ext cx="12484800" cy="7147560"/>
          </a:xfrm>
          <a:prstGeom prst="rect">
            <a:avLst/>
          </a:prstGeom>
          <a:gradFill>
            <a:gsLst>
              <a:gs pos="18986">
                <a:srgbClr val="F8EFF5">
                  <a:alpha val="0"/>
                </a:srgbClr>
              </a:gs>
              <a:gs pos="18011">
                <a:srgbClr val="F8F0F5"/>
              </a:gs>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50800" dir="5400000" algn="ctr" rotWithShape="0">
              <a:srgbClr val="000000">
                <a:alpha val="0"/>
              </a:srgbClr>
            </a:outerShdw>
          </a:effectLst>
        </p:spPr>
      </p:pic>
      <p:sp>
        <p:nvSpPr>
          <p:cNvPr id="3" name="Subtítulo 2">
            <a:extLst>
              <a:ext uri="{FF2B5EF4-FFF2-40B4-BE49-F238E27FC236}">
                <a16:creationId xmlns:a16="http://schemas.microsoft.com/office/drawing/2014/main" xmlns="" id="{ECEF4F0A-2D18-414E-BC8F-8AAED912C2E3}"/>
              </a:ext>
            </a:extLst>
          </p:cNvPr>
          <p:cNvSpPr>
            <a:spLocks noGrp="1"/>
          </p:cNvSpPr>
          <p:nvPr>
            <p:ph type="subTitle" idx="1"/>
          </p:nvPr>
        </p:nvSpPr>
        <p:spPr>
          <a:xfrm>
            <a:off x="1494916" y="1223010"/>
            <a:ext cx="9202168" cy="4331970"/>
          </a:xfrm>
          <a:solidFill>
            <a:schemeClr val="bg1"/>
          </a:solidFill>
        </p:spPr>
        <p:txBody>
          <a:bodyPr>
            <a:noAutofit/>
          </a:bodyPr>
          <a:lstStyle/>
          <a:p>
            <a:pPr>
              <a:lnSpc>
                <a:spcPct val="100000"/>
              </a:lnSpc>
              <a:spcBef>
                <a:spcPts val="0"/>
              </a:spcBef>
            </a:pPr>
            <a:r>
              <a:rPr lang="es-ES" sz="4400" b="1" dirty="0">
                <a:latin typeface="Didot" panose="02000503000000020003" pitchFamily="2" charset="-79"/>
                <a:cs typeface="Didot" panose="02000503000000020003" pitchFamily="2" charset="-79"/>
              </a:rPr>
              <a:t>10th SELNET CONSORTIUM MEETING</a:t>
            </a:r>
          </a:p>
          <a:p>
            <a:pPr>
              <a:lnSpc>
                <a:spcPct val="110000"/>
              </a:lnSpc>
              <a:spcAft>
                <a:spcPts val="600"/>
              </a:spcAft>
            </a:pPr>
            <a:r>
              <a:rPr lang="en-US" sz="2000" b="1" dirty="0">
                <a:latin typeface="Didot" panose="02000503000000020003" pitchFamily="2" charset="-79"/>
                <a:cs typeface="Didot" panose="02000503000000020003" pitchFamily="2" charset="-79"/>
              </a:rPr>
              <a:t>WP7: Clinical management quality study</a:t>
            </a:r>
          </a:p>
          <a:p>
            <a:pPr>
              <a:lnSpc>
                <a:spcPct val="110000"/>
              </a:lnSpc>
              <a:spcAft>
                <a:spcPts val="600"/>
              </a:spcAft>
            </a:pPr>
            <a:r>
              <a:rPr lang="en-US" sz="2000" b="1" dirty="0">
                <a:latin typeface="Didot" panose="02000503000000020003" pitchFamily="2" charset="-79"/>
                <a:cs typeface="Didot" panose="02000503000000020003" pitchFamily="2" charset="-79"/>
              </a:rPr>
              <a:t>Argentina</a:t>
            </a:r>
            <a:r>
              <a:rPr lang="es-ES" sz="2000" b="1" dirty="0">
                <a:latin typeface="Didot" panose="02000503000000020003" pitchFamily="2" charset="-79"/>
                <a:cs typeface="Didot" panose="02000503000000020003" pitchFamily="2" charset="-79"/>
              </a:rPr>
              <a:t>, 8-10 </a:t>
            </a:r>
            <a:r>
              <a:rPr lang="en-US" sz="2000" b="1" dirty="0">
                <a:latin typeface="Didot" panose="02000503000000020003" pitchFamily="2" charset="-79"/>
                <a:cs typeface="Didot" panose="02000503000000020003" pitchFamily="2" charset="-79"/>
              </a:rPr>
              <a:t>November</a:t>
            </a:r>
            <a:r>
              <a:rPr lang="es-ES" sz="2000" b="1" dirty="0">
                <a:latin typeface="Didot" panose="02000503000000020003" pitchFamily="2" charset="-79"/>
                <a:cs typeface="Didot" panose="02000503000000020003" pitchFamily="2" charset="-79"/>
              </a:rPr>
              <a:t> 2023</a:t>
            </a:r>
          </a:p>
        </p:txBody>
      </p:sp>
      <p:pic>
        <p:nvPicPr>
          <p:cNvPr id="27" name="Imagen 26" descr="Imagen que contiene firmar, tabla, cuarto&#10;&#10;Descripción generada automáticamente">
            <a:extLst>
              <a:ext uri="{FF2B5EF4-FFF2-40B4-BE49-F238E27FC236}">
                <a16:creationId xmlns:a16="http://schemas.microsoft.com/office/drawing/2014/main" xmlns="" id="{E7EEE849-1ED3-754C-BC53-AA8B402E8C0A}"/>
              </a:ext>
            </a:extLst>
          </p:cNvPr>
          <p:cNvPicPr>
            <a:picLocks noChangeAspect="1"/>
          </p:cNvPicPr>
          <p:nvPr/>
        </p:nvPicPr>
        <p:blipFill>
          <a:blip r:embed="rId5"/>
          <a:stretch>
            <a:fillRect/>
          </a:stretch>
        </p:blipFill>
        <p:spPr>
          <a:xfrm>
            <a:off x="5592318" y="4194048"/>
            <a:ext cx="1007364" cy="1007364"/>
          </a:xfrm>
          <a:prstGeom prst="rect">
            <a:avLst/>
          </a:prstGeom>
          <a:noFill/>
        </p:spPr>
      </p:pic>
      <p:sp>
        <p:nvSpPr>
          <p:cNvPr id="2" name="CuadroTexto 1"/>
          <p:cNvSpPr txBox="1"/>
          <p:nvPr/>
        </p:nvSpPr>
        <p:spPr>
          <a:xfrm>
            <a:off x="1596788" y="4547602"/>
            <a:ext cx="4352812" cy="646331"/>
          </a:xfrm>
          <a:prstGeom prst="rect">
            <a:avLst/>
          </a:prstGeom>
          <a:noFill/>
        </p:spPr>
        <p:txBody>
          <a:bodyPr wrap="square" rtlCol="0">
            <a:spAutoFit/>
          </a:bodyPr>
          <a:lstStyle/>
          <a:p>
            <a:r>
              <a:rPr lang="es-ES" dirty="0"/>
              <a:t>Patricio Ledesma (Project Manager)</a:t>
            </a:r>
          </a:p>
          <a:p>
            <a:r>
              <a:rPr lang="es-ES" dirty="0">
                <a:cs typeface="Didot" panose="02000503000000020003"/>
              </a:rPr>
              <a:t>GEIS, </a:t>
            </a:r>
            <a:r>
              <a:rPr lang="en-US" dirty="0">
                <a:cs typeface="Didot" panose="02000503000000020003"/>
              </a:rPr>
              <a:t>Spain</a:t>
            </a:r>
          </a:p>
        </p:txBody>
      </p:sp>
    </p:spTree>
    <p:extLst>
      <p:ext uri="{BB962C8B-B14F-4D97-AF65-F5344CB8AC3E}">
        <p14:creationId xmlns:p14="http://schemas.microsoft.com/office/powerpoint/2010/main" val="354334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0A1251ED-4156-E486-915A-08D7CA5DF291}"/>
              </a:ext>
            </a:extLst>
          </p:cNvPr>
          <p:cNvPicPr>
            <a:picLocks noChangeAspect="1"/>
          </p:cNvPicPr>
          <p:nvPr/>
        </p:nvPicPr>
        <p:blipFill>
          <a:blip r:embed="rId2"/>
          <a:stretch>
            <a:fillRect/>
          </a:stretch>
        </p:blipFill>
        <p:spPr>
          <a:xfrm>
            <a:off x="7092269" y="1684289"/>
            <a:ext cx="4801176" cy="1783294"/>
          </a:xfrm>
          <a:prstGeom prst="rect">
            <a:avLst/>
          </a:prstGeom>
        </p:spPr>
      </p:pic>
      <p:pic>
        <p:nvPicPr>
          <p:cNvPr id="9" name="Imagen 8" descr="Tabla&#10;&#10;Descripción generada automáticamente">
            <a:extLst>
              <a:ext uri="{FF2B5EF4-FFF2-40B4-BE49-F238E27FC236}">
                <a16:creationId xmlns:a16="http://schemas.microsoft.com/office/drawing/2014/main" xmlns="" id="{B7A32D80-D0FF-BE26-F4E4-1F020A2C4095}"/>
              </a:ext>
            </a:extLst>
          </p:cNvPr>
          <p:cNvPicPr>
            <a:picLocks noChangeAspect="1"/>
          </p:cNvPicPr>
          <p:nvPr/>
        </p:nvPicPr>
        <p:blipFill>
          <a:blip r:embed="rId3"/>
          <a:stretch>
            <a:fillRect/>
          </a:stretch>
        </p:blipFill>
        <p:spPr>
          <a:xfrm>
            <a:off x="163333" y="3874386"/>
            <a:ext cx="5647691" cy="1640877"/>
          </a:xfrm>
          <a:prstGeom prst="rect">
            <a:avLst/>
          </a:prstGeom>
        </p:spPr>
      </p:pic>
      <p:pic>
        <p:nvPicPr>
          <p:cNvPr id="4" name="Imagen 3" descr="Tabla&#10;&#10;Descripción generada automáticamente">
            <a:extLst>
              <a:ext uri="{FF2B5EF4-FFF2-40B4-BE49-F238E27FC236}">
                <a16:creationId xmlns:a16="http://schemas.microsoft.com/office/drawing/2014/main" xmlns="" id="{1F9E49D9-DBD2-D583-A2A8-A6FC20887445}"/>
              </a:ext>
            </a:extLst>
          </p:cNvPr>
          <p:cNvPicPr>
            <a:picLocks noChangeAspect="1"/>
          </p:cNvPicPr>
          <p:nvPr/>
        </p:nvPicPr>
        <p:blipFill>
          <a:blip r:embed="rId4"/>
          <a:stretch>
            <a:fillRect/>
          </a:stretch>
        </p:blipFill>
        <p:spPr>
          <a:xfrm>
            <a:off x="190765" y="1097066"/>
            <a:ext cx="6633927" cy="1783294"/>
          </a:xfrm>
          <a:prstGeom prst="rect">
            <a:avLst/>
          </a:prstGeom>
        </p:spPr>
      </p:pic>
      <p:sp>
        <p:nvSpPr>
          <p:cNvPr id="6" name="CuadroTexto 5">
            <a:extLst>
              <a:ext uri="{FF2B5EF4-FFF2-40B4-BE49-F238E27FC236}">
                <a16:creationId xmlns:a16="http://schemas.microsoft.com/office/drawing/2014/main" xmlns="" id="{CBA3E856-54C1-019B-177B-EF82EA9B7AD4}"/>
              </a:ext>
            </a:extLst>
          </p:cNvPr>
          <p:cNvSpPr txBox="1"/>
          <p:nvPr/>
        </p:nvSpPr>
        <p:spPr>
          <a:xfrm>
            <a:off x="0" y="82296"/>
            <a:ext cx="6824692" cy="923330"/>
          </a:xfrm>
          <a:prstGeom prst="rect">
            <a:avLst/>
          </a:prstGeom>
          <a:noFill/>
        </p:spPr>
        <p:txBody>
          <a:bodyPr wrap="square">
            <a:spAutoFit/>
          </a:bodyPr>
          <a:lstStyle/>
          <a:p>
            <a:pPr lvl="0"/>
            <a:r>
              <a:rPr lang="en-US" sz="1800" dirty="0">
                <a:effectLst/>
                <a:latin typeface="Times New Roman" panose="02020603050405020304" pitchFamily="18" charset="0"/>
                <a:ea typeface="Times New Roman" panose="02020603050405020304" pitchFamily="18" charset="0"/>
              </a:rPr>
              <a:t>Table 24: During the SELNET Project the number of sarcoma patients managed in LATAM and discussed in multidisciplinary committee significantly increased, reflecting higher adherence to CPG.</a:t>
            </a:r>
            <a:endParaRPr lang="es-ES" sz="1600" dirty="0">
              <a:effectLst/>
              <a:latin typeface="Times New Roman" panose="02020603050405020304" pitchFamily="18" charset="0"/>
              <a:ea typeface="Times New Roman" panose="02020603050405020304" pitchFamily="18" charset="0"/>
            </a:endParaRPr>
          </a:p>
        </p:txBody>
      </p:sp>
      <p:sp>
        <p:nvSpPr>
          <p:cNvPr id="8" name="CuadroTexto 7">
            <a:extLst>
              <a:ext uri="{FF2B5EF4-FFF2-40B4-BE49-F238E27FC236}">
                <a16:creationId xmlns:a16="http://schemas.microsoft.com/office/drawing/2014/main" xmlns="" id="{7F1DE133-B2C1-C3C8-D90B-9C7359C6A66B}"/>
              </a:ext>
            </a:extLst>
          </p:cNvPr>
          <p:cNvSpPr txBox="1"/>
          <p:nvPr/>
        </p:nvSpPr>
        <p:spPr>
          <a:xfrm>
            <a:off x="71919" y="3115587"/>
            <a:ext cx="6123398" cy="646331"/>
          </a:xfrm>
          <a:prstGeom prst="rect">
            <a:avLst/>
          </a:prstGeom>
          <a:noFill/>
        </p:spPr>
        <p:txBody>
          <a:bodyPr wrap="square">
            <a:spAutoFit/>
          </a:bodyPr>
          <a:lstStyle/>
          <a:p>
            <a:pPr lvl="0"/>
            <a:r>
              <a:rPr lang="en-US" sz="1800" dirty="0">
                <a:effectLst/>
                <a:latin typeface="Times New Roman" panose="02020603050405020304" pitchFamily="18" charset="0"/>
                <a:ea typeface="Times New Roman" panose="02020603050405020304" pitchFamily="18" charset="0"/>
              </a:rPr>
              <a:t>Table 27: The rates of limb sparing surgery were higher in patients treated in Europe. More amputations in LATAM.</a:t>
            </a:r>
            <a:endParaRPr lang="es-ES" sz="1600" dirty="0">
              <a:effectLst/>
              <a:latin typeface="Times New Roman" panose="02020603050405020304" pitchFamily="18" charset="0"/>
              <a:ea typeface="Times New Roman" panose="02020603050405020304" pitchFamily="18" charset="0"/>
            </a:endParaRPr>
          </a:p>
        </p:txBody>
      </p:sp>
      <p:sp>
        <p:nvSpPr>
          <p:cNvPr id="11" name="CuadroTexto 10">
            <a:extLst>
              <a:ext uri="{FF2B5EF4-FFF2-40B4-BE49-F238E27FC236}">
                <a16:creationId xmlns:a16="http://schemas.microsoft.com/office/drawing/2014/main" xmlns="" id="{02D215DC-358B-5043-73BF-27432B1E755C}"/>
              </a:ext>
            </a:extLst>
          </p:cNvPr>
          <p:cNvSpPr txBox="1"/>
          <p:nvPr/>
        </p:nvSpPr>
        <p:spPr>
          <a:xfrm>
            <a:off x="7075469" y="82126"/>
            <a:ext cx="5116531" cy="1477328"/>
          </a:xfrm>
          <a:prstGeom prst="rect">
            <a:avLst/>
          </a:prstGeom>
          <a:noFill/>
        </p:spPr>
        <p:txBody>
          <a:bodyPr wrap="square">
            <a:spAutoFit/>
          </a:bodyPr>
          <a:lstStyle/>
          <a:p>
            <a:pPr lvl="0"/>
            <a:r>
              <a:rPr lang="en-US" sz="1800" dirty="0">
                <a:effectLst/>
                <a:latin typeface="Times New Roman" panose="02020603050405020304" pitchFamily="18" charset="0"/>
                <a:ea typeface="Times New Roman" panose="02020603050405020304" pitchFamily="18" charset="0"/>
              </a:rPr>
              <a:t>Table 29: There are drugs like trabectedin and pazopanib that have been more used in Europe, compared to LATAM, for advanced disease, since access to drugs is more restricted and difficult in LATAM countries for this setting.</a:t>
            </a:r>
            <a:endParaRPr lang="es-ES" sz="1600" dirty="0">
              <a:effectLst/>
              <a:latin typeface="Times New Roman" panose="02020603050405020304" pitchFamily="18" charset="0"/>
              <a:ea typeface="Times New Roman" panose="02020603050405020304" pitchFamily="18" charset="0"/>
            </a:endParaRPr>
          </a:p>
        </p:txBody>
      </p:sp>
      <p:sp>
        <p:nvSpPr>
          <p:cNvPr id="16" name="Rectángulo 15">
            <a:extLst>
              <a:ext uri="{FF2B5EF4-FFF2-40B4-BE49-F238E27FC236}">
                <a16:creationId xmlns:a16="http://schemas.microsoft.com/office/drawing/2014/main" xmlns="" id="{9B141751-720F-0DC1-2C55-18302FFB483A}"/>
              </a:ext>
            </a:extLst>
          </p:cNvPr>
          <p:cNvSpPr/>
          <p:nvPr/>
        </p:nvSpPr>
        <p:spPr>
          <a:xfrm>
            <a:off x="3236516" y="2060045"/>
            <a:ext cx="3063700" cy="23630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7" name="Rectángulo 16">
            <a:extLst>
              <a:ext uri="{FF2B5EF4-FFF2-40B4-BE49-F238E27FC236}">
                <a16:creationId xmlns:a16="http://schemas.microsoft.com/office/drawing/2014/main" xmlns="" id="{9678123C-5BD0-DA67-DFF3-29BB5CA0431D}"/>
              </a:ext>
            </a:extLst>
          </p:cNvPr>
          <p:cNvSpPr/>
          <p:nvPr/>
        </p:nvSpPr>
        <p:spPr>
          <a:xfrm>
            <a:off x="2675684" y="4727045"/>
            <a:ext cx="3063700" cy="23630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8" name="Rectángulo 17">
            <a:extLst>
              <a:ext uri="{FF2B5EF4-FFF2-40B4-BE49-F238E27FC236}">
                <a16:creationId xmlns:a16="http://schemas.microsoft.com/office/drawing/2014/main" xmlns="" id="{4A9FFA2B-F004-A3EA-A937-499CCBAC0371}"/>
              </a:ext>
            </a:extLst>
          </p:cNvPr>
          <p:cNvSpPr/>
          <p:nvPr/>
        </p:nvSpPr>
        <p:spPr>
          <a:xfrm>
            <a:off x="7174532" y="3017519"/>
            <a:ext cx="4612084" cy="135319"/>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9" name="Rectángulo 18">
            <a:extLst>
              <a:ext uri="{FF2B5EF4-FFF2-40B4-BE49-F238E27FC236}">
                <a16:creationId xmlns:a16="http://schemas.microsoft.com/office/drawing/2014/main" xmlns="" id="{0ABCE3D5-F5CA-D144-C20B-10910E62C161}"/>
              </a:ext>
            </a:extLst>
          </p:cNvPr>
          <p:cNvSpPr/>
          <p:nvPr/>
        </p:nvSpPr>
        <p:spPr>
          <a:xfrm>
            <a:off x="7180628" y="3316223"/>
            <a:ext cx="4612084" cy="135319"/>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98521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Una captura de pantalla de un celular&#10;&#10;Descripción generada automáticamente con confianza media">
            <a:extLst>
              <a:ext uri="{FF2B5EF4-FFF2-40B4-BE49-F238E27FC236}">
                <a16:creationId xmlns:a16="http://schemas.microsoft.com/office/drawing/2014/main" xmlns="" id="{F7539A09-CCFF-F032-F2B5-8BE1866D1AA5}"/>
              </a:ext>
            </a:extLst>
          </p:cNvPr>
          <p:cNvPicPr>
            <a:picLocks noChangeAspect="1"/>
          </p:cNvPicPr>
          <p:nvPr/>
        </p:nvPicPr>
        <p:blipFill>
          <a:blip r:embed="rId2"/>
          <a:stretch>
            <a:fillRect/>
          </a:stretch>
        </p:blipFill>
        <p:spPr>
          <a:xfrm>
            <a:off x="6364256" y="3292919"/>
            <a:ext cx="5202549" cy="2668969"/>
          </a:xfrm>
          <a:prstGeom prst="rect">
            <a:avLst/>
          </a:prstGeom>
        </p:spPr>
      </p:pic>
      <p:pic>
        <p:nvPicPr>
          <p:cNvPr id="9" name="Imagen 8" descr="Tabla&#10;&#10;Descripción generada automáticamente">
            <a:extLst>
              <a:ext uri="{FF2B5EF4-FFF2-40B4-BE49-F238E27FC236}">
                <a16:creationId xmlns:a16="http://schemas.microsoft.com/office/drawing/2014/main" xmlns="" id="{7F2AD01F-B55E-B5E2-6E1F-B709238E409E}"/>
              </a:ext>
            </a:extLst>
          </p:cNvPr>
          <p:cNvPicPr>
            <a:picLocks noChangeAspect="1"/>
          </p:cNvPicPr>
          <p:nvPr/>
        </p:nvPicPr>
        <p:blipFill>
          <a:blip r:embed="rId3"/>
          <a:stretch>
            <a:fillRect/>
          </a:stretch>
        </p:blipFill>
        <p:spPr>
          <a:xfrm>
            <a:off x="6406197" y="1342199"/>
            <a:ext cx="4864567" cy="1433718"/>
          </a:xfrm>
          <a:prstGeom prst="rect">
            <a:avLst/>
          </a:prstGeom>
        </p:spPr>
      </p:pic>
      <p:pic>
        <p:nvPicPr>
          <p:cNvPr id="8" name="Imagen 7" descr="Tabla&#10;&#10;Descripción generada automáticamente">
            <a:extLst>
              <a:ext uri="{FF2B5EF4-FFF2-40B4-BE49-F238E27FC236}">
                <a16:creationId xmlns:a16="http://schemas.microsoft.com/office/drawing/2014/main" xmlns="" id="{42467D65-B9E5-ADCF-9D6A-977BCF6E8070}"/>
              </a:ext>
            </a:extLst>
          </p:cNvPr>
          <p:cNvPicPr>
            <a:picLocks noChangeAspect="1"/>
          </p:cNvPicPr>
          <p:nvPr/>
        </p:nvPicPr>
        <p:blipFill>
          <a:blip r:embed="rId4"/>
          <a:stretch>
            <a:fillRect/>
          </a:stretch>
        </p:blipFill>
        <p:spPr>
          <a:xfrm>
            <a:off x="446912" y="1342198"/>
            <a:ext cx="5423502" cy="1766761"/>
          </a:xfrm>
          <a:prstGeom prst="rect">
            <a:avLst/>
          </a:prstGeom>
        </p:spPr>
      </p:pic>
      <p:sp>
        <p:nvSpPr>
          <p:cNvPr id="5" name="CuadroTexto 4">
            <a:extLst>
              <a:ext uri="{FF2B5EF4-FFF2-40B4-BE49-F238E27FC236}">
                <a16:creationId xmlns:a16="http://schemas.microsoft.com/office/drawing/2014/main" xmlns="" id="{AB24135D-3B5F-77E5-235D-615C1028CBA0}"/>
              </a:ext>
            </a:extLst>
          </p:cNvPr>
          <p:cNvSpPr txBox="1"/>
          <p:nvPr/>
        </p:nvSpPr>
        <p:spPr>
          <a:xfrm>
            <a:off x="6339078" y="552225"/>
            <a:ext cx="6094476" cy="646331"/>
          </a:xfrm>
          <a:prstGeom prst="rect">
            <a:avLst/>
          </a:prstGeom>
          <a:noFill/>
        </p:spPr>
        <p:txBody>
          <a:bodyPr wrap="square">
            <a:spAutoFit/>
          </a:bodyPr>
          <a:lstStyle/>
          <a:p>
            <a:pPr lvl="0"/>
            <a:r>
              <a:rPr lang="en-US" sz="1800" dirty="0">
                <a:effectLst/>
                <a:latin typeface="Times New Roman" panose="02020603050405020304" pitchFamily="18" charset="0"/>
                <a:ea typeface="Arial" panose="020B0604020202020204" pitchFamily="34" charset="0"/>
              </a:rPr>
              <a:t>Table 31: Median overall survival in months from initial diagnosis. Median overall survival in Europe was longer.</a:t>
            </a:r>
            <a:endParaRPr lang="es-ES" sz="1600" dirty="0">
              <a:effectLst/>
              <a:latin typeface="Times New Roman" panose="02020603050405020304" pitchFamily="18" charset="0"/>
              <a:ea typeface="Times New Roman" panose="02020603050405020304" pitchFamily="18" charset="0"/>
            </a:endParaRPr>
          </a:p>
        </p:txBody>
      </p:sp>
      <p:sp>
        <p:nvSpPr>
          <p:cNvPr id="6" name="CuadroTexto 5">
            <a:extLst>
              <a:ext uri="{FF2B5EF4-FFF2-40B4-BE49-F238E27FC236}">
                <a16:creationId xmlns:a16="http://schemas.microsoft.com/office/drawing/2014/main" xmlns="" id="{3CDE26CB-B2E6-8F2B-6E31-EF0646125E3E}"/>
              </a:ext>
            </a:extLst>
          </p:cNvPr>
          <p:cNvSpPr txBox="1"/>
          <p:nvPr/>
        </p:nvSpPr>
        <p:spPr>
          <a:xfrm>
            <a:off x="410718" y="560940"/>
            <a:ext cx="6094476" cy="646331"/>
          </a:xfrm>
          <a:prstGeom prst="rect">
            <a:avLst/>
          </a:prstGeom>
          <a:noFill/>
        </p:spPr>
        <p:txBody>
          <a:bodyPr wrap="square">
            <a:spAutoFit/>
          </a:bodyPr>
          <a:lstStyle/>
          <a:p>
            <a:pPr lvl="0"/>
            <a:r>
              <a:rPr lang="en-US" sz="1800" dirty="0">
                <a:effectLst/>
                <a:latin typeface="Times New Roman" panose="02020603050405020304" pitchFamily="18" charset="0"/>
                <a:ea typeface="Times New Roman" panose="02020603050405020304" pitchFamily="18" charset="0"/>
              </a:rPr>
              <a:t>Table 30: Regular follow-up of patients was less frequent in LATAM hospitals.</a:t>
            </a:r>
            <a:endParaRPr lang="es-ES" sz="1600" dirty="0">
              <a:latin typeface="Times New Roman" panose="02020603050405020304" pitchFamily="18" charset="0"/>
              <a:ea typeface="Times New Roman" panose="02020603050405020304" pitchFamily="18" charset="0"/>
            </a:endParaRPr>
          </a:p>
        </p:txBody>
      </p:sp>
      <p:sp>
        <p:nvSpPr>
          <p:cNvPr id="11" name="CuadroTexto 10">
            <a:extLst>
              <a:ext uri="{FF2B5EF4-FFF2-40B4-BE49-F238E27FC236}">
                <a16:creationId xmlns:a16="http://schemas.microsoft.com/office/drawing/2014/main" xmlns="" id="{1D47C872-ED41-0A93-C2B3-F64D9BAD4B0A}"/>
              </a:ext>
            </a:extLst>
          </p:cNvPr>
          <p:cNvSpPr txBox="1"/>
          <p:nvPr/>
        </p:nvSpPr>
        <p:spPr>
          <a:xfrm>
            <a:off x="410718" y="3919651"/>
            <a:ext cx="6217920" cy="64633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Table 33: Median overall survival in months from initial diagnosis by tumor type.</a:t>
            </a:r>
            <a:endParaRPr lang="es-ES" sz="1800" dirty="0">
              <a:effectLst/>
              <a:latin typeface="Times New Roman" panose="02020603050405020304" pitchFamily="18" charset="0"/>
              <a:ea typeface="Times New Roman" panose="02020603050405020304" pitchFamily="18" charset="0"/>
            </a:endParaRPr>
          </a:p>
        </p:txBody>
      </p:sp>
      <p:sp>
        <p:nvSpPr>
          <p:cNvPr id="13" name="Rectángulo 12">
            <a:extLst>
              <a:ext uri="{FF2B5EF4-FFF2-40B4-BE49-F238E27FC236}">
                <a16:creationId xmlns:a16="http://schemas.microsoft.com/office/drawing/2014/main" xmlns="" id="{4A4D94DB-BFA6-4083-048B-C2E200046A37}"/>
              </a:ext>
            </a:extLst>
          </p:cNvPr>
          <p:cNvSpPr/>
          <p:nvPr/>
        </p:nvSpPr>
        <p:spPr>
          <a:xfrm>
            <a:off x="9034272" y="2148840"/>
            <a:ext cx="555001" cy="420623"/>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4" name="Rectángulo 13">
            <a:extLst>
              <a:ext uri="{FF2B5EF4-FFF2-40B4-BE49-F238E27FC236}">
                <a16:creationId xmlns:a16="http://schemas.microsoft.com/office/drawing/2014/main" xmlns="" id="{0F8348BE-EDAA-FEA5-28D3-86460ED79F52}"/>
              </a:ext>
            </a:extLst>
          </p:cNvPr>
          <p:cNvSpPr/>
          <p:nvPr/>
        </p:nvSpPr>
        <p:spPr>
          <a:xfrm>
            <a:off x="2980484" y="2032613"/>
            <a:ext cx="2618054" cy="189379"/>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5" name="Rectángulo 14">
            <a:extLst>
              <a:ext uri="{FF2B5EF4-FFF2-40B4-BE49-F238E27FC236}">
                <a16:creationId xmlns:a16="http://schemas.microsoft.com/office/drawing/2014/main" xmlns="" id="{64E94FEF-A5E5-761E-F5C0-409A31029671}"/>
              </a:ext>
            </a:extLst>
          </p:cNvPr>
          <p:cNvSpPr/>
          <p:nvPr/>
        </p:nvSpPr>
        <p:spPr>
          <a:xfrm>
            <a:off x="9717024" y="4459224"/>
            <a:ext cx="532207" cy="49682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6" name="Rectángulo 15">
            <a:extLst>
              <a:ext uri="{FF2B5EF4-FFF2-40B4-BE49-F238E27FC236}">
                <a16:creationId xmlns:a16="http://schemas.microsoft.com/office/drawing/2014/main" xmlns="" id="{94DF2D01-15AD-3FEA-C1F8-8511321FC55F}"/>
              </a:ext>
            </a:extLst>
          </p:cNvPr>
          <p:cNvSpPr/>
          <p:nvPr/>
        </p:nvSpPr>
        <p:spPr>
          <a:xfrm>
            <a:off x="9713976" y="5141976"/>
            <a:ext cx="535255" cy="49682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95855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firmar, tabla, cuarto&#10;&#10;Descripción generada automáticamente">
            <a:extLst>
              <a:ext uri="{FF2B5EF4-FFF2-40B4-BE49-F238E27FC236}">
                <a16:creationId xmlns:a16="http://schemas.microsoft.com/office/drawing/2014/main" xmlns="" id="{70F95758-A3C2-E143-9ED2-F4C268396BDD}"/>
              </a:ext>
            </a:extLst>
          </p:cNvPr>
          <p:cNvPicPr>
            <a:picLocks noChangeAspect="1"/>
          </p:cNvPicPr>
          <p:nvPr/>
        </p:nvPicPr>
        <p:blipFill>
          <a:blip r:embed="rId2"/>
          <a:stretch>
            <a:fillRect/>
          </a:stretch>
        </p:blipFill>
        <p:spPr>
          <a:xfrm>
            <a:off x="10016833" y="457983"/>
            <a:ext cx="1363752" cy="1363752"/>
          </a:xfrm>
          <a:prstGeom prst="rect">
            <a:avLst/>
          </a:prstGeom>
        </p:spPr>
      </p:pic>
      <p:sp>
        <p:nvSpPr>
          <p:cNvPr id="7" name="Título 3">
            <a:extLst>
              <a:ext uri="{FF2B5EF4-FFF2-40B4-BE49-F238E27FC236}">
                <a16:creationId xmlns:a16="http://schemas.microsoft.com/office/drawing/2014/main" xmlns="" id="{47CDD453-20B6-EE48-BAF9-3718284DF3EB}"/>
              </a:ext>
            </a:extLst>
          </p:cNvPr>
          <p:cNvSpPr txBox="1">
            <a:spLocks/>
          </p:cNvSpPr>
          <p:nvPr/>
        </p:nvSpPr>
        <p:spPr>
          <a:xfrm>
            <a:off x="312307" y="609600"/>
            <a:ext cx="9704526" cy="1212136"/>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Didot" panose="02000503000000020003" pitchFamily="2" charset="-79"/>
                <a:cs typeface="Didot" panose="02000503000000020003" pitchFamily="2" charset="-79"/>
              </a:rPr>
              <a:t>Steps ahead</a:t>
            </a:r>
          </a:p>
        </p:txBody>
      </p:sp>
      <p:sp>
        <p:nvSpPr>
          <p:cNvPr id="4" name="3 CuadroTexto"/>
          <p:cNvSpPr txBox="1"/>
          <p:nvPr/>
        </p:nvSpPr>
        <p:spPr>
          <a:xfrm>
            <a:off x="477672" y="2101753"/>
            <a:ext cx="10713492" cy="646331"/>
          </a:xfrm>
          <a:prstGeom prst="rect">
            <a:avLst/>
          </a:prstGeom>
          <a:noFill/>
        </p:spPr>
        <p:txBody>
          <a:bodyPr wrap="square" rtlCol="0">
            <a:spAutoFit/>
          </a:bodyPr>
          <a:lstStyle/>
          <a:p>
            <a:endParaRPr lang="es-ES" dirty="0"/>
          </a:p>
          <a:p>
            <a:endParaRPr lang="es-ES" dirty="0"/>
          </a:p>
        </p:txBody>
      </p:sp>
      <p:sp>
        <p:nvSpPr>
          <p:cNvPr id="2" name="CuadroTexto 1"/>
          <p:cNvSpPr txBox="1"/>
          <p:nvPr/>
        </p:nvSpPr>
        <p:spPr>
          <a:xfrm>
            <a:off x="1018903" y="2238103"/>
            <a:ext cx="10432868"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t>Reach 5,000 cases by end of December 2023</a:t>
            </a:r>
          </a:p>
          <a:p>
            <a:pPr marL="285750" indent="-285750">
              <a:buFont typeface="Arial" panose="020B0604020202020204" pitchFamily="34" charset="0"/>
              <a:buChar char="•"/>
            </a:pPr>
            <a:r>
              <a:rPr lang="en-US" sz="3200" dirty="0"/>
              <a:t>Data cleaning (query resolution) continues</a:t>
            </a:r>
          </a:p>
          <a:p>
            <a:pPr marL="285750" indent="-285750">
              <a:buFont typeface="Arial" panose="020B0604020202020204" pitchFamily="34" charset="0"/>
              <a:buChar char="•"/>
            </a:pPr>
            <a:r>
              <a:rPr lang="en-US" sz="3200" dirty="0"/>
              <a:t>Definition of specific publications</a:t>
            </a:r>
            <a:endParaRPr lang="es-ES" sz="3200" dirty="0"/>
          </a:p>
        </p:txBody>
      </p:sp>
    </p:spTree>
    <p:extLst>
      <p:ext uri="{BB962C8B-B14F-4D97-AF65-F5344CB8AC3E}">
        <p14:creationId xmlns:p14="http://schemas.microsoft.com/office/powerpoint/2010/main" val="1238334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firmar, tabla, cuarto&#10;&#10;Descripción generada automáticamente">
            <a:extLst>
              <a:ext uri="{FF2B5EF4-FFF2-40B4-BE49-F238E27FC236}">
                <a16:creationId xmlns:a16="http://schemas.microsoft.com/office/drawing/2014/main" xmlns="" id="{70F95758-A3C2-E143-9ED2-F4C268396BDD}"/>
              </a:ext>
            </a:extLst>
          </p:cNvPr>
          <p:cNvPicPr>
            <a:picLocks noChangeAspect="1"/>
          </p:cNvPicPr>
          <p:nvPr/>
        </p:nvPicPr>
        <p:blipFill>
          <a:blip r:embed="rId2"/>
          <a:stretch>
            <a:fillRect/>
          </a:stretch>
        </p:blipFill>
        <p:spPr>
          <a:xfrm>
            <a:off x="10016833" y="457983"/>
            <a:ext cx="1363752" cy="1363752"/>
          </a:xfrm>
          <a:prstGeom prst="rect">
            <a:avLst/>
          </a:prstGeom>
        </p:spPr>
      </p:pic>
      <p:sp>
        <p:nvSpPr>
          <p:cNvPr id="7" name="Título 3">
            <a:extLst>
              <a:ext uri="{FF2B5EF4-FFF2-40B4-BE49-F238E27FC236}">
                <a16:creationId xmlns:a16="http://schemas.microsoft.com/office/drawing/2014/main" xmlns="" id="{47CDD453-20B6-EE48-BAF9-3718284DF3EB}"/>
              </a:ext>
            </a:extLst>
          </p:cNvPr>
          <p:cNvSpPr txBox="1">
            <a:spLocks/>
          </p:cNvSpPr>
          <p:nvPr/>
        </p:nvSpPr>
        <p:spPr>
          <a:xfrm>
            <a:off x="312307" y="609600"/>
            <a:ext cx="9704526" cy="1212136"/>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Didot" panose="02000503000000020003" pitchFamily="2" charset="-79"/>
                <a:cs typeface="Didot" panose="02000503000000020003" pitchFamily="2" charset="-79"/>
              </a:rPr>
              <a:t>SELNET WP7 – Conclusions</a:t>
            </a:r>
          </a:p>
        </p:txBody>
      </p:sp>
      <p:sp>
        <p:nvSpPr>
          <p:cNvPr id="4" name="3 CuadroTexto"/>
          <p:cNvSpPr txBox="1"/>
          <p:nvPr/>
        </p:nvSpPr>
        <p:spPr>
          <a:xfrm>
            <a:off x="477672" y="2109704"/>
            <a:ext cx="10713492"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All the deliverables of WP7 were achieved on time</a:t>
            </a:r>
          </a:p>
          <a:p>
            <a:pPr marL="285750" indent="-285750">
              <a:buFont typeface="Arial" panose="020B0604020202020204" pitchFamily="34" charset="0"/>
              <a:buChar char="•"/>
            </a:pPr>
            <a:r>
              <a:rPr lang="en-US" sz="2800" dirty="0"/>
              <a:t>We met the goal of reaching nearly 5,000 cases (acceptable for European Commission)</a:t>
            </a:r>
          </a:p>
          <a:p>
            <a:pPr marL="285750" indent="-285750">
              <a:buFont typeface="Arial" panose="020B0604020202020204" pitchFamily="34" charset="0"/>
              <a:buChar char="•"/>
            </a:pPr>
            <a:r>
              <a:rPr lang="en-US" sz="2800" dirty="0"/>
              <a:t>Still a lot of data to be completed and cleaned</a:t>
            </a:r>
          </a:p>
          <a:p>
            <a:pPr marL="285750" indent="-285750">
              <a:buFont typeface="Arial" panose="020B0604020202020204" pitchFamily="34" charset="0"/>
              <a:buChar char="•"/>
            </a:pPr>
            <a:r>
              <a:rPr lang="en-US" sz="2800" dirty="0"/>
              <a:t>Preliminary results show sarcoma management aspects that can be improved in LATAM</a:t>
            </a:r>
          </a:p>
          <a:p>
            <a:pPr marL="285750" indent="-285750">
              <a:buFont typeface="Arial" panose="020B0604020202020204" pitchFamily="34" charset="0"/>
              <a:buChar char="•"/>
            </a:pPr>
            <a:r>
              <a:rPr lang="en-US" sz="2800" dirty="0"/>
              <a:t>Conducting sarcoma trials in LATAM is an urgent priority</a:t>
            </a:r>
          </a:p>
          <a:p>
            <a:pPr marL="285750" indent="-285750">
              <a:buFont typeface="Arial" panose="020B0604020202020204" pitchFamily="34" charset="0"/>
              <a:buChar char="•"/>
            </a:pPr>
            <a:r>
              <a:rPr lang="en-US" sz="2800" dirty="0"/>
              <a:t>Specific publications can be discussed (and we can focus the data cleaning efforts for those publications)</a:t>
            </a:r>
          </a:p>
          <a:p>
            <a:endParaRPr lang="en-US" sz="2800" dirty="0"/>
          </a:p>
        </p:txBody>
      </p:sp>
    </p:spTree>
    <p:extLst>
      <p:ext uri="{BB962C8B-B14F-4D97-AF65-F5344CB8AC3E}">
        <p14:creationId xmlns:p14="http://schemas.microsoft.com/office/powerpoint/2010/main" val="51310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firmar, tabla, cuarto&#10;&#10;Descripción generada automáticamente">
            <a:extLst>
              <a:ext uri="{FF2B5EF4-FFF2-40B4-BE49-F238E27FC236}">
                <a16:creationId xmlns:a16="http://schemas.microsoft.com/office/drawing/2014/main" xmlns="" id="{70F95758-A3C2-E143-9ED2-F4C268396BDD}"/>
              </a:ext>
            </a:extLst>
          </p:cNvPr>
          <p:cNvPicPr>
            <a:picLocks noChangeAspect="1"/>
          </p:cNvPicPr>
          <p:nvPr/>
        </p:nvPicPr>
        <p:blipFill>
          <a:blip r:embed="rId2"/>
          <a:stretch>
            <a:fillRect/>
          </a:stretch>
        </p:blipFill>
        <p:spPr>
          <a:xfrm>
            <a:off x="10283962" y="177063"/>
            <a:ext cx="1363752" cy="1363752"/>
          </a:xfrm>
          <a:prstGeom prst="rect">
            <a:avLst/>
          </a:prstGeom>
        </p:spPr>
      </p:pic>
      <p:sp>
        <p:nvSpPr>
          <p:cNvPr id="7" name="Título 3">
            <a:extLst>
              <a:ext uri="{FF2B5EF4-FFF2-40B4-BE49-F238E27FC236}">
                <a16:creationId xmlns:a16="http://schemas.microsoft.com/office/drawing/2014/main" xmlns="" id="{47CDD453-20B6-EE48-BAF9-3718284DF3EB}"/>
              </a:ext>
            </a:extLst>
          </p:cNvPr>
          <p:cNvSpPr txBox="1">
            <a:spLocks/>
          </p:cNvSpPr>
          <p:nvPr/>
        </p:nvSpPr>
        <p:spPr>
          <a:xfrm>
            <a:off x="219839" y="188360"/>
            <a:ext cx="9704526" cy="1212136"/>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Didot" panose="02000503000000020003" pitchFamily="2" charset="-79"/>
                <a:cs typeface="Didot" panose="02000503000000020003" pitchFamily="2" charset="-79"/>
              </a:rPr>
              <a:t>Feasibility for clinical trials in LATAM</a:t>
            </a:r>
          </a:p>
        </p:txBody>
      </p:sp>
      <p:sp>
        <p:nvSpPr>
          <p:cNvPr id="2" name="CuadroTexto 1">
            <a:extLst>
              <a:ext uri="{FF2B5EF4-FFF2-40B4-BE49-F238E27FC236}">
                <a16:creationId xmlns:a16="http://schemas.microsoft.com/office/drawing/2014/main" xmlns="" id="{AE723105-FCB5-6B60-CE3F-3EB3C75B07E2}"/>
              </a:ext>
            </a:extLst>
          </p:cNvPr>
          <p:cNvSpPr txBox="1"/>
          <p:nvPr/>
        </p:nvSpPr>
        <p:spPr>
          <a:xfrm>
            <a:off x="946298" y="1675766"/>
            <a:ext cx="10242259" cy="4524315"/>
          </a:xfrm>
          <a:prstGeom prst="rect">
            <a:avLst/>
          </a:prstGeom>
          <a:noFill/>
        </p:spPr>
        <p:txBody>
          <a:bodyPr wrap="square" rtlCol="0">
            <a:spAutoFit/>
          </a:bodyPr>
          <a:lstStyle/>
          <a:p>
            <a:r>
              <a:rPr lang="en-US" sz="3200" dirty="0"/>
              <a:t>Key factors to conduct a SELNET-sponsored academic clinical trial:</a:t>
            </a:r>
          </a:p>
          <a:p>
            <a:pPr marL="285750" indent="-285750">
              <a:buFont typeface="Arial" panose="020B0604020202020204" pitchFamily="34" charset="0"/>
              <a:buChar char="•"/>
            </a:pPr>
            <a:r>
              <a:rPr lang="en-US" sz="3200" dirty="0"/>
              <a:t>Availability of study coordinators and data entry staff</a:t>
            </a:r>
          </a:p>
          <a:p>
            <a:pPr marL="285750" indent="-285750">
              <a:buFont typeface="Arial" panose="020B0604020202020204" pitchFamily="34" charset="0"/>
              <a:buChar char="•"/>
            </a:pPr>
            <a:r>
              <a:rPr lang="en-US" sz="3200" dirty="0"/>
              <a:t>Staff at hospitals who can help with ethics and regulatory submissions</a:t>
            </a:r>
          </a:p>
          <a:p>
            <a:pPr marL="285750" indent="-285750">
              <a:buFont typeface="Arial" panose="020B0604020202020204" pitchFamily="34" charset="0"/>
              <a:buChar char="•"/>
            </a:pPr>
            <a:r>
              <a:rPr lang="en-US" sz="3200" dirty="0"/>
              <a:t>Sites can cover trial tests and procedures (lab tests, CT/MRI) at 0 or low cost (1,000/2,000 euros per patient)</a:t>
            </a:r>
          </a:p>
          <a:p>
            <a:pPr marL="285750" indent="-285750">
              <a:buFont typeface="Arial" panose="020B0604020202020204" pitchFamily="34" charset="0"/>
              <a:buChar char="•"/>
            </a:pPr>
            <a:r>
              <a:rPr lang="en-US" sz="3200" dirty="0"/>
              <a:t>Site can provide standard drugs (</a:t>
            </a:r>
            <a:r>
              <a:rPr lang="en-US" sz="3200" dirty="0" err="1"/>
              <a:t>chemos</a:t>
            </a:r>
            <a:r>
              <a:rPr lang="en-US" sz="3200" dirty="0"/>
              <a:t>) without cost (experimental drug will be provided by SELNET Sponsor) </a:t>
            </a:r>
          </a:p>
        </p:txBody>
      </p:sp>
    </p:spTree>
    <p:extLst>
      <p:ext uri="{BB962C8B-B14F-4D97-AF65-F5344CB8AC3E}">
        <p14:creationId xmlns:p14="http://schemas.microsoft.com/office/powerpoint/2010/main" val="3323118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firmar, tabla, cuarto&#10;&#10;Descripción generada automáticamente">
            <a:extLst>
              <a:ext uri="{FF2B5EF4-FFF2-40B4-BE49-F238E27FC236}">
                <a16:creationId xmlns:a16="http://schemas.microsoft.com/office/drawing/2014/main" xmlns="" id="{70F95758-A3C2-E143-9ED2-F4C268396BDD}"/>
              </a:ext>
            </a:extLst>
          </p:cNvPr>
          <p:cNvPicPr>
            <a:picLocks noChangeAspect="1"/>
          </p:cNvPicPr>
          <p:nvPr/>
        </p:nvPicPr>
        <p:blipFill>
          <a:blip r:embed="rId2"/>
          <a:stretch>
            <a:fillRect/>
          </a:stretch>
        </p:blipFill>
        <p:spPr>
          <a:xfrm>
            <a:off x="10283962" y="177063"/>
            <a:ext cx="1363752" cy="1363752"/>
          </a:xfrm>
          <a:prstGeom prst="rect">
            <a:avLst/>
          </a:prstGeom>
        </p:spPr>
      </p:pic>
      <p:sp>
        <p:nvSpPr>
          <p:cNvPr id="7" name="Título 3">
            <a:extLst>
              <a:ext uri="{FF2B5EF4-FFF2-40B4-BE49-F238E27FC236}">
                <a16:creationId xmlns:a16="http://schemas.microsoft.com/office/drawing/2014/main" xmlns="" id="{47CDD453-20B6-EE48-BAF9-3718284DF3EB}"/>
              </a:ext>
            </a:extLst>
          </p:cNvPr>
          <p:cNvSpPr txBox="1">
            <a:spLocks/>
          </p:cNvSpPr>
          <p:nvPr/>
        </p:nvSpPr>
        <p:spPr>
          <a:xfrm>
            <a:off x="219839" y="188360"/>
            <a:ext cx="9704526" cy="1212136"/>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Didot" panose="02000503000000020003" pitchFamily="2" charset="-79"/>
                <a:cs typeface="Didot" panose="02000503000000020003" pitchFamily="2" charset="-79"/>
              </a:rPr>
              <a:t>Feasibility Questionnaires Received (14)</a:t>
            </a:r>
          </a:p>
        </p:txBody>
      </p:sp>
      <p:graphicFrame>
        <p:nvGraphicFramePr>
          <p:cNvPr id="10" name="Tabla 10">
            <a:extLst>
              <a:ext uri="{FF2B5EF4-FFF2-40B4-BE49-F238E27FC236}">
                <a16:creationId xmlns:a16="http://schemas.microsoft.com/office/drawing/2014/main" xmlns="" id="{FF2B414B-078C-9C1A-F61F-8B4BA4B012C4}"/>
              </a:ext>
            </a:extLst>
          </p:cNvPr>
          <p:cNvGraphicFramePr>
            <a:graphicFrameLocks noGrp="1"/>
          </p:cNvGraphicFramePr>
          <p:nvPr>
            <p:extLst>
              <p:ext uri="{D42A27DB-BD31-4B8C-83A1-F6EECF244321}">
                <p14:modId xmlns:p14="http://schemas.microsoft.com/office/powerpoint/2010/main" val="2859255810"/>
              </p:ext>
            </p:extLst>
          </p:nvPr>
        </p:nvGraphicFramePr>
        <p:xfrm>
          <a:off x="4860260" y="1629588"/>
          <a:ext cx="5995582" cy="4612640"/>
        </p:xfrm>
        <a:graphic>
          <a:graphicData uri="http://schemas.openxmlformats.org/drawingml/2006/table">
            <a:tbl>
              <a:tblPr firstRow="1" bandRow="1">
                <a:tableStyleId>{5C22544A-7EE6-4342-B048-85BDC9FD1C3A}</a:tableStyleId>
              </a:tblPr>
              <a:tblGrid>
                <a:gridCol w="3720214">
                  <a:extLst>
                    <a:ext uri="{9D8B030D-6E8A-4147-A177-3AD203B41FA5}">
                      <a16:colId xmlns:a16="http://schemas.microsoft.com/office/drawing/2014/main" xmlns="" val="1907781715"/>
                    </a:ext>
                  </a:extLst>
                </a:gridCol>
                <a:gridCol w="2275368">
                  <a:extLst>
                    <a:ext uri="{9D8B030D-6E8A-4147-A177-3AD203B41FA5}">
                      <a16:colId xmlns:a16="http://schemas.microsoft.com/office/drawing/2014/main" xmlns="" val="1221399152"/>
                    </a:ext>
                  </a:extLst>
                </a:gridCol>
              </a:tblGrid>
              <a:tr h="370840">
                <a:tc>
                  <a:txBody>
                    <a:bodyPr/>
                    <a:lstStyle/>
                    <a:p>
                      <a:r>
                        <a:rPr lang="en-US" noProof="0" dirty="0"/>
                        <a:t>Parameter</a:t>
                      </a:r>
                    </a:p>
                  </a:txBody>
                  <a:tcPr/>
                </a:tc>
                <a:tc>
                  <a:txBody>
                    <a:bodyPr/>
                    <a:lstStyle/>
                    <a:p>
                      <a:pPr algn="ctr"/>
                      <a:r>
                        <a:rPr lang="en-US" noProof="0" dirty="0"/>
                        <a:t>Result</a:t>
                      </a:r>
                    </a:p>
                  </a:txBody>
                  <a:tcPr/>
                </a:tc>
                <a:extLst>
                  <a:ext uri="{0D108BD9-81ED-4DB2-BD59-A6C34878D82A}">
                    <a16:rowId xmlns:a16="http://schemas.microsoft.com/office/drawing/2014/main" xmlns="" val="340676305"/>
                  </a:ext>
                </a:extLst>
              </a:tr>
              <a:tr h="370840">
                <a:tc>
                  <a:txBody>
                    <a:bodyPr/>
                    <a:lstStyle/>
                    <a:p>
                      <a:r>
                        <a:rPr lang="en-US" noProof="0" dirty="0"/>
                        <a:t>Any previous trial?</a:t>
                      </a:r>
                    </a:p>
                  </a:txBody>
                  <a:tcPr/>
                </a:tc>
                <a:tc>
                  <a:txBody>
                    <a:bodyPr/>
                    <a:lstStyle/>
                    <a:p>
                      <a:pPr algn="ctr"/>
                      <a:r>
                        <a:rPr lang="en-US" noProof="0" dirty="0"/>
                        <a:t>11/14 (76%)</a:t>
                      </a:r>
                    </a:p>
                  </a:txBody>
                  <a:tcPr/>
                </a:tc>
                <a:extLst>
                  <a:ext uri="{0D108BD9-81ED-4DB2-BD59-A6C34878D82A}">
                    <a16:rowId xmlns:a16="http://schemas.microsoft.com/office/drawing/2014/main" xmlns="" val="3809537338"/>
                  </a:ext>
                </a:extLst>
              </a:tr>
              <a:tr h="370840">
                <a:tc>
                  <a:txBody>
                    <a:bodyPr/>
                    <a:lstStyle/>
                    <a:p>
                      <a:r>
                        <a:rPr lang="en-US" noProof="0" dirty="0"/>
                        <a:t>New STS/year (average)</a:t>
                      </a:r>
                    </a:p>
                  </a:txBody>
                  <a:tcPr/>
                </a:tc>
                <a:tc>
                  <a:txBody>
                    <a:bodyPr/>
                    <a:lstStyle/>
                    <a:p>
                      <a:pPr algn="ctr"/>
                      <a:r>
                        <a:rPr lang="en-US" noProof="0" dirty="0"/>
                        <a:t>51</a:t>
                      </a:r>
                    </a:p>
                  </a:txBody>
                  <a:tcPr/>
                </a:tc>
                <a:extLst>
                  <a:ext uri="{0D108BD9-81ED-4DB2-BD59-A6C34878D82A}">
                    <a16:rowId xmlns:a16="http://schemas.microsoft.com/office/drawing/2014/main" xmlns="" val="357211593"/>
                  </a:ext>
                </a:extLst>
              </a:tr>
              <a:tr h="370840">
                <a:tc>
                  <a:txBody>
                    <a:bodyPr/>
                    <a:lstStyle/>
                    <a:p>
                      <a:r>
                        <a:rPr lang="en-US" noProof="0" dirty="0"/>
                        <a:t>New BS/year (average)</a:t>
                      </a:r>
                    </a:p>
                  </a:txBody>
                  <a:tcPr/>
                </a:tc>
                <a:tc>
                  <a:txBody>
                    <a:bodyPr/>
                    <a:lstStyle/>
                    <a:p>
                      <a:pPr algn="ctr"/>
                      <a:r>
                        <a:rPr lang="en-US" noProof="0" dirty="0"/>
                        <a:t>24</a:t>
                      </a:r>
                    </a:p>
                  </a:txBody>
                  <a:tcPr/>
                </a:tc>
                <a:extLst>
                  <a:ext uri="{0D108BD9-81ED-4DB2-BD59-A6C34878D82A}">
                    <a16:rowId xmlns:a16="http://schemas.microsoft.com/office/drawing/2014/main" xmlns="" val="2035408047"/>
                  </a:ext>
                </a:extLst>
              </a:tr>
              <a:tr h="370840">
                <a:tc>
                  <a:txBody>
                    <a:bodyPr/>
                    <a:lstStyle/>
                    <a:p>
                      <a:r>
                        <a:rPr lang="en-US" noProof="0" dirty="0"/>
                        <a:t>New GIST/year (average)</a:t>
                      </a:r>
                    </a:p>
                  </a:txBody>
                  <a:tcPr/>
                </a:tc>
                <a:tc>
                  <a:txBody>
                    <a:bodyPr/>
                    <a:lstStyle/>
                    <a:p>
                      <a:pPr algn="ctr"/>
                      <a:r>
                        <a:rPr lang="en-US" noProof="0" dirty="0"/>
                        <a:t>10</a:t>
                      </a:r>
                    </a:p>
                  </a:txBody>
                  <a:tcPr/>
                </a:tc>
                <a:extLst>
                  <a:ext uri="{0D108BD9-81ED-4DB2-BD59-A6C34878D82A}">
                    <a16:rowId xmlns:a16="http://schemas.microsoft.com/office/drawing/2014/main" xmlns="" val="1595746977"/>
                  </a:ext>
                </a:extLst>
              </a:tr>
              <a:tr h="370840">
                <a:tc>
                  <a:txBody>
                    <a:bodyPr/>
                    <a:lstStyle/>
                    <a:p>
                      <a:r>
                        <a:rPr lang="en-US" noProof="0" dirty="0"/>
                        <a:t>Coordinator/Data entry staff</a:t>
                      </a:r>
                    </a:p>
                  </a:txBody>
                  <a:tcPr/>
                </a:tc>
                <a:tc>
                  <a:txBody>
                    <a:bodyPr/>
                    <a:lstStyle/>
                    <a:p>
                      <a:pPr algn="ctr"/>
                      <a:r>
                        <a:rPr lang="en-US" noProof="0" dirty="0"/>
                        <a:t>10/14 (71%)</a:t>
                      </a:r>
                    </a:p>
                  </a:txBody>
                  <a:tcPr/>
                </a:tc>
                <a:extLst>
                  <a:ext uri="{0D108BD9-81ED-4DB2-BD59-A6C34878D82A}">
                    <a16:rowId xmlns:a16="http://schemas.microsoft.com/office/drawing/2014/main" xmlns="" val="1796295261"/>
                  </a:ext>
                </a:extLst>
              </a:tr>
              <a:tr h="370840">
                <a:tc>
                  <a:txBody>
                    <a:bodyPr/>
                    <a:lstStyle/>
                    <a:p>
                      <a:r>
                        <a:rPr lang="en-US" noProof="0" dirty="0"/>
                        <a:t>Staff to obtain ethics/regulatory approvals</a:t>
                      </a:r>
                    </a:p>
                  </a:txBody>
                  <a:tcPr/>
                </a:tc>
                <a:tc>
                  <a:txBody>
                    <a:bodyPr/>
                    <a:lstStyle/>
                    <a:p>
                      <a:pPr algn="ctr"/>
                      <a:r>
                        <a:rPr lang="en-US" noProof="0" dirty="0"/>
                        <a:t>9/14 (64%)</a:t>
                      </a:r>
                    </a:p>
                  </a:txBody>
                  <a:tcPr/>
                </a:tc>
                <a:extLst>
                  <a:ext uri="{0D108BD9-81ED-4DB2-BD59-A6C34878D82A}">
                    <a16:rowId xmlns:a16="http://schemas.microsoft.com/office/drawing/2014/main" xmlns="" val="3776317166"/>
                  </a:ext>
                </a:extLst>
              </a:tr>
              <a:tr h="370840">
                <a:tc>
                  <a:txBody>
                    <a:bodyPr/>
                    <a:lstStyle/>
                    <a:p>
                      <a:r>
                        <a:rPr lang="en-US" noProof="0" dirty="0"/>
                        <a:t>Site covers tests at low cost</a:t>
                      </a:r>
                    </a:p>
                  </a:txBody>
                  <a:tcPr/>
                </a:tc>
                <a:tc>
                  <a:txBody>
                    <a:bodyPr/>
                    <a:lstStyle/>
                    <a:p>
                      <a:pPr algn="ctr"/>
                      <a:r>
                        <a:rPr lang="en-US" noProof="0" dirty="0"/>
                        <a:t>9/14 (64%)</a:t>
                      </a:r>
                    </a:p>
                  </a:txBody>
                  <a:tcPr/>
                </a:tc>
                <a:extLst>
                  <a:ext uri="{0D108BD9-81ED-4DB2-BD59-A6C34878D82A}">
                    <a16:rowId xmlns:a16="http://schemas.microsoft.com/office/drawing/2014/main" xmlns="" val="1376189246"/>
                  </a:ext>
                </a:extLst>
              </a:tr>
              <a:tr h="370840">
                <a:tc>
                  <a:txBody>
                    <a:bodyPr/>
                    <a:lstStyle/>
                    <a:p>
                      <a:r>
                        <a:rPr lang="en-US" noProof="0" dirty="0"/>
                        <a:t>Site may provide SoC drugs</a:t>
                      </a:r>
                    </a:p>
                  </a:txBody>
                  <a:tcPr/>
                </a:tc>
                <a:tc>
                  <a:txBody>
                    <a:bodyPr/>
                    <a:lstStyle/>
                    <a:p>
                      <a:pPr algn="ctr"/>
                      <a:r>
                        <a:rPr lang="en-US" noProof="0" dirty="0"/>
                        <a:t>8/11 (73%)</a:t>
                      </a:r>
                    </a:p>
                  </a:txBody>
                  <a:tcPr/>
                </a:tc>
                <a:extLst>
                  <a:ext uri="{0D108BD9-81ED-4DB2-BD59-A6C34878D82A}">
                    <a16:rowId xmlns:a16="http://schemas.microsoft.com/office/drawing/2014/main" xmlns="" val="489783451"/>
                  </a:ext>
                </a:extLst>
              </a:tr>
              <a:tr h="320040">
                <a:tc>
                  <a:txBody>
                    <a:bodyPr/>
                    <a:lstStyle/>
                    <a:p>
                      <a:r>
                        <a:rPr lang="en-US" noProof="0" dirty="0"/>
                        <a:t>Time to obtain ethics/regulatory approvals</a:t>
                      </a:r>
                    </a:p>
                  </a:txBody>
                  <a:tcPr/>
                </a:tc>
                <a:tc>
                  <a:txBody>
                    <a:bodyPr/>
                    <a:lstStyle/>
                    <a:p>
                      <a:pPr algn="ctr"/>
                      <a:r>
                        <a:rPr lang="en-US" noProof="0" dirty="0"/>
                        <a:t>2-3 months</a:t>
                      </a:r>
                    </a:p>
                  </a:txBody>
                  <a:tcPr/>
                </a:tc>
                <a:extLst>
                  <a:ext uri="{0D108BD9-81ED-4DB2-BD59-A6C34878D82A}">
                    <a16:rowId xmlns:a16="http://schemas.microsoft.com/office/drawing/2014/main" xmlns="" val="1115664405"/>
                  </a:ext>
                </a:extLst>
              </a:tr>
              <a:tr h="320040">
                <a:tc>
                  <a:txBody>
                    <a:bodyPr/>
                    <a:lstStyle/>
                    <a:p>
                      <a:r>
                        <a:rPr lang="en-US" noProof="0" dirty="0"/>
                        <a:t>Time to sign a trial contract</a:t>
                      </a:r>
                    </a:p>
                  </a:txBody>
                  <a:tcPr/>
                </a:tc>
                <a:tc>
                  <a:txBody>
                    <a:bodyPr/>
                    <a:lstStyle/>
                    <a:p>
                      <a:pPr algn="ctr"/>
                      <a:r>
                        <a:rPr lang="en-US" noProof="0" dirty="0"/>
                        <a:t>2 months</a:t>
                      </a:r>
                    </a:p>
                  </a:txBody>
                  <a:tcPr/>
                </a:tc>
                <a:extLst>
                  <a:ext uri="{0D108BD9-81ED-4DB2-BD59-A6C34878D82A}">
                    <a16:rowId xmlns:a16="http://schemas.microsoft.com/office/drawing/2014/main" xmlns="" val="35302730"/>
                  </a:ext>
                </a:extLst>
              </a:tr>
            </a:tbl>
          </a:graphicData>
        </a:graphic>
      </p:graphicFrame>
      <p:graphicFrame>
        <p:nvGraphicFramePr>
          <p:cNvPr id="2" name="Tabla 1">
            <a:extLst>
              <a:ext uri="{FF2B5EF4-FFF2-40B4-BE49-F238E27FC236}">
                <a16:creationId xmlns:a16="http://schemas.microsoft.com/office/drawing/2014/main" xmlns="" id="{B77A498F-DB7A-82D8-BF3A-A0089B660D21}"/>
              </a:ext>
            </a:extLst>
          </p:cNvPr>
          <p:cNvGraphicFramePr>
            <a:graphicFrameLocks noGrp="1"/>
          </p:cNvGraphicFramePr>
          <p:nvPr>
            <p:extLst>
              <p:ext uri="{D42A27DB-BD31-4B8C-83A1-F6EECF244321}">
                <p14:modId xmlns:p14="http://schemas.microsoft.com/office/powerpoint/2010/main" val="2380272989"/>
              </p:ext>
            </p:extLst>
          </p:nvPr>
        </p:nvGraphicFramePr>
        <p:xfrm>
          <a:off x="219839" y="1629588"/>
          <a:ext cx="4343400" cy="2762250"/>
        </p:xfrm>
        <a:graphic>
          <a:graphicData uri="http://schemas.openxmlformats.org/drawingml/2006/table">
            <a:tbl>
              <a:tblPr>
                <a:tableStyleId>{5C22544A-7EE6-4342-B048-85BDC9FD1C3A}</a:tableStyleId>
              </a:tblPr>
              <a:tblGrid>
                <a:gridCol w="279400">
                  <a:extLst>
                    <a:ext uri="{9D8B030D-6E8A-4147-A177-3AD203B41FA5}">
                      <a16:colId xmlns:a16="http://schemas.microsoft.com/office/drawing/2014/main" xmlns="" val="1302038768"/>
                    </a:ext>
                  </a:extLst>
                </a:gridCol>
                <a:gridCol w="3302000">
                  <a:extLst>
                    <a:ext uri="{9D8B030D-6E8A-4147-A177-3AD203B41FA5}">
                      <a16:colId xmlns:a16="http://schemas.microsoft.com/office/drawing/2014/main" xmlns="" val="436060012"/>
                    </a:ext>
                  </a:extLst>
                </a:gridCol>
                <a:gridCol w="762000">
                  <a:extLst>
                    <a:ext uri="{9D8B030D-6E8A-4147-A177-3AD203B41FA5}">
                      <a16:colId xmlns:a16="http://schemas.microsoft.com/office/drawing/2014/main" xmlns="" val="650833344"/>
                    </a:ext>
                  </a:extLst>
                </a:gridCol>
              </a:tblGrid>
              <a:tr h="184150">
                <a:tc>
                  <a:txBody>
                    <a:bodyPr/>
                    <a:lstStyle/>
                    <a:p>
                      <a:pPr algn="l" fontAlgn="b"/>
                      <a:r>
                        <a:rPr lang="es-ES" sz="1100" b="1" u="none" strike="noStrike">
                          <a:effectLst/>
                        </a:rPr>
                        <a:t>Nº</a:t>
                      </a:r>
                      <a:endParaRPr lang="es-ES"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b="1" u="none" strike="noStrike">
                          <a:effectLst/>
                        </a:rPr>
                        <a:t>Site Name</a:t>
                      </a:r>
                      <a:endParaRPr lang="es-ES"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b="1" u="none" strike="noStrike" dirty="0">
                          <a:effectLst/>
                        </a:rPr>
                        <a:t>Country</a:t>
                      </a:r>
                      <a:endParaRPr lang="es-ES"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047225202"/>
                  </a:ext>
                </a:extLst>
              </a:tr>
              <a:tr h="184150">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Fundación Centro Oncológico Integración Regional</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dirty="0">
                          <a:effectLst/>
                        </a:rPr>
                        <a:t>Argentina</a:t>
                      </a:r>
                      <a:endParaRPr lang="es-E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221908283"/>
                  </a:ext>
                </a:extLst>
              </a:tr>
              <a:tr h="184150">
                <a:tc>
                  <a:txBody>
                    <a:bodyPr/>
                    <a:lstStyle/>
                    <a:p>
                      <a:pPr algn="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OncoBolivia</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Bolivia</a:t>
                      </a:r>
                      <a:endParaRPr lang="es-E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982600564"/>
                  </a:ext>
                </a:extLst>
              </a:tr>
              <a:tr h="184150">
                <a:tc>
                  <a:txBody>
                    <a:bodyPr/>
                    <a:lstStyle/>
                    <a:p>
                      <a:pPr algn="r" fontAlgn="b"/>
                      <a:r>
                        <a:rPr lang="es-ES" sz="1100" u="none" strike="noStrike">
                          <a:effectLst/>
                        </a:rPr>
                        <a:t>3</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AC Camargo Cancer Center</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Brazil</a:t>
                      </a:r>
                      <a:endParaRPr lang="es-E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885063082"/>
                  </a:ext>
                </a:extLst>
              </a:tr>
              <a:tr h="184150">
                <a:tc>
                  <a:txBody>
                    <a:bodyPr/>
                    <a:lstStyle/>
                    <a:p>
                      <a:pPr algn="r" fontAlgn="b"/>
                      <a:r>
                        <a:rPr lang="es-ES" sz="1100" u="none" strike="noStrike">
                          <a:effectLst/>
                        </a:rPr>
                        <a:t>4</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Fundación Valle del Lili</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Colombia</a:t>
                      </a:r>
                      <a:endParaRPr lang="es-E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323651924"/>
                  </a:ext>
                </a:extLst>
              </a:tr>
              <a:tr h="184150">
                <a:tc>
                  <a:txBody>
                    <a:bodyPr/>
                    <a:lstStyle/>
                    <a:p>
                      <a:pPr algn="r" fontAlgn="b"/>
                      <a:r>
                        <a:rPr lang="es-ES" sz="1100" u="none" strike="noStrike">
                          <a:effectLst/>
                        </a:rPr>
                        <a:t>5</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Instituto de Cancerología Las Américas </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Colombia</a:t>
                      </a:r>
                      <a:endParaRPr lang="es-E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276361812"/>
                  </a:ext>
                </a:extLst>
              </a:tr>
              <a:tr h="184150">
                <a:tc>
                  <a:txBody>
                    <a:bodyPr/>
                    <a:lstStyle/>
                    <a:p>
                      <a:pPr algn="r" fontAlgn="b"/>
                      <a:r>
                        <a:rPr lang="es-ES" sz="1100" u="none" strike="noStrike">
                          <a:effectLst/>
                        </a:rPr>
                        <a:t>6</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Caja Costarricense</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Costa Rica</a:t>
                      </a:r>
                      <a:endParaRPr lang="es-E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87468374"/>
                  </a:ext>
                </a:extLst>
              </a:tr>
              <a:tr h="184150">
                <a:tc>
                  <a:txBody>
                    <a:bodyPr/>
                    <a:lstStyle/>
                    <a:p>
                      <a:pPr algn="r" fontAlgn="b"/>
                      <a:r>
                        <a:rPr lang="es-ES" sz="1100" u="none" strike="noStrike">
                          <a:effectLst/>
                        </a:rPr>
                        <a:t>7</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Hospital Metropolitano</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Costa Rica</a:t>
                      </a:r>
                      <a:endParaRPr lang="es-E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140764065"/>
                  </a:ext>
                </a:extLst>
              </a:tr>
              <a:tr h="184150">
                <a:tc>
                  <a:txBody>
                    <a:bodyPr/>
                    <a:lstStyle/>
                    <a:p>
                      <a:pPr algn="r" fontAlgn="b"/>
                      <a:r>
                        <a:rPr lang="es-ES" sz="1100" u="none" strike="noStrike">
                          <a:effectLst/>
                        </a:rPr>
                        <a:t>8</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Instituto Nacional de Cancerología de México (INCAN)</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Mexico</a:t>
                      </a:r>
                      <a:endParaRPr lang="es-E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505737966"/>
                  </a:ext>
                </a:extLst>
              </a:tr>
              <a:tr h="184150">
                <a:tc>
                  <a:txBody>
                    <a:bodyPr/>
                    <a:lstStyle/>
                    <a:p>
                      <a:pPr algn="r" fontAlgn="b"/>
                      <a:r>
                        <a:rPr lang="es-ES" sz="1100" u="none" strike="noStrike">
                          <a:effectLst/>
                        </a:rPr>
                        <a:t>9</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Centro Hemato-Oncológico</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Panama</a:t>
                      </a:r>
                      <a:endParaRPr lang="es-E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378973520"/>
                  </a:ext>
                </a:extLst>
              </a:tr>
              <a:tr h="184150">
                <a:tc>
                  <a:txBody>
                    <a:bodyPr/>
                    <a:lstStyle/>
                    <a:p>
                      <a:pPr algn="r" fontAlgn="b"/>
                      <a:r>
                        <a:rPr lang="es-ES" sz="1100" u="none" strike="noStrike">
                          <a:effectLst/>
                        </a:rPr>
                        <a:t>10</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Complejo Hospitalario Metropolitano</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Panama</a:t>
                      </a:r>
                      <a:endParaRPr lang="es-E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983316532"/>
                  </a:ext>
                </a:extLst>
              </a:tr>
              <a:tr h="184150">
                <a:tc>
                  <a:txBody>
                    <a:bodyPr/>
                    <a:lstStyle/>
                    <a:p>
                      <a:pPr algn="r" fontAlgn="b"/>
                      <a:r>
                        <a:rPr lang="es-ES" sz="1100" u="none" strike="noStrike">
                          <a:effectLst/>
                        </a:rPr>
                        <a:t>11</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Instituto Nacional del Cáncer (INCAN)</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Paraguay</a:t>
                      </a:r>
                      <a:endParaRPr lang="es-E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453789438"/>
                  </a:ext>
                </a:extLst>
              </a:tr>
              <a:tr h="184150">
                <a:tc>
                  <a:txBody>
                    <a:bodyPr/>
                    <a:lstStyle/>
                    <a:p>
                      <a:pPr algn="r" fontAlgn="b"/>
                      <a:r>
                        <a:rPr lang="es-ES" sz="1100" u="none" strike="noStrike">
                          <a:effectLst/>
                        </a:rPr>
                        <a:t>12</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Instituto de Previsión Social</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Paraguay</a:t>
                      </a:r>
                      <a:endParaRPr lang="es-E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026351927"/>
                  </a:ext>
                </a:extLst>
              </a:tr>
              <a:tr h="184150">
                <a:tc>
                  <a:txBody>
                    <a:bodyPr/>
                    <a:lstStyle/>
                    <a:p>
                      <a:pPr algn="r" fontAlgn="b"/>
                      <a:r>
                        <a:rPr lang="es-ES" sz="1100" u="none" strike="noStrike">
                          <a:effectLst/>
                        </a:rPr>
                        <a:t>13</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Instituto Nacional de Enfermedades Neoplásicas (INEN)</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Peru</a:t>
                      </a:r>
                      <a:endParaRPr lang="es-E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619196807"/>
                  </a:ext>
                </a:extLst>
              </a:tr>
              <a:tr h="184150">
                <a:tc>
                  <a:txBody>
                    <a:bodyPr/>
                    <a:lstStyle/>
                    <a:p>
                      <a:pPr algn="r" fontAlgn="b"/>
                      <a:r>
                        <a:rPr lang="es-ES" sz="1100" u="none" strike="noStrike">
                          <a:effectLst/>
                        </a:rPr>
                        <a:t>14</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a:effectLst/>
                        </a:rPr>
                        <a:t>Instituto Nacional del Cáncer</a:t>
                      </a:r>
                      <a:endParaRPr lang="es-E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ES" sz="1100" u="none" strike="noStrike" dirty="0">
                          <a:effectLst/>
                        </a:rPr>
                        <a:t>Uruguay</a:t>
                      </a:r>
                      <a:endParaRPr lang="es-E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47578921"/>
                  </a:ext>
                </a:extLst>
              </a:tr>
            </a:tbl>
          </a:graphicData>
        </a:graphic>
      </p:graphicFrame>
      <p:sp>
        <p:nvSpPr>
          <p:cNvPr id="4" name="CuadroTexto 3">
            <a:extLst>
              <a:ext uri="{FF2B5EF4-FFF2-40B4-BE49-F238E27FC236}">
                <a16:creationId xmlns:a16="http://schemas.microsoft.com/office/drawing/2014/main" xmlns="" id="{7A760ACD-3C17-1624-F843-26DE0E64B486}"/>
              </a:ext>
            </a:extLst>
          </p:cNvPr>
          <p:cNvSpPr txBox="1"/>
          <p:nvPr/>
        </p:nvSpPr>
        <p:spPr>
          <a:xfrm>
            <a:off x="219839" y="4726112"/>
            <a:ext cx="3889824" cy="369332"/>
          </a:xfrm>
          <a:prstGeom prst="rect">
            <a:avLst/>
          </a:prstGeom>
          <a:noFill/>
        </p:spPr>
        <p:txBody>
          <a:bodyPr wrap="square" rtlCol="0">
            <a:spAutoFit/>
          </a:bodyPr>
          <a:lstStyle/>
          <a:p>
            <a:r>
              <a:rPr lang="en-US" dirty="0"/>
              <a:t>14 sites (10 LATAM countries)</a:t>
            </a:r>
          </a:p>
        </p:txBody>
      </p:sp>
    </p:spTree>
    <p:extLst>
      <p:ext uri="{BB962C8B-B14F-4D97-AF65-F5344CB8AC3E}">
        <p14:creationId xmlns:p14="http://schemas.microsoft.com/office/powerpoint/2010/main" val="3657402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xmlns="" id="{BFE481DA-240A-F24F-AB7F-15EE86A538E5}"/>
              </a:ext>
            </a:extLst>
          </p:cNvPr>
          <p:cNvSpPr>
            <a:spLocks noGrp="1"/>
          </p:cNvSpPr>
          <p:nvPr>
            <p:ph idx="1"/>
          </p:nvPr>
        </p:nvSpPr>
        <p:spPr>
          <a:xfrm>
            <a:off x="312307" y="2159057"/>
            <a:ext cx="9792208" cy="3407862"/>
          </a:xfrm>
        </p:spPr>
        <p:txBody>
          <a:bodyPr>
            <a:normAutofit/>
          </a:bodyPr>
          <a:lstStyle/>
          <a:p>
            <a:pPr marL="0" indent="0" algn="ctr">
              <a:buNone/>
            </a:pPr>
            <a:r>
              <a:rPr lang="en-US" dirty="0">
                <a:latin typeface="Didot" panose="02000503000000020003" pitchFamily="2" charset="-79"/>
                <a:cs typeface="Didot" panose="02000503000000020003" pitchFamily="2" charset="-79"/>
              </a:rPr>
              <a:t>Thank you</a:t>
            </a:r>
          </a:p>
          <a:p>
            <a:pPr marL="0" indent="0" algn="ctr">
              <a:buNone/>
            </a:pPr>
            <a:r>
              <a:rPr lang="en-US" sz="2000" b="1" dirty="0">
                <a:latin typeface="Didot" panose="02000503000000020003" pitchFamily="2" charset="-79"/>
                <a:cs typeface="Didot" panose="02000503000000020003" pitchFamily="2" charset="-79"/>
              </a:rPr>
              <a:t>Patricio Ledesma</a:t>
            </a:r>
          </a:p>
          <a:p>
            <a:pPr marL="0" indent="0" algn="ctr">
              <a:buNone/>
            </a:pPr>
            <a:r>
              <a:rPr lang="en-US" sz="2000">
                <a:latin typeface="Didot" panose="02000503000000020003" pitchFamily="2" charset="-79"/>
                <a:cs typeface="Didot" panose="02000503000000020003" pitchFamily="2" charset="-79"/>
                <a:hlinkClick r:id="rId2"/>
              </a:rPr>
              <a:t>pledesma@</a:t>
            </a:r>
            <a:r>
              <a:rPr lang="en-US" sz="2000" dirty="0">
                <a:latin typeface="Didot" panose="02000503000000020003" pitchFamily="2" charset="-79"/>
                <a:cs typeface="Didot" panose="02000503000000020003" pitchFamily="2" charset="-79"/>
                <a:hlinkClick r:id="rId2"/>
              </a:rPr>
              <a:t>sofpromed.com</a:t>
            </a:r>
            <a:endParaRPr lang="en-US" sz="2000" dirty="0">
              <a:latin typeface="Didot" panose="02000503000000020003" pitchFamily="2" charset="-79"/>
              <a:cs typeface="Didot" panose="02000503000000020003" pitchFamily="2" charset="-79"/>
            </a:endParaRPr>
          </a:p>
          <a:p>
            <a:pPr marL="0" indent="0" algn="ctr">
              <a:buNone/>
            </a:pPr>
            <a:endParaRPr lang="en-US" sz="2000" dirty="0">
              <a:latin typeface="Didot" panose="02000503000000020003" pitchFamily="2" charset="-79"/>
              <a:cs typeface="Didot" panose="02000503000000020003" pitchFamily="2" charset="-79"/>
            </a:endParaRPr>
          </a:p>
          <a:p>
            <a:pPr marL="0" indent="0" algn="ctr">
              <a:buNone/>
            </a:pPr>
            <a:r>
              <a:rPr lang="en-US" sz="2000" b="1" dirty="0">
                <a:latin typeface="Didot" panose="02000503000000020003" pitchFamily="2" charset="-79"/>
                <a:cs typeface="Didot" panose="02000503000000020003" pitchFamily="2" charset="-79"/>
              </a:rPr>
              <a:t>Technical support / Data management: </a:t>
            </a:r>
          </a:p>
          <a:p>
            <a:pPr marL="0" indent="0" algn="ctr">
              <a:buNone/>
            </a:pPr>
            <a:r>
              <a:rPr lang="en-US" sz="2000" dirty="0">
                <a:latin typeface="Didot" panose="02000503000000020003" pitchFamily="2" charset="-79"/>
                <a:cs typeface="Didot" panose="02000503000000020003" pitchFamily="2" charset="-79"/>
                <a:hlinkClick r:id="rId3"/>
              </a:rPr>
              <a:t>support@sofpromed.com</a:t>
            </a:r>
            <a:r>
              <a:rPr lang="en-US" sz="2000" dirty="0">
                <a:latin typeface="Didot" panose="02000503000000020003" pitchFamily="2" charset="-79"/>
                <a:cs typeface="Didot" panose="02000503000000020003" pitchFamily="2" charset="-79"/>
              </a:rPr>
              <a:t>    </a:t>
            </a:r>
          </a:p>
          <a:p>
            <a:pPr marL="0" indent="0" algn="ctr">
              <a:buNone/>
            </a:pPr>
            <a:r>
              <a:rPr lang="es-ES" sz="2000" dirty="0">
                <a:latin typeface="Didot" panose="02000503000000020003" pitchFamily="2" charset="-79"/>
                <a:cs typeface="Didot" panose="02000503000000020003" pitchFamily="2" charset="-79"/>
              </a:rPr>
              <a:t> </a:t>
            </a:r>
          </a:p>
        </p:txBody>
      </p:sp>
      <p:pic>
        <p:nvPicPr>
          <p:cNvPr id="8" name="Imagen 7" descr="Imagen que contiene firmar, tabla, cuarto&#10;&#10;Descripción generada automáticamente">
            <a:extLst>
              <a:ext uri="{FF2B5EF4-FFF2-40B4-BE49-F238E27FC236}">
                <a16:creationId xmlns:a16="http://schemas.microsoft.com/office/drawing/2014/main" xmlns="" id="{70F95758-A3C2-E143-9ED2-F4C268396BDD}"/>
              </a:ext>
            </a:extLst>
          </p:cNvPr>
          <p:cNvPicPr>
            <a:picLocks noChangeAspect="1"/>
          </p:cNvPicPr>
          <p:nvPr/>
        </p:nvPicPr>
        <p:blipFill>
          <a:blip r:embed="rId4"/>
          <a:stretch>
            <a:fillRect/>
          </a:stretch>
        </p:blipFill>
        <p:spPr>
          <a:xfrm>
            <a:off x="10016833" y="457983"/>
            <a:ext cx="1363752" cy="1363752"/>
          </a:xfrm>
          <a:prstGeom prst="rect">
            <a:avLst/>
          </a:prstGeom>
        </p:spPr>
      </p:pic>
      <p:sp>
        <p:nvSpPr>
          <p:cNvPr id="7" name="Título 3">
            <a:extLst>
              <a:ext uri="{FF2B5EF4-FFF2-40B4-BE49-F238E27FC236}">
                <a16:creationId xmlns:a16="http://schemas.microsoft.com/office/drawing/2014/main" xmlns="" id="{711886A9-D816-DA45-A5F7-954F2E4FD08E}"/>
              </a:ext>
            </a:extLst>
          </p:cNvPr>
          <p:cNvSpPr txBox="1">
            <a:spLocks/>
          </p:cNvSpPr>
          <p:nvPr/>
        </p:nvSpPr>
        <p:spPr>
          <a:xfrm>
            <a:off x="312307" y="609600"/>
            <a:ext cx="9704526" cy="1212136"/>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500" b="1" dirty="0">
                <a:latin typeface="Didot" panose="02000503000000020003" pitchFamily="2" charset="-79"/>
                <a:cs typeface="Didot" panose="02000503000000020003" pitchFamily="2" charset="-79"/>
              </a:rPr>
              <a:t>SELNET WP7</a:t>
            </a:r>
          </a:p>
        </p:txBody>
      </p:sp>
      <p:pic>
        <p:nvPicPr>
          <p:cNvPr id="6" name="Imagen 5"/>
          <p:cNvPicPr>
            <a:picLocks noChangeAspect="1"/>
          </p:cNvPicPr>
          <p:nvPr/>
        </p:nvPicPr>
        <p:blipFill>
          <a:blip r:embed="rId5"/>
          <a:stretch>
            <a:fillRect/>
          </a:stretch>
        </p:blipFill>
        <p:spPr>
          <a:xfrm>
            <a:off x="7649491" y="4987616"/>
            <a:ext cx="4459334" cy="1464585"/>
          </a:xfrm>
          <a:prstGeom prst="rect">
            <a:avLst/>
          </a:prstGeom>
        </p:spPr>
      </p:pic>
      <p:sp>
        <p:nvSpPr>
          <p:cNvPr id="9" name="CuadroTexto 8"/>
          <p:cNvSpPr txBox="1"/>
          <p:nvPr/>
        </p:nvSpPr>
        <p:spPr>
          <a:xfrm>
            <a:off x="7390179" y="6531460"/>
            <a:ext cx="4718645" cy="307777"/>
          </a:xfrm>
          <a:prstGeom prst="rect">
            <a:avLst/>
          </a:prstGeom>
          <a:noFill/>
        </p:spPr>
        <p:txBody>
          <a:bodyPr wrap="square" rtlCol="0">
            <a:spAutoFit/>
          </a:bodyPr>
          <a:lstStyle/>
          <a:p>
            <a:pPr algn="ctr"/>
            <a:r>
              <a:rPr lang="es-ES" sz="1400" dirty="0">
                <a:solidFill>
                  <a:schemeClr val="bg1">
                    <a:lumMod val="50000"/>
                  </a:schemeClr>
                </a:solidFill>
              </a:rPr>
              <a:t>9th SELNET CONSORTIUM MEETING (March 2023)</a:t>
            </a:r>
          </a:p>
        </p:txBody>
      </p:sp>
    </p:spTree>
    <p:extLst>
      <p:ext uri="{BB962C8B-B14F-4D97-AF65-F5344CB8AC3E}">
        <p14:creationId xmlns:p14="http://schemas.microsoft.com/office/powerpoint/2010/main" val="415691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65613F12-3995-D643-8AD4-F46E41905C81}"/>
              </a:ext>
            </a:extLst>
          </p:cNvPr>
          <p:cNvSpPr>
            <a:spLocks noGrp="1"/>
          </p:cNvSpPr>
          <p:nvPr>
            <p:ph type="title"/>
          </p:nvPr>
        </p:nvSpPr>
        <p:spPr>
          <a:xfrm>
            <a:off x="312307" y="609600"/>
            <a:ext cx="9704526" cy="1212136"/>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txBody>
          <a:bodyPr>
            <a:normAutofit/>
          </a:bodyPr>
          <a:lstStyle/>
          <a:p>
            <a:r>
              <a:rPr lang="en-US" sz="3500" b="1" dirty="0">
                <a:latin typeface="Didot" panose="02000503000000020003" pitchFamily="2" charset="-79"/>
                <a:cs typeface="Didot" panose="02000503000000020003" pitchFamily="2" charset="-79"/>
              </a:rPr>
              <a:t>SELNET WP7 – General goal</a:t>
            </a:r>
          </a:p>
        </p:txBody>
      </p:sp>
      <p:sp>
        <p:nvSpPr>
          <p:cNvPr id="5" name="Marcador de contenido 4">
            <a:extLst>
              <a:ext uri="{FF2B5EF4-FFF2-40B4-BE49-F238E27FC236}">
                <a16:creationId xmlns:a16="http://schemas.microsoft.com/office/drawing/2014/main" xmlns="" id="{BFE481DA-240A-F24F-AB7F-15EE86A538E5}"/>
              </a:ext>
            </a:extLst>
          </p:cNvPr>
          <p:cNvSpPr>
            <a:spLocks noGrp="1"/>
          </p:cNvSpPr>
          <p:nvPr>
            <p:ph idx="1"/>
          </p:nvPr>
        </p:nvSpPr>
        <p:spPr>
          <a:xfrm>
            <a:off x="312307" y="2118113"/>
            <a:ext cx="10728732" cy="3873254"/>
          </a:xfrm>
        </p:spPr>
        <p:txBody>
          <a:bodyPr>
            <a:normAutofit fontScale="92500" lnSpcReduction="20000"/>
          </a:bodyPr>
          <a:lstStyle/>
          <a:p>
            <a:pPr marL="0" indent="0">
              <a:buNone/>
            </a:pPr>
            <a:r>
              <a:rPr lang="en-US" sz="3600" dirty="0">
                <a:cs typeface="Didot"/>
              </a:rPr>
              <a:t>“</a:t>
            </a:r>
            <a:r>
              <a:rPr lang="en-US" sz="3600" b="1" dirty="0">
                <a:solidFill>
                  <a:srgbClr val="FF0000"/>
                </a:solidFill>
                <a:cs typeface="Didot"/>
              </a:rPr>
              <a:t>To conduct an </a:t>
            </a:r>
            <a:r>
              <a:rPr lang="en-US" sz="3600" b="1" dirty="0" err="1">
                <a:solidFill>
                  <a:srgbClr val="FF0000"/>
                </a:solidFill>
                <a:cs typeface="Didot"/>
              </a:rPr>
              <a:t>ambispective</a:t>
            </a:r>
            <a:r>
              <a:rPr lang="en-US" sz="3600" b="1" dirty="0">
                <a:solidFill>
                  <a:srgbClr val="FF0000"/>
                </a:solidFill>
                <a:cs typeface="Didot"/>
              </a:rPr>
              <a:t> observational study </a:t>
            </a:r>
            <a:r>
              <a:rPr lang="en-US" sz="3600" b="1" dirty="0">
                <a:cs typeface="Didot"/>
              </a:rPr>
              <a:t>on patients diagnosed with STS, BS, or GIST, with the aim of assessing patient management quality</a:t>
            </a:r>
            <a:r>
              <a:rPr lang="en-US" sz="3600" dirty="0">
                <a:cs typeface="Didot"/>
              </a:rPr>
              <a:t>.”</a:t>
            </a:r>
          </a:p>
          <a:p>
            <a:pPr marL="0" indent="0">
              <a:buNone/>
            </a:pPr>
            <a:endParaRPr lang="en-US" dirty="0">
              <a:cs typeface="Didot"/>
            </a:endParaRPr>
          </a:p>
          <a:p>
            <a:pPr marL="0" indent="0">
              <a:buNone/>
            </a:pPr>
            <a:r>
              <a:rPr lang="en-US" dirty="0">
                <a:cs typeface="Didot"/>
              </a:rPr>
              <a:t>Essential questions: </a:t>
            </a:r>
          </a:p>
          <a:p>
            <a:pPr>
              <a:buFontTx/>
              <a:buChar char="-"/>
            </a:pPr>
            <a:r>
              <a:rPr lang="en-US" dirty="0">
                <a:cs typeface="Didot"/>
              </a:rPr>
              <a:t>How are sarcoma patients managed in different countries? </a:t>
            </a:r>
          </a:p>
          <a:p>
            <a:pPr>
              <a:buFontTx/>
              <a:buChar char="-"/>
            </a:pPr>
            <a:r>
              <a:rPr lang="en-US" dirty="0">
                <a:cs typeface="Didot"/>
              </a:rPr>
              <a:t>How can patient management be improved to obtain better outcomes?</a:t>
            </a:r>
          </a:p>
          <a:p>
            <a:pPr marL="0" indent="0">
              <a:buNone/>
            </a:pPr>
            <a:r>
              <a:rPr lang="en-US" dirty="0">
                <a:cs typeface="Didot"/>
              </a:rPr>
              <a:t>Method:</a:t>
            </a:r>
          </a:p>
          <a:p>
            <a:pPr marL="0" indent="0">
              <a:buNone/>
            </a:pPr>
            <a:r>
              <a:rPr lang="en-US" dirty="0">
                <a:solidFill>
                  <a:srgbClr val="FF0000"/>
                </a:solidFill>
                <a:cs typeface="Didot"/>
              </a:rPr>
              <a:t>- </a:t>
            </a:r>
            <a:r>
              <a:rPr lang="en-US" b="1" i="1" dirty="0">
                <a:solidFill>
                  <a:srgbClr val="FF0000"/>
                </a:solidFill>
                <a:cs typeface="Didot"/>
              </a:rPr>
              <a:t>Correlate patient management data with clinical outcomes</a:t>
            </a:r>
          </a:p>
        </p:txBody>
      </p:sp>
      <p:pic>
        <p:nvPicPr>
          <p:cNvPr id="8" name="Imagen 7" descr="Imagen que contiene firmar, tabla, cuarto&#10;&#10;Descripción generada automáticamente">
            <a:extLst>
              <a:ext uri="{FF2B5EF4-FFF2-40B4-BE49-F238E27FC236}">
                <a16:creationId xmlns:a16="http://schemas.microsoft.com/office/drawing/2014/main" xmlns="" id="{70F95758-A3C2-E143-9ED2-F4C268396BDD}"/>
              </a:ext>
            </a:extLst>
          </p:cNvPr>
          <p:cNvPicPr>
            <a:picLocks noChangeAspect="1"/>
          </p:cNvPicPr>
          <p:nvPr/>
        </p:nvPicPr>
        <p:blipFill>
          <a:blip r:embed="rId2"/>
          <a:stretch>
            <a:fillRect/>
          </a:stretch>
        </p:blipFill>
        <p:spPr>
          <a:xfrm>
            <a:off x="10016833" y="457983"/>
            <a:ext cx="1363752" cy="1363752"/>
          </a:xfrm>
          <a:prstGeom prst="rect">
            <a:avLst/>
          </a:prstGeom>
        </p:spPr>
      </p:pic>
    </p:spTree>
    <p:extLst>
      <p:ext uri="{BB962C8B-B14F-4D97-AF65-F5344CB8AC3E}">
        <p14:creationId xmlns:p14="http://schemas.microsoft.com/office/powerpoint/2010/main" val="299745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firmar, tabla, cuarto&#10;&#10;Descripción generada automáticamente">
            <a:extLst>
              <a:ext uri="{FF2B5EF4-FFF2-40B4-BE49-F238E27FC236}">
                <a16:creationId xmlns:a16="http://schemas.microsoft.com/office/drawing/2014/main" xmlns="" id="{70F95758-A3C2-E143-9ED2-F4C268396BDD}"/>
              </a:ext>
            </a:extLst>
          </p:cNvPr>
          <p:cNvPicPr>
            <a:picLocks noChangeAspect="1"/>
          </p:cNvPicPr>
          <p:nvPr/>
        </p:nvPicPr>
        <p:blipFill>
          <a:blip r:embed="rId2"/>
          <a:stretch>
            <a:fillRect/>
          </a:stretch>
        </p:blipFill>
        <p:spPr>
          <a:xfrm>
            <a:off x="10016833" y="457983"/>
            <a:ext cx="1363752" cy="1363752"/>
          </a:xfrm>
          <a:prstGeom prst="rect">
            <a:avLst/>
          </a:prstGeom>
        </p:spPr>
      </p:pic>
      <p:sp>
        <p:nvSpPr>
          <p:cNvPr id="7" name="Título 3">
            <a:extLst>
              <a:ext uri="{FF2B5EF4-FFF2-40B4-BE49-F238E27FC236}">
                <a16:creationId xmlns:a16="http://schemas.microsoft.com/office/drawing/2014/main" xmlns="" id="{47CDD453-20B6-EE48-BAF9-3718284DF3EB}"/>
              </a:ext>
            </a:extLst>
          </p:cNvPr>
          <p:cNvSpPr txBox="1">
            <a:spLocks/>
          </p:cNvSpPr>
          <p:nvPr/>
        </p:nvSpPr>
        <p:spPr>
          <a:xfrm>
            <a:off x="312307" y="609600"/>
            <a:ext cx="9704526" cy="1212136"/>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500" b="1" dirty="0">
                <a:latin typeface="Didot" panose="02000503000000020003" pitchFamily="2" charset="-79"/>
                <a:cs typeface="Didot" panose="02000503000000020003" pitchFamily="2" charset="-79"/>
              </a:rPr>
              <a:t>SELNET WP7 – </a:t>
            </a:r>
            <a:r>
              <a:rPr lang="es-ES" sz="3500" b="1" dirty="0" err="1">
                <a:latin typeface="Didot" panose="02000503000000020003" pitchFamily="2" charset="-79"/>
                <a:cs typeface="Didot" panose="02000503000000020003" pitchFamily="2" charset="-79"/>
              </a:rPr>
              <a:t>Deliverables</a:t>
            </a:r>
            <a:endParaRPr lang="es-ES" sz="3500" b="1" dirty="0">
              <a:latin typeface="Didot" panose="02000503000000020003" pitchFamily="2" charset="-79"/>
              <a:cs typeface="Didot" panose="02000503000000020003" pitchFamily="2" charset="-79"/>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07" y="1975370"/>
            <a:ext cx="9589357" cy="385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0016833" y="3016155"/>
            <a:ext cx="1788480" cy="369332"/>
          </a:xfrm>
          <a:prstGeom prst="rect">
            <a:avLst/>
          </a:prstGeom>
          <a:noFill/>
        </p:spPr>
        <p:txBody>
          <a:bodyPr wrap="square" rtlCol="0">
            <a:spAutoFit/>
          </a:bodyPr>
          <a:lstStyle/>
          <a:p>
            <a:r>
              <a:rPr lang="es-ES" b="1" dirty="0">
                <a:solidFill>
                  <a:srgbClr val="00B050"/>
                </a:solidFill>
              </a:rPr>
              <a:t>June 2019 (OK)</a:t>
            </a:r>
          </a:p>
        </p:txBody>
      </p:sp>
      <p:sp>
        <p:nvSpPr>
          <p:cNvPr id="6" name="5 CuadroTexto"/>
          <p:cNvSpPr txBox="1"/>
          <p:nvPr/>
        </p:nvSpPr>
        <p:spPr>
          <a:xfrm>
            <a:off x="10038144" y="4312694"/>
            <a:ext cx="1685285" cy="369332"/>
          </a:xfrm>
          <a:prstGeom prst="rect">
            <a:avLst/>
          </a:prstGeom>
          <a:noFill/>
        </p:spPr>
        <p:txBody>
          <a:bodyPr wrap="square" rtlCol="0">
            <a:spAutoFit/>
          </a:bodyPr>
          <a:lstStyle/>
          <a:p>
            <a:r>
              <a:rPr lang="es-ES" b="1" dirty="0">
                <a:solidFill>
                  <a:srgbClr val="00B050"/>
                </a:solidFill>
              </a:rPr>
              <a:t>June 2023 (OK)</a:t>
            </a:r>
          </a:p>
        </p:txBody>
      </p:sp>
      <p:sp>
        <p:nvSpPr>
          <p:cNvPr id="10" name="9 CuadroTexto"/>
          <p:cNvSpPr txBox="1"/>
          <p:nvPr/>
        </p:nvSpPr>
        <p:spPr>
          <a:xfrm>
            <a:off x="10068430" y="5161130"/>
            <a:ext cx="1921512" cy="646331"/>
          </a:xfrm>
          <a:prstGeom prst="rect">
            <a:avLst/>
          </a:prstGeom>
          <a:noFill/>
        </p:spPr>
        <p:txBody>
          <a:bodyPr wrap="square" rtlCol="0">
            <a:spAutoFit/>
          </a:bodyPr>
          <a:lstStyle/>
          <a:p>
            <a:r>
              <a:rPr lang="en-US" b="1" dirty="0">
                <a:solidFill>
                  <a:srgbClr val="00B050"/>
                </a:solidFill>
              </a:rPr>
              <a:t>September</a:t>
            </a:r>
            <a:r>
              <a:rPr lang="es-ES" b="1" dirty="0">
                <a:solidFill>
                  <a:srgbClr val="00B050"/>
                </a:solidFill>
              </a:rPr>
              <a:t> 2023 (OK)</a:t>
            </a:r>
          </a:p>
        </p:txBody>
      </p:sp>
      <p:sp>
        <p:nvSpPr>
          <p:cNvPr id="11" name="10 CuadroTexto"/>
          <p:cNvSpPr txBox="1"/>
          <p:nvPr/>
        </p:nvSpPr>
        <p:spPr>
          <a:xfrm>
            <a:off x="10054782" y="3621279"/>
            <a:ext cx="1788480" cy="369332"/>
          </a:xfrm>
          <a:prstGeom prst="rect">
            <a:avLst/>
          </a:prstGeom>
          <a:noFill/>
        </p:spPr>
        <p:txBody>
          <a:bodyPr wrap="square" rtlCol="0">
            <a:spAutoFit/>
          </a:bodyPr>
          <a:lstStyle/>
          <a:p>
            <a:r>
              <a:rPr lang="es-ES" b="1" dirty="0">
                <a:solidFill>
                  <a:srgbClr val="00B050"/>
                </a:solidFill>
              </a:rPr>
              <a:t>June 2019 (OK)</a:t>
            </a:r>
          </a:p>
        </p:txBody>
      </p:sp>
    </p:spTree>
    <p:extLst>
      <p:ext uri="{BB962C8B-B14F-4D97-AF65-F5344CB8AC3E}">
        <p14:creationId xmlns:p14="http://schemas.microsoft.com/office/powerpoint/2010/main" val="173293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firmar, tabla, cuarto&#10;&#10;Descripción generada automáticamente">
            <a:extLst>
              <a:ext uri="{FF2B5EF4-FFF2-40B4-BE49-F238E27FC236}">
                <a16:creationId xmlns:a16="http://schemas.microsoft.com/office/drawing/2014/main" xmlns="" id="{70F95758-A3C2-E143-9ED2-F4C268396BDD}"/>
              </a:ext>
            </a:extLst>
          </p:cNvPr>
          <p:cNvPicPr>
            <a:picLocks noChangeAspect="1"/>
          </p:cNvPicPr>
          <p:nvPr/>
        </p:nvPicPr>
        <p:blipFill>
          <a:blip r:embed="rId2"/>
          <a:stretch>
            <a:fillRect/>
          </a:stretch>
        </p:blipFill>
        <p:spPr>
          <a:xfrm>
            <a:off x="10732631" y="128827"/>
            <a:ext cx="1363752" cy="1363752"/>
          </a:xfrm>
          <a:prstGeom prst="rect">
            <a:avLst/>
          </a:prstGeom>
        </p:spPr>
      </p:pic>
      <p:sp>
        <p:nvSpPr>
          <p:cNvPr id="9" name="Título 3">
            <a:extLst>
              <a:ext uri="{FF2B5EF4-FFF2-40B4-BE49-F238E27FC236}">
                <a16:creationId xmlns:a16="http://schemas.microsoft.com/office/drawing/2014/main" xmlns="" id="{EAB22E6E-5878-AC92-77B4-1DE468187886}"/>
              </a:ext>
            </a:extLst>
          </p:cNvPr>
          <p:cNvSpPr txBox="1">
            <a:spLocks/>
          </p:cNvSpPr>
          <p:nvPr/>
        </p:nvSpPr>
        <p:spPr>
          <a:xfrm>
            <a:off x="219839" y="188360"/>
            <a:ext cx="9704526" cy="1212136"/>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Didot" panose="02000503000000020003" pitchFamily="2" charset="-79"/>
                <a:cs typeface="Didot" panose="02000503000000020003" pitchFamily="2" charset="-79"/>
              </a:rPr>
              <a:t>Deliverable 7.4 -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Report on final results for STS, BS, and GIST cohorts</a:t>
            </a:r>
            <a:endParaRPr lang="en-US" sz="3500" b="1" dirty="0">
              <a:latin typeface="Didot" panose="02000503000000020003" pitchFamily="2" charset="-79"/>
              <a:cs typeface="Didot" panose="02000503000000020003" pitchFamily="2" charset="-79"/>
            </a:endParaRPr>
          </a:p>
        </p:txBody>
      </p:sp>
      <p:pic>
        <p:nvPicPr>
          <p:cNvPr id="2" name="Imagen 1" descr="Tabla&#10;&#10;Descripción generada automáticamente">
            <a:extLst>
              <a:ext uri="{FF2B5EF4-FFF2-40B4-BE49-F238E27FC236}">
                <a16:creationId xmlns:a16="http://schemas.microsoft.com/office/drawing/2014/main" xmlns="" id="{A9007C5A-1A8F-96E8-6BB3-119D7C3BA876}"/>
              </a:ext>
            </a:extLst>
          </p:cNvPr>
          <p:cNvPicPr>
            <a:picLocks noChangeAspect="1"/>
          </p:cNvPicPr>
          <p:nvPr/>
        </p:nvPicPr>
        <p:blipFill>
          <a:blip r:embed="rId3"/>
          <a:stretch>
            <a:fillRect/>
          </a:stretch>
        </p:blipFill>
        <p:spPr>
          <a:xfrm>
            <a:off x="3712763" y="2000425"/>
            <a:ext cx="3988125" cy="2016774"/>
          </a:xfrm>
          <a:prstGeom prst="rect">
            <a:avLst/>
          </a:prstGeom>
        </p:spPr>
      </p:pic>
      <p:pic>
        <p:nvPicPr>
          <p:cNvPr id="3" name="Imagen 2" descr="Tabla&#10;&#10;Descripción generada automáticamente">
            <a:extLst>
              <a:ext uri="{FF2B5EF4-FFF2-40B4-BE49-F238E27FC236}">
                <a16:creationId xmlns:a16="http://schemas.microsoft.com/office/drawing/2014/main" xmlns="" id="{A0A71F64-4707-55F8-F84F-62D5834CCC11}"/>
              </a:ext>
            </a:extLst>
          </p:cNvPr>
          <p:cNvPicPr>
            <a:picLocks noChangeAspect="1"/>
          </p:cNvPicPr>
          <p:nvPr/>
        </p:nvPicPr>
        <p:blipFill>
          <a:blip r:embed="rId4"/>
          <a:stretch>
            <a:fillRect/>
          </a:stretch>
        </p:blipFill>
        <p:spPr>
          <a:xfrm>
            <a:off x="7937053" y="2346862"/>
            <a:ext cx="3292600" cy="4454633"/>
          </a:xfrm>
          <a:prstGeom prst="rect">
            <a:avLst/>
          </a:prstGeom>
        </p:spPr>
      </p:pic>
      <p:sp>
        <p:nvSpPr>
          <p:cNvPr id="6" name="CuadroTexto 5">
            <a:extLst>
              <a:ext uri="{FF2B5EF4-FFF2-40B4-BE49-F238E27FC236}">
                <a16:creationId xmlns:a16="http://schemas.microsoft.com/office/drawing/2014/main" xmlns="" id="{70EC4D5D-67F2-416D-5FA6-28030E615292}"/>
              </a:ext>
            </a:extLst>
          </p:cNvPr>
          <p:cNvSpPr txBox="1"/>
          <p:nvPr/>
        </p:nvSpPr>
        <p:spPr>
          <a:xfrm>
            <a:off x="3852808" y="1631093"/>
            <a:ext cx="3493214"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Table 1: Recruitment by continent.</a:t>
            </a:r>
            <a:endParaRPr lang="es-ES" sz="1800" dirty="0">
              <a:effectLst/>
              <a:latin typeface="Times New Roman" panose="02020603050405020304" pitchFamily="18" charset="0"/>
              <a:ea typeface="Times New Roman" panose="02020603050405020304" pitchFamily="18" charset="0"/>
            </a:endParaRPr>
          </a:p>
        </p:txBody>
      </p:sp>
      <p:sp>
        <p:nvSpPr>
          <p:cNvPr id="10" name="CuadroTexto 9">
            <a:extLst>
              <a:ext uri="{FF2B5EF4-FFF2-40B4-BE49-F238E27FC236}">
                <a16:creationId xmlns:a16="http://schemas.microsoft.com/office/drawing/2014/main" xmlns="" id="{D23B92D6-F8A0-1709-604B-7CF0F55E7FA4}"/>
              </a:ext>
            </a:extLst>
          </p:cNvPr>
          <p:cNvSpPr txBox="1"/>
          <p:nvPr/>
        </p:nvSpPr>
        <p:spPr>
          <a:xfrm>
            <a:off x="7928318" y="1642397"/>
            <a:ext cx="3712301" cy="64633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Table 2: Recruitment by country (14: 10 LATAM, 4 EU).</a:t>
            </a:r>
            <a:endParaRPr lang="es-ES" sz="1800" dirty="0">
              <a:effectLst/>
              <a:latin typeface="Times New Roman" panose="02020603050405020304" pitchFamily="18" charset="0"/>
              <a:ea typeface="Times New Roman" panose="02020603050405020304" pitchFamily="18" charset="0"/>
            </a:endParaRPr>
          </a:p>
        </p:txBody>
      </p:sp>
      <p:sp>
        <p:nvSpPr>
          <p:cNvPr id="11" name="CuadroTexto 10">
            <a:extLst>
              <a:ext uri="{FF2B5EF4-FFF2-40B4-BE49-F238E27FC236}">
                <a16:creationId xmlns:a16="http://schemas.microsoft.com/office/drawing/2014/main" xmlns="" id="{50753E58-E416-0BDB-4538-33EF19D0D821}"/>
              </a:ext>
            </a:extLst>
          </p:cNvPr>
          <p:cNvSpPr txBox="1"/>
          <p:nvPr/>
        </p:nvSpPr>
        <p:spPr>
          <a:xfrm>
            <a:off x="380144" y="1910993"/>
            <a:ext cx="3205537" cy="3970318"/>
          </a:xfrm>
          <a:prstGeom prst="rect">
            <a:avLst/>
          </a:prstGeom>
          <a:noFill/>
        </p:spPr>
        <p:txBody>
          <a:bodyPr wrap="square" rtlCol="0">
            <a:spAutoFit/>
          </a:bodyPr>
          <a:lstStyle/>
          <a:p>
            <a:pPr marL="285750" indent="-285750">
              <a:buFont typeface="Arial" panose="020B0604020202020204" pitchFamily="34" charset="0"/>
              <a:buChar char="•"/>
            </a:pPr>
            <a:r>
              <a:rPr lang="en-US" dirty="0"/>
              <a:t>First preliminary analysis (to be further cleaned and improved)</a:t>
            </a:r>
          </a:p>
          <a:p>
            <a:pPr marL="285750" indent="-285750">
              <a:buFont typeface="Arial" panose="020B0604020202020204" pitchFamily="34" charset="0"/>
              <a:buChar char="•"/>
            </a:pPr>
            <a:r>
              <a:rPr lang="en-US" dirty="0"/>
              <a:t>Large amount of data (still many missing values)</a:t>
            </a:r>
          </a:p>
          <a:p>
            <a:pPr marL="285750" indent="-285750">
              <a:buFont typeface="Arial" panose="020B0604020202020204" pitchFamily="34" charset="0"/>
              <a:buChar char="•"/>
            </a:pPr>
            <a:r>
              <a:rPr lang="en-US" dirty="0"/>
              <a:t>Very general analysis</a:t>
            </a:r>
          </a:p>
          <a:p>
            <a:pPr marL="285750" indent="-285750">
              <a:buFont typeface="Arial" panose="020B0604020202020204" pitchFamily="34" charset="0"/>
              <a:buChar char="•"/>
            </a:pPr>
            <a:r>
              <a:rPr lang="en-US" dirty="0"/>
              <a:t>D7.4 includes a selection of results from the original full statistical report (90 pages)</a:t>
            </a:r>
          </a:p>
          <a:p>
            <a:pPr marL="285750" indent="-285750">
              <a:buFont typeface="Arial" panose="020B0604020202020204" pitchFamily="34" charset="0"/>
              <a:buChar char="•"/>
            </a:pPr>
            <a:r>
              <a:rPr lang="en-US" dirty="0"/>
              <a:t>Still early, but preliminary relevant insights can be observed</a:t>
            </a:r>
          </a:p>
          <a:p>
            <a:pPr marL="285750" indent="-285750">
              <a:buFont typeface="Arial" panose="020B0604020202020204" pitchFamily="34" charset="0"/>
              <a:buChar char="•"/>
            </a:pPr>
            <a:r>
              <a:rPr lang="en-US" dirty="0"/>
              <a:t>More mature version due by February 2024</a:t>
            </a:r>
          </a:p>
        </p:txBody>
      </p:sp>
      <p:sp>
        <p:nvSpPr>
          <p:cNvPr id="5" name="Rectángulo 4">
            <a:extLst>
              <a:ext uri="{FF2B5EF4-FFF2-40B4-BE49-F238E27FC236}">
                <a16:creationId xmlns:a16="http://schemas.microsoft.com/office/drawing/2014/main" xmlns="" id="{A8D6F2EF-5090-A51C-5975-14D1C53A1EF7}"/>
              </a:ext>
            </a:extLst>
          </p:cNvPr>
          <p:cNvSpPr/>
          <p:nvPr/>
        </p:nvSpPr>
        <p:spPr>
          <a:xfrm>
            <a:off x="7840441" y="3467440"/>
            <a:ext cx="3091263" cy="467558"/>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40698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Tabla&#10;&#10;Descripción generada automáticamente">
            <a:extLst>
              <a:ext uri="{FF2B5EF4-FFF2-40B4-BE49-F238E27FC236}">
                <a16:creationId xmlns:a16="http://schemas.microsoft.com/office/drawing/2014/main" xmlns="" id="{7DA81A7C-827F-C575-283E-595E6A55A64B}"/>
              </a:ext>
            </a:extLst>
          </p:cNvPr>
          <p:cNvPicPr>
            <a:picLocks noChangeAspect="1"/>
          </p:cNvPicPr>
          <p:nvPr/>
        </p:nvPicPr>
        <p:blipFill>
          <a:blip r:embed="rId2"/>
          <a:stretch>
            <a:fillRect/>
          </a:stretch>
        </p:blipFill>
        <p:spPr>
          <a:xfrm>
            <a:off x="2775258" y="-1037"/>
            <a:ext cx="7817397" cy="6872840"/>
          </a:xfrm>
          <a:prstGeom prst="rect">
            <a:avLst/>
          </a:prstGeom>
        </p:spPr>
      </p:pic>
      <p:pic>
        <p:nvPicPr>
          <p:cNvPr id="8" name="Imagen 7" descr="Imagen que contiene firmar, tabla, cuarto&#10;&#10;Descripción generada automáticamente">
            <a:extLst>
              <a:ext uri="{FF2B5EF4-FFF2-40B4-BE49-F238E27FC236}">
                <a16:creationId xmlns:a16="http://schemas.microsoft.com/office/drawing/2014/main" xmlns="" id="{70F95758-A3C2-E143-9ED2-F4C268396BDD}"/>
              </a:ext>
            </a:extLst>
          </p:cNvPr>
          <p:cNvPicPr>
            <a:picLocks noChangeAspect="1"/>
          </p:cNvPicPr>
          <p:nvPr/>
        </p:nvPicPr>
        <p:blipFill>
          <a:blip r:embed="rId3"/>
          <a:stretch>
            <a:fillRect/>
          </a:stretch>
        </p:blipFill>
        <p:spPr>
          <a:xfrm>
            <a:off x="10732631" y="128827"/>
            <a:ext cx="1363752" cy="1363752"/>
          </a:xfrm>
          <a:prstGeom prst="rect">
            <a:avLst/>
          </a:prstGeom>
        </p:spPr>
      </p:pic>
      <p:sp>
        <p:nvSpPr>
          <p:cNvPr id="5" name="CuadroTexto 4">
            <a:extLst>
              <a:ext uri="{FF2B5EF4-FFF2-40B4-BE49-F238E27FC236}">
                <a16:creationId xmlns:a16="http://schemas.microsoft.com/office/drawing/2014/main" xmlns="" id="{8D515DCE-FE28-FA3A-1312-C19A485EBE38}"/>
              </a:ext>
            </a:extLst>
          </p:cNvPr>
          <p:cNvSpPr txBox="1"/>
          <p:nvPr/>
        </p:nvSpPr>
        <p:spPr>
          <a:xfrm>
            <a:off x="296239" y="226300"/>
            <a:ext cx="2149011" cy="923330"/>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Table 3: Recruitment by site (33 sites: 20 LATAM, 13 EU).</a:t>
            </a:r>
            <a:endParaRPr lang="es-ES" sz="1800" dirty="0">
              <a:effectLst/>
              <a:latin typeface="Times New Roman" panose="02020603050405020304" pitchFamily="18" charset="0"/>
              <a:ea typeface="Times New Roman" panose="02020603050405020304" pitchFamily="18" charset="0"/>
            </a:endParaRPr>
          </a:p>
        </p:txBody>
      </p:sp>
      <p:sp>
        <p:nvSpPr>
          <p:cNvPr id="3" name="Rectángulo 2">
            <a:extLst>
              <a:ext uri="{FF2B5EF4-FFF2-40B4-BE49-F238E27FC236}">
                <a16:creationId xmlns:a16="http://schemas.microsoft.com/office/drawing/2014/main" xmlns="" id="{1DECDB98-AEC2-0A33-F6E1-6D187C1C92E3}"/>
              </a:ext>
            </a:extLst>
          </p:cNvPr>
          <p:cNvSpPr/>
          <p:nvPr/>
        </p:nvSpPr>
        <p:spPr>
          <a:xfrm>
            <a:off x="2754724" y="898897"/>
            <a:ext cx="7447514" cy="323727"/>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80412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firmar, tabla, cuarto&#10;&#10;Descripción generada automáticamente">
            <a:extLst>
              <a:ext uri="{FF2B5EF4-FFF2-40B4-BE49-F238E27FC236}">
                <a16:creationId xmlns:a16="http://schemas.microsoft.com/office/drawing/2014/main" xmlns="" id="{70F95758-A3C2-E143-9ED2-F4C268396BDD}"/>
              </a:ext>
            </a:extLst>
          </p:cNvPr>
          <p:cNvPicPr>
            <a:picLocks noChangeAspect="1"/>
          </p:cNvPicPr>
          <p:nvPr/>
        </p:nvPicPr>
        <p:blipFill>
          <a:blip r:embed="rId2"/>
          <a:stretch>
            <a:fillRect/>
          </a:stretch>
        </p:blipFill>
        <p:spPr>
          <a:xfrm>
            <a:off x="10732631" y="128827"/>
            <a:ext cx="1363752" cy="1363752"/>
          </a:xfrm>
          <a:prstGeom prst="rect">
            <a:avLst/>
          </a:prstGeom>
        </p:spPr>
      </p:pic>
      <p:pic>
        <p:nvPicPr>
          <p:cNvPr id="3" name="Imagen 2" descr="Tabla&#10;&#10;Descripción generada automáticamente">
            <a:extLst>
              <a:ext uri="{FF2B5EF4-FFF2-40B4-BE49-F238E27FC236}">
                <a16:creationId xmlns:a16="http://schemas.microsoft.com/office/drawing/2014/main" xmlns="" id="{D5756B87-7E91-E1AE-8A51-6CEFA7C7BED8}"/>
              </a:ext>
            </a:extLst>
          </p:cNvPr>
          <p:cNvPicPr>
            <a:picLocks noChangeAspect="1"/>
          </p:cNvPicPr>
          <p:nvPr/>
        </p:nvPicPr>
        <p:blipFill>
          <a:blip r:embed="rId3"/>
          <a:stretch>
            <a:fillRect/>
          </a:stretch>
        </p:blipFill>
        <p:spPr>
          <a:xfrm>
            <a:off x="339950" y="810703"/>
            <a:ext cx="5222651" cy="1449612"/>
          </a:xfrm>
          <a:prstGeom prst="rect">
            <a:avLst/>
          </a:prstGeom>
        </p:spPr>
      </p:pic>
      <p:sp>
        <p:nvSpPr>
          <p:cNvPr id="6" name="CuadroTexto 5">
            <a:extLst>
              <a:ext uri="{FF2B5EF4-FFF2-40B4-BE49-F238E27FC236}">
                <a16:creationId xmlns:a16="http://schemas.microsoft.com/office/drawing/2014/main" xmlns="" id="{596032B2-59A8-CEC6-CB80-57C177BB0C2B}"/>
              </a:ext>
            </a:extLst>
          </p:cNvPr>
          <p:cNvSpPr txBox="1"/>
          <p:nvPr/>
        </p:nvSpPr>
        <p:spPr>
          <a:xfrm>
            <a:off x="339950" y="441371"/>
            <a:ext cx="6097712"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Table 4: Recruitment by tumor type.</a:t>
            </a:r>
            <a:endParaRPr lang="es-ES" sz="1800" dirty="0">
              <a:effectLst/>
              <a:latin typeface="Times New Roman" panose="02020603050405020304" pitchFamily="18" charset="0"/>
              <a:ea typeface="Times New Roman" panose="02020603050405020304" pitchFamily="18" charset="0"/>
            </a:endParaRPr>
          </a:p>
        </p:txBody>
      </p:sp>
      <p:pic>
        <p:nvPicPr>
          <p:cNvPr id="7" name="Imagen 6" descr="Imagen que contiene Tabla&#10;&#10;Descripción generada automáticamente">
            <a:extLst>
              <a:ext uri="{FF2B5EF4-FFF2-40B4-BE49-F238E27FC236}">
                <a16:creationId xmlns:a16="http://schemas.microsoft.com/office/drawing/2014/main" xmlns="" id="{A19205B0-9BFF-AD72-EE2C-8428080204FF}"/>
              </a:ext>
            </a:extLst>
          </p:cNvPr>
          <p:cNvPicPr>
            <a:picLocks noChangeAspect="1"/>
          </p:cNvPicPr>
          <p:nvPr/>
        </p:nvPicPr>
        <p:blipFill>
          <a:blip r:embed="rId4"/>
          <a:stretch>
            <a:fillRect/>
          </a:stretch>
        </p:blipFill>
        <p:spPr>
          <a:xfrm>
            <a:off x="339950" y="2914967"/>
            <a:ext cx="5340555" cy="1278858"/>
          </a:xfrm>
          <a:prstGeom prst="rect">
            <a:avLst/>
          </a:prstGeom>
        </p:spPr>
      </p:pic>
      <p:sp>
        <p:nvSpPr>
          <p:cNvPr id="10" name="CuadroTexto 9">
            <a:extLst>
              <a:ext uri="{FF2B5EF4-FFF2-40B4-BE49-F238E27FC236}">
                <a16:creationId xmlns:a16="http://schemas.microsoft.com/office/drawing/2014/main" xmlns="" id="{C9684B0E-A89C-78F2-052D-ABBF3A160364}"/>
              </a:ext>
            </a:extLst>
          </p:cNvPr>
          <p:cNvSpPr txBox="1"/>
          <p:nvPr/>
        </p:nvSpPr>
        <p:spPr>
          <a:xfrm>
            <a:off x="339950" y="2498930"/>
            <a:ext cx="6097712"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Table 5: Number of patients by sex.</a:t>
            </a:r>
            <a:endParaRPr lang="es-ES" sz="1800" dirty="0">
              <a:effectLst/>
              <a:latin typeface="Times New Roman" panose="02020603050405020304" pitchFamily="18" charset="0"/>
              <a:ea typeface="Times New Roman" panose="02020603050405020304" pitchFamily="18" charset="0"/>
            </a:endParaRPr>
          </a:p>
        </p:txBody>
      </p:sp>
      <p:pic>
        <p:nvPicPr>
          <p:cNvPr id="11" name="Imagen 10" descr="Tabla&#10;&#10;Descripción generada automáticamente">
            <a:extLst>
              <a:ext uri="{FF2B5EF4-FFF2-40B4-BE49-F238E27FC236}">
                <a16:creationId xmlns:a16="http://schemas.microsoft.com/office/drawing/2014/main" xmlns="" id="{9157998F-8565-B640-3C73-A205A651623B}"/>
              </a:ext>
            </a:extLst>
          </p:cNvPr>
          <p:cNvPicPr>
            <a:picLocks noChangeAspect="1"/>
          </p:cNvPicPr>
          <p:nvPr/>
        </p:nvPicPr>
        <p:blipFill>
          <a:blip r:embed="rId5"/>
          <a:stretch>
            <a:fillRect/>
          </a:stretch>
        </p:blipFill>
        <p:spPr>
          <a:xfrm>
            <a:off x="5867444" y="898571"/>
            <a:ext cx="4540250" cy="1875155"/>
          </a:xfrm>
          <a:prstGeom prst="rect">
            <a:avLst/>
          </a:prstGeom>
        </p:spPr>
      </p:pic>
      <p:sp>
        <p:nvSpPr>
          <p:cNvPr id="13" name="CuadroTexto 12">
            <a:extLst>
              <a:ext uri="{FF2B5EF4-FFF2-40B4-BE49-F238E27FC236}">
                <a16:creationId xmlns:a16="http://schemas.microsoft.com/office/drawing/2014/main" xmlns="" id="{E40B130D-3F24-09AD-28B1-CB6DB420FF39}"/>
              </a:ext>
            </a:extLst>
          </p:cNvPr>
          <p:cNvSpPr txBox="1"/>
          <p:nvPr/>
        </p:nvSpPr>
        <p:spPr>
          <a:xfrm>
            <a:off x="5651628" y="397095"/>
            <a:ext cx="6097712"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Table 6: Median age at initial diagnosis by tumor type.</a:t>
            </a:r>
            <a:endParaRPr lang="es-ES" sz="1800" dirty="0">
              <a:effectLst/>
              <a:latin typeface="Times New Roman" panose="02020603050405020304" pitchFamily="18" charset="0"/>
              <a:ea typeface="Times New Roman" panose="02020603050405020304" pitchFamily="18" charset="0"/>
            </a:endParaRPr>
          </a:p>
        </p:txBody>
      </p:sp>
      <p:pic>
        <p:nvPicPr>
          <p:cNvPr id="17" name="Imagen 16" descr="Tabla&#10;&#10;Descripción generada automáticamente">
            <a:extLst>
              <a:ext uri="{FF2B5EF4-FFF2-40B4-BE49-F238E27FC236}">
                <a16:creationId xmlns:a16="http://schemas.microsoft.com/office/drawing/2014/main" xmlns="" id="{51B92E18-D46A-44E1-C98F-A96A556C6F90}"/>
              </a:ext>
            </a:extLst>
          </p:cNvPr>
          <p:cNvPicPr>
            <a:picLocks noChangeAspect="1"/>
          </p:cNvPicPr>
          <p:nvPr/>
        </p:nvPicPr>
        <p:blipFill>
          <a:blip r:embed="rId6"/>
          <a:stretch>
            <a:fillRect/>
          </a:stretch>
        </p:blipFill>
        <p:spPr>
          <a:xfrm>
            <a:off x="4992959" y="4399907"/>
            <a:ext cx="6886765" cy="1854315"/>
          </a:xfrm>
          <a:prstGeom prst="rect">
            <a:avLst/>
          </a:prstGeom>
        </p:spPr>
      </p:pic>
      <p:sp>
        <p:nvSpPr>
          <p:cNvPr id="19" name="CuadroTexto 18">
            <a:extLst>
              <a:ext uri="{FF2B5EF4-FFF2-40B4-BE49-F238E27FC236}">
                <a16:creationId xmlns:a16="http://schemas.microsoft.com/office/drawing/2014/main" xmlns="" id="{B39B4FAA-AB6C-E956-02AF-774A78646519}"/>
              </a:ext>
            </a:extLst>
          </p:cNvPr>
          <p:cNvSpPr txBox="1"/>
          <p:nvPr/>
        </p:nvSpPr>
        <p:spPr>
          <a:xfrm>
            <a:off x="5867444" y="2996140"/>
            <a:ext cx="6097712" cy="1200329"/>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Table 8: </a:t>
            </a:r>
            <a:r>
              <a:rPr lang="en-US" dirty="0">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he availability of clinical trials for sarcoma in LATAM </a:t>
            </a:r>
            <a:r>
              <a:rPr lang="en-US" dirty="0">
                <a:latin typeface="Times New Roman" panose="02020603050405020304" pitchFamily="18" charset="0"/>
                <a:ea typeface="Times New Roman" panose="02020603050405020304" pitchFamily="18" charset="0"/>
              </a:rPr>
              <a:t>is</a:t>
            </a:r>
            <a:r>
              <a:rPr lang="en-US" sz="1800" dirty="0">
                <a:effectLst/>
                <a:latin typeface="Times New Roman" panose="02020603050405020304" pitchFamily="18" charset="0"/>
                <a:ea typeface="Times New Roman" panose="02020603050405020304" pitchFamily="18" charset="0"/>
              </a:rPr>
              <a:t> very low, which confirms the great need for more clinical trials in this region.</a:t>
            </a:r>
            <a:endParaRPr lang="es-ES" sz="1800" dirty="0">
              <a:effectLst/>
              <a:latin typeface="Times New Roman" panose="02020603050405020304" pitchFamily="18" charset="0"/>
              <a:ea typeface="Times New Roman" panose="02020603050405020304" pitchFamily="18" charset="0"/>
            </a:endParaRPr>
          </a:p>
          <a:p>
            <a:endParaRPr lang="es-ES" sz="1800" dirty="0">
              <a:effectLst/>
              <a:latin typeface="Times New Roman" panose="02020603050405020304" pitchFamily="18" charset="0"/>
              <a:ea typeface="Times New Roman" panose="02020603050405020304" pitchFamily="18" charset="0"/>
            </a:endParaRPr>
          </a:p>
        </p:txBody>
      </p:sp>
      <p:sp>
        <p:nvSpPr>
          <p:cNvPr id="23" name="Rectángulo 22">
            <a:extLst>
              <a:ext uri="{FF2B5EF4-FFF2-40B4-BE49-F238E27FC236}">
                <a16:creationId xmlns:a16="http://schemas.microsoft.com/office/drawing/2014/main" xmlns="" id="{B3EFD62F-11AA-9724-C872-C991A162B922}"/>
              </a:ext>
            </a:extLst>
          </p:cNvPr>
          <p:cNvSpPr/>
          <p:nvPr/>
        </p:nvSpPr>
        <p:spPr>
          <a:xfrm>
            <a:off x="8436341" y="5429806"/>
            <a:ext cx="3091263" cy="23630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xmlns="" id="{293028A1-07F6-9219-D52B-9B13DED752FF}"/>
              </a:ext>
            </a:extLst>
          </p:cNvPr>
          <p:cNvSpPr/>
          <p:nvPr/>
        </p:nvSpPr>
        <p:spPr>
          <a:xfrm>
            <a:off x="328297" y="1390338"/>
            <a:ext cx="2147775" cy="23630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299241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firmar, tabla, cuarto&#10;&#10;Descripción generada automáticamente">
            <a:extLst>
              <a:ext uri="{FF2B5EF4-FFF2-40B4-BE49-F238E27FC236}">
                <a16:creationId xmlns:a16="http://schemas.microsoft.com/office/drawing/2014/main" xmlns="" id="{70F95758-A3C2-E143-9ED2-F4C268396BDD}"/>
              </a:ext>
            </a:extLst>
          </p:cNvPr>
          <p:cNvPicPr>
            <a:picLocks noChangeAspect="1"/>
          </p:cNvPicPr>
          <p:nvPr/>
        </p:nvPicPr>
        <p:blipFill>
          <a:blip r:embed="rId2"/>
          <a:stretch>
            <a:fillRect/>
          </a:stretch>
        </p:blipFill>
        <p:spPr>
          <a:xfrm>
            <a:off x="10283962" y="177063"/>
            <a:ext cx="1363752" cy="1363752"/>
          </a:xfrm>
          <a:prstGeom prst="rect">
            <a:avLst/>
          </a:prstGeom>
        </p:spPr>
      </p:pic>
      <p:pic>
        <p:nvPicPr>
          <p:cNvPr id="2" name="Imagen 1" descr="Tabla&#10;&#10;Descripción generada automáticamente">
            <a:extLst>
              <a:ext uri="{FF2B5EF4-FFF2-40B4-BE49-F238E27FC236}">
                <a16:creationId xmlns:a16="http://schemas.microsoft.com/office/drawing/2014/main" xmlns="" id="{D9389AD9-F96E-9595-DAEE-3E7D7944BA61}"/>
              </a:ext>
            </a:extLst>
          </p:cNvPr>
          <p:cNvPicPr>
            <a:picLocks noChangeAspect="1"/>
          </p:cNvPicPr>
          <p:nvPr/>
        </p:nvPicPr>
        <p:blipFill>
          <a:blip r:embed="rId3"/>
          <a:stretch>
            <a:fillRect/>
          </a:stretch>
        </p:blipFill>
        <p:spPr>
          <a:xfrm>
            <a:off x="32059" y="1020697"/>
            <a:ext cx="6353810" cy="4919345"/>
          </a:xfrm>
          <a:prstGeom prst="rect">
            <a:avLst/>
          </a:prstGeom>
        </p:spPr>
      </p:pic>
      <p:sp>
        <p:nvSpPr>
          <p:cNvPr id="5" name="CuadroTexto 4">
            <a:extLst>
              <a:ext uri="{FF2B5EF4-FFF2-40B4-BE49-F238E27FC236}">
                <a16:creationId xmlns:a16="http://schemas.microsoft.com/office/drawing/2014/main" xmlns="" id="{B02F9B2C-94F3-DADD-BEC3-DFF300DED731}"/>
              </a:ext>
            </a:extLst>
          </p:cNvPr>
          <p:cNvSpPr txBox="1"/>
          <p:nvPr/>
        </p:nvSpPr>
        <p:spPr>
          <a:xfrm>
            <a:off x="165621" y="384241"/>
            <a:ext cx="6097712" cy="64633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Table 10: Patient distribution by histological subtype (conditioned by translational studies).</a:t>
            </a:r>
            <a:endParaRPr lang="es-ES" sz="1800" dirty="0">
              <a:effectLst/>
              <a:latin typeface="Times New Roman" panose="02020603050405020304" pitchFamily="18" charset="0"/>
              <a:ea typeface="Times New Roman" panose="02020603050405020304" pitchFamily="18" charset="0"/>
            </a:endParaRPr>
          </a:p>
        </p:txBody>
      </p:sp>
      <p:sp>
        <p:nvSpPr>
          <p:cNvPr id="10" name="CuadroTexto 9">
            <a:extLst>
              <a:ext uri="{FF2B5EF4-FFF2-40B4-BE49-F238E27FC236}">
                <a16:creationId xmlns:a16="http://schemas.microsoft.com/office/drawing/2014/main" xmlns="" id="{8773707E-5952-8916-0355-6B25F8A4E136}"/>
              </a:ext>
            </a:extLst>
          </p:cNvPr>
          <p:cNvSpPr txBox="1"/>
          <p:nvPr/>
        </p:nvSpPr>
        <p:spPr>
          <a:xfrm>
            <a:off x="6426964" y="1975371"/>
            <a:ext cx="5675993" cy="923330"/>
          </a:xfrm>
          <a:prstGeom prst="rect">
            <a:avLst/>
          </a:prstGeom>
          <a:noFill/>
        </p:spPr>
        <p:txBody>
          <a:bodyPr wrap="square">
            <a:spAutoFit/>
          </a:bodyPr>
          <a:lstStyle/>
          <a:p>
            <a:pPr marR="87630" lvl="0">
              <a:spcAft>
                <a:spcPts val="0"/>
              </a:spcAft>
            </a:pPr>
            <a:r>
              <a:rPr lang="en-US" sz="1800" dirty="0">
                <a:effectLst/>
                <a:latin typeface="Times New Roman" panose="02020603050405020304" pitchFamily="18" charset="0"/>
                <a:ea typeface="Times New Roman" panose="02020603050405020304" pitchFamily="18" charset="0"/>
              </a:rPr>
              <a:t>Table 15: Performance of tumor extension study at diagnosis is lower in LATAM. Adherence to CPGs in terms of initial staging is higher in European countries. </a:t>
            </a:r>
            <a:endParaRPr lang="es-ES" sz="1800" dirty="0">
              <a:effectLst/>
              <a:latin typeface="Times New Roman" panose="02020603050405020304" pitchFamily="18" charset="0"/>
              <a:ea typeface="Times New Roman" panose="02020603050405020304" pitchFamily="18" charset="0"/>
            </a:endParaRPr>
          </a:p>
        </p:txBody>
      </p:sp>
      <p:pic>
        <p:nvPicPr>
          <p:cNvPr id="11" name="Imagen 10" descr="Tabla&#10;&#10;Descripción generada automáticamente">
            <a:extLst>
              <a:ext uri="{FF2B5EF4-FFF2-40B4-BE49-F238E27FC236}">
                <a16:creationId xmlns:a16="http://schemas.microsoft.com/office/drawing/2014/main" xmlns="" id="{D7D5E847-07FB-57E5-CDFE-63F79C278B3B}"/>
              </a:ext>
            </a:extLst>
          </p:cNvPr>
          <p:cNvPicPr>
            <a:picLocks noChangeAspect="1"/>
          </p:cNvPicPr>
          <p:nvPr/>
        </p:nvPicPr>
        <p:blipFill>
          <a:blip r:embed="rId4"/>
          <a:stretch>
            <a:fillRect/>
          </a:stretch>
        </p:blipFill>
        <p:spPr>
          <a:xfrm>
            <a:off x="6272855" y="3252597"/>
            <a:ext cx="5893606" cy="1730365"/>
          </a:xfrm>
          <a:prstGeom prst="rect">
            <a:avLst/>
          </a:prstGeom>
        </p:spPr>
      </p:pic>
      <p:sp>
        <p:nvSpPr>
          <p:cNvPr id="12" name="Rectángulo 11">
            <a:extLst>
              <a:ext uri="{FF2B5EF4-FFF2-40B4-BE49-F238E27FC236}">
                <a16:creationId xmlns:a16="http://schemas.microsoft.com/office/drawing/2014/main" xmlns="" id="{29E44817-00E1-B9FC-C6E9-2760319DC90B}"/>
              </a:ext>
            </a:extLst>
          </p:cNvPr>
          <p:cNvSpPr/>
          <p:nvPr/>
        </p:nvSpPr>
        <p:spPr>
          <a:xfrm>
            <a:off x="8878130" y="3968804"/>
            <a:ext cx="3091263" cy="23630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39011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descr="Tabla&#10;&#10;Descripción generada automáticamente">
            <a:extLst>
              <a:ext uri="{FF2B5EF4-FFF2-40B4-BE49-F238E27FC236}">
                <a16:creationId xmlns:a16="http://schemas.microsoft.com/office/drawing/2014/main" xmlns="" id="{C3ECFEF4-F629-9C84-0A86-E4CEF946E48D}"/>
              </a:ext>
            </a:extLst>
          </p:cNvPr>
          <p:cNvPicPr>
            <a:picLocks noChangeAspect="1"/>
          </p:cNvPicPr>
          <p:nvPr/>
        </p:nvPicPr>
        <p:blipFill>
          <a:blip r:embed="rId2"/>
          <a:stretch>
            <a:fillRect/>
          </a:stretch>
        </p:blipFill>
        <p:spPr>
          <a:xfrm>
            <a:off x="6321175" y="4592686"/>
            <a:ext cx="5749268" cy="1890303"/>
          </a:xfrm>
          <a:prstGeom prst="rect">
            <a:avLst/>
          </a:prstGeom>
        </p:spPr>
      </p:pic>
      <p:pic>
        <p:nvPicPr>
          <p:cNvPr id="13" name="Imagen 12" descr="Una captura de pantalla de un celular&#10;&#10;Descripción generada automáticamente">
            <a:extLst>
              <a:ext uri="{FF2B5EF4-FFF2-40B4-BE49-F238E27FC236}">
                <a16:creationId xmlns:a16="http://schemas.microsoft.com/office/drawing/2014/main" xmlns="" id="{122BDAEE-62AF-B0B4-E5E7-0E3C2E7C0632}"/>
              </a:ext>
            </a:extLst>
          </p:cNvPr>
          <p:cNvPicPr>
            <a:picLocks noChangeAspect="1"/>
          </p:cNvPicPr>
          <p:nvPr/>
        </p:nvPicPr>
        <p:blipFill>
          <a:blip r:embed="rId3"/>
          <a:stretch>
            <a:fillRect/>
          </a:stretch>
        </p:blipFill>
        <p:spPr>
          <a:xfrm>
            <a:off x="6321175" y="1172741"/>
            <a:ext cx="5568042" cy="2916551"/>
          </a:xfrm>
          <a:prstGeom prst="rect">
            <a:avLst/>
          </a:prstGeom>
        </p:spPr>
      </p:pic>
      <p:pic>
        <p:nvPicPr>
          <p:cNvPr id="6" name="Imagen 5" descr="Una captura de pantalla de un celular con letras&#10;&#10;Descripción generada automáticamente con confianza media">
            <a:extLst>
              <a:ext uri="{FF2B5EF4-FFF2-40B4-BE49-F238E27FC236}">
                <a16:creationId xmlns:a16="http://schemas.microsoft.com/office/drawing/2014/main" xmlns="" id="{5FF06195-6536-E51D-2365-ECD679A3CF02}"/>
              </a:ext>
            </a:extLst>
          </p:cNvPr>
          <p:cNvPicPr>
            <a:picLocks noChangeAspect="1"/>
          </p:cNvPicPr>
          <p:nvPr/>
        </p:nvPicPr>
        <p:blipFill>
          <a:blip r:embed="rId4"/>
          <a:stretch>
            <a:fillRect/>
          </a:stretch>
        </p:blipFill>
        <p:spPr>
          <a:xfrm>
            <a:off x="223463" y="1432226"/>
            <a:ext cx="4949018" cy="1971504"/>
          </a:xfrm>
          <a:prstGeom prst="rect">
            <a:avLst/>
          </a:prstGeom>
        </p:spPr>
      </p:pic>
      <p:sp>
        <p:nvSpPr>
          <p:cNvPr id="12" name="Rectángulo 11">
            <a:extLst>
              <a:ext uri="{FF2B5EF4-FFF2-40B4-BE49-F238E27FC236}">
                <a16:creationId xmlns:a16="http://schemas.microsoft.com/office/drawing/2014/main" xmlns="" id="{29E44817-00E1-B9FC-C6E9-2760319DC90B}"/>
              </a:ext>
            </a:extLst>
          </p:cNvPr>
          <p:cNvSpPr/>
          <p:nvPr/>
        </p:nvSpPr>
        <p:spPr>
          <a:xfrm>
            <a:off x="9522858" y="2322793"/>
            <a:ext cx="2086939" cy="23630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CuadroTexto 3">
            <a:extLst>
              <a:ext uri="{FF2B5EF4-FFF2-40B4-BE49-F238E27FC236}">
                <a16:creationId xmlns:a16="http://schemas.microsoft.com/office/drawing/2014/main" xmlns="" id="{173D212D-7CF8-13D0-EA42-FA8BAC78BDC3}"/>
              </a:ext>
            </a:extLst>
          </p:cNvPr>
          <p:cNvSpPr txBox="1"/>
          <p:nvPr/>
        </p:nvSpPr>
        <p:spPr>
          <a:xfrm>
            <a:off x="223463" y="177063"/>
            <a:ext cx="6097712" cy="1200329"/>
          </a:xfrm>
          <a:prstGeom prst="rect">
            <a:avLst/>
          </a:prstGeom>
          <a:noFill/>
        </p:spPr>
        <p:txBody>
          <a:bodyPr wrap="square">
            <a:spAutoFit/>
          </a:bodyPr>
          <a:lstStyle/>
          <a:p>
            <a:pPr marR="87630" lvl="0">
              <a:spcAft>
                <a:spcPts val="0"/>
              </a:spcAft>
            </a:pPr>
            <a:r>
              <a:rPr lang="en-US" sz="1800" dirty="0">
                <a:effectLst/>
                <a:latin typeface="Times New Roman" panose="02020603050405020304" pitchFamily="18" charset="0"/>
                <a:ea typeface="Times New Roman" panose="02020603050405020304" pitchFamily="18" charset="0"/>
              </a:rPr>
              <a:t>Table 16: In the LATAM population, adherence to CPG has increased during the SELNET Project. More patients underwent presurgical local staging imaging in the most recent period (patients diagnosed after 15 June 2021).</a:t>
            </a:r>
            <a:endParaRPr lang="es-ES" sz="1800" dirty="0">
              <a:effectLst/>
              <a:latin typeface="Times New Roman" panose="02020603050405020304" pitchFamily="18" charset="0"/>
              <a:ea typeface="Times New Roman" panose="02020603050405020304" pitchFamily="18" charset="0"/>
            </a:endParaRPr>
          </a:p>
        </p:txBody>
      </p:sp>
      <p:sp>
        <p:nvSpPr>
          <p:cNvPr id="9" name="CuadroTexto 8">
            <a:extLst>
              <a:ext uri="{FF2B5EF4-FFF2-40B4-BE49-F238E27FC236}">
                <a16:creationId xmlns:a16="http://schemas.microsoft.com/office/drawing/2014/main" xmlns="" id="{8615EA97-5163-CBD1-F6CD-EDC6A353BD6D}"/>
              </a:ext>
            </a:extLst>
          </p:cNvPr>
          <p:cNvSpPr txBox="1"/>
          <p:nvPr/>
        </p:nvSpPr>
        <p:spPr>
          <a:xfrm>
            <a:off x="6321175" y="177063"/>
            <a:ext cx="5807467" cy="646331"/>
          </a:xfrm>
          <a:prstGeom prst="rect">
            <a:avLst/>
          </a:prstGeom>
          <a:noFill/>
        </p:spPr>
        <p:txBody>
          <a:bodyPr wrap="square">
            <a:spAutoFit/>
          </a:bodyPr>
          <a:lstStyle/>
          <a:p>
            <a:pPr lvl="0"/>
            <a:r>
              <a:rPr lang="en-US" sz="1800" dirty="0">
                <a:effectLst/>
                <a:latin typeface="Times New Roman" panose="02020603050405020304" pitchFamily="18" charset="0"/>
                <a:ea typeface="Times New Roman" panose="02020603050405020304" pitchFamily="18" charset="0"/>
              </a:rPr>
              <a:t>Table 18: Median size of primary tumor, at diagnosis, for </a:t>
            </a:r>
            <a:r>
              <a:rPr lang="en-US" dirty="0">
                <a:latin typeface="Times New Roman" panose="02020603050405020304" pitchFamily="18" charset="0"/>
                <a:ea typeface="Times New Roman" panose="02020603050405020304" pitchFamily="18" charset="0"/>
              </a:rPr>
              <a:t>STS</a:t>
            </a:r>
            <a:r>
              <a:rPr lang="en-US" sz="1800" dirty="0">
                <a:effectLst/>
                <a:latin typeface="Times New Roman" panose="02020603050405020304" pitchFamily="18" charset="0"/>
                <a:ea typeface="Times New Roman" panose="02020603050405020304" pitchFamily="18" charset="0"/>
              </a:rPr>
              <a:t> patients is larger in LATAM compared to Europe.</a:t>
            </a:r>
            <a:endParaRPr lang="es-ES" sz="1600" dirty="0">
              <a:effectLst/>
              <a:latin typeface="Times New Roman" panose="02020603050405020304" pitchFamily="18" charset="0"/>
              <a:ea typeface="Times New Roman" panose="02020603050405020304" pitchFamily="18" charset="0"/>
            </a:endParaRPr>
          </a:p>
        </p:txBody>
      </p:sp>
      <p:sp>
        <p:nvSpPr>
          <p:cNvPr id="14" name="Rectángulo 13">
            <a:extLst>
              <a:ext uri="{FF2B5EF4-FFF2-40B4-BE49-F238E27FC236}">
                <a16:creationId xmlns:a16="http://schemas.microsoft.com/office/drawing/2014/main" xmlns="" id="{5DAA5B4F-FCD5-CEA3-C422-2656571BBEA0}"/>
              </a:ext>
            </a:extLst>
          </p:cNvPr>
          <p:cNvSpPr/>
          <p:nvPr/>
        </p:nvSpPr>
        <p:spPr>
          <a:xfrm>
            <a:off x="2233618" y="2025288"/>
            <a:ext cx="3091263" cy="23630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5" name="Rectángulo 14">
            <a:extLst>
              <a:ext uri="{FF2B5EF4-FFF2-40B4-BE49-F238E27FC236}">
                <a16:creationId xmlns:a16="http://schemas.microsoft.com/office/drawing/2014/main" xmlns="" id="{BA1AAC68-725D-DA20-7E07-68170D88E74B}"/>
              </a:ext>
            </a:extLst>
          </p:cNvPr>
          <p:cNvSpPr/>
          <p:nvPr/>
        </p:nvSpPr>
        <p:spPr>
          <a:xfrm>
            <a:off x="9522858" y="3005695"/>
            <a:ext cx="2086939" cy="23630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7" name="CuadroTexto 16">
            <a:extLst>
              <a:ext uri="{FF2B5EF4-FFF2-40B4-BE49-F238E27FC236}">
                <a16:creationId xmlns:a16="http://schemas.microsoft.com/office/drawing/2014/main" xmlns="" id="{4D31F134-8657-6453-4087-6477AB241CF9}"/>
              </a:ext>
            </a:extLst>
          </p:cNvPr>
          <p:cNvSpPr txBox="1"/>
          <p:nvPr/>
        </p:nvSpPr>
        <p:spPr>
          <a:xfrm>
            <a:off x="208053" y="4512909"/>
            <a:ext cx="6113122" cy="1200329"/>
          </a:xfrm>
          <a:prstGeom prst="rect">
            <a:avLst/>
          </a:prstGeom>
          <a:noFill/>
        </p:spPr>
        <p:txBody>
          <a:bodyPr wrap="square">
            <a:spAutoFit/>
          </a:bodyPr>
          <a:lstStyle/>
          <a:p>
            <a:pPr lvl="0"/>
            <a:r>
              <a:rPr lang="en-US" sz="1800" dirty="0">
                <a:effectLst/>
                <a:latin typeface="Times New Roman" panose="02020603050405020304" pitchFamily="18" charset="0"/>
                <a:ea typeface="Times New Roman" panose="02020603050405020304" pitchFamily="18" charset="0"/>
              </a:rPr>
              <a:t>Table 19: More patients in LATAM presented metastatic disease at initial staging. This fact, together with larger primary tumor size at diagnosis, suggests that LATAM patients were diagnosed at a more advanced stage (probably due to diagnosis delays).</a:t>
            </a:r>
            <a:endParaRPr lang="es-ES" sz="1600" dirty="0">
              <a:effectLst/>
              <a:latin typeface="Times New Roman" panose="02020603050405020304" pitchFamily="18" charset="0"/>
              <a:ea typeface="Times New Roman" panose="02020603050405020304" pitchFamily="18" charset="0"/>
            </a:endParaRPr>
          </a:p>
        </p:txBody>
      </p:sp>
      <p:sp>
        <p:nvSpPr>
          <p:cNvPr id="19" name="Rectángulo 18">
            <a:extLst>
              <a:ext uri="{FF2B5EF4-FFF2-40B4-BE49-F238E27FC236}">
                <a16:creationId xmlns:a16="http://schemas.microsoft.com/office/drawing/2014/main" xmlns="" id="{DE25B364-3F67-397F-FD8C-8C882E5D57E7}"/>
              </a:ext>
            </a:extLst>
          </p:cNvPr>
          <p:cNvSpPr/>
          <p:nvPr/>
        </p:nvSpPr>
        <p:spPr>
          <a:xfrm>
            <a:off x="8959066" y="5500602"/>
            <a:ext cx="2803132" cy="19493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55996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Tabla&#10;&#10;Descripción generada automáticamente">
            <a:extLst>
              <a:ext uri="{FF2B5EF4-FFF2-40B4-BE49-F238E27FC236}">
                <a16:creationId xmlns:a16="http://schemas.microsoft.com/office/drawing/2014/main" xmlns="" id="{8D4C53BC-BA18-1234-0565-BA0C123434D4}"/>
              </a:ext>
            </a:extLst>
          </p:cNvPr>
          <p:cNvPicPr>
            <a:picLocks noChangeAspect="1"/>
          </p:cNvPicPr>
          <p:nvPr/>
        </p:nvPicPr>
        <p:blipFill>
          <a:blip r:embed="rId2"/>
          <a:stretch>
            <a:fillRect/>
          </a:stretch>
        </p:blipFill>
        <p:spPr>
          <a:xfrm>
            <a:off x="6367415" y="4835734"/>
            <a:ext cx="5489272" cy="1523969"/>
          </a:xfrm>
          <a:prstGeom prst="rect">
            <a:avLst/>
          </a:prstGeom>
        </p:spPr>
      </p:pic>
      <p:pic>
        <p:nvPicPr>
          <p:cNvPr id="14" name="Imagen 13" descr="Una captura de pantalla de un celular con letras&#10;&#10;Descripción generada automáticamente con confianza media">
            <a:extLst>
              <a:ext uri="{FF2B5EF4-FFF2-40B4-BE49-F238E27FC236}">
                <a16:creationId xmlns:a16="http://schemas.microsoft.com/office/drawing/2014/main" xmlns="" id="{761D0406-396A-81BC-5835-2EDD0387FA32}"/>
              </a:ext>
            </a:extLst>
          </p:cNvPr>
          <p:cNvPicPr>
            <a:picLocks noChangeAspect="1"/>
          </p:cNvPicPr>
          <p:nvPr/>
        </p:nvPicPr>
        <p:blipFill>
          <a:blip r:embed="rId3"/>
          <a:stretch>
            <a:fillRect/>
          </a:stretch>
        </p:blipFill>
        <p:spPr>
          <a:xfrm>
            <a:off x="223460" y="4647309"/>
            <a:ext cx="5235757" cy="2051442"/>
          </a:xfrm>
          <a:prstGeom prst="rect">
            <a:avLst/>
          </a:prstGeom>
        </p:spPr>
      </p:pic>
      <p:pic>
        <p:nvPicPr>
          <p:cNvPr id="13" name="Imagen 12" descr="Tabla&#10;&#10;Descripción generada automáticamente">
            <a:extLst>
              <a:ext uri="{FF2B5EF4-FFF2-40B4-BE49-F238E27FC236}">
                <a16:creationId xmlns:a16="http://schemas.microsoft.com/office/drawing/2014/main" xmlns="" id="{84565835-5086-0999-8C4A-11DF27303ABB}"/>
              </a:ext>
            </a:extLst>
          </p:cNvPr>
          <p:cNvPicPr>
            <a:picLocks noChangeAspect="1"/>
          </p:cNvPicPr>
          <p:nvPr/>
        </p:nvPicPr>
        <p:blipFill>
          <a:blip r:embed="rId4"/>
          <a:stretch>
            <a:fillRect/>
          </a:stretch>
        </p:blipFill>
        <p:spPr>
          <a:xfrm>
            <a:off x="6249254" y="1438383"/>
            <a:ext cx="5386847" cy="2412382"/>
          </a:xfrm>
          <a:prstGeom prst="rect">
            <a:avLst/>
          </a:prstGeom>
        </p:spPr>
      </p:pic>
      <p:pic>
        <p:nvPicPr>
          <p:cNvPr id="12" name="Imagen 11" descr="Una captura de pantalla de un celular con letras&#10;&#10;Descripción generada automáticamente con confianza media">
            <a:extLst>
              <a:ext uri="{FF2B5EF4-FFF2-40B4-BE49-F238E27FC236}">
                <a16:creationId xmlns:a16="http://schemas.microsoft.com/office/drawing/2014/main" xmlns="" id="{E892CD2C-53DB-1CA3-56D6-118410986D84}"/>
              </a:ext>
            </a:extLst>
          </p:cNvPr>
          <p:cNvPicPr>
            <a:picLocks noChangeAspect="1"/>
          </p:cNvPicPr>
          <p:nvPr/>
        </p:nvPicPr>
        <p:blipFill>
          <a:blip r:embed="rId5"/>
          <a:stretch>
            <a:fillRect/>
          </a:stretch>
        </p:blipFill>
        <p:spPr>
          <a:xfrm>
            <a:off x="151543" y="1136676"/>
            <a:ext cx="5113586" cy="2010492"/>
          </a:xfrm>
          <a:prstGeom prst="rect">
            <a:avLst/>
          </a:prstGeom>
        </p:spPr>
      </p:pic>
      <p:sp>
        <p:nvSpPr>
          <p:cNvPr id="5" name="CuadroTexto 4">
            <a:extLst>
              <a:ext uri="{FF2B5EF4-FFF2-40B4-BE49-F238E27FC236}">
                <a16:creationId xmlns:a16="http://schemas.microsoft.com/office/drawing/2014/main" xmlns="" id="{1E25CC49-9D63-B3F4-47B8-71DF22CE124E}"/>
              </a:ext>
            </a:extLst>
          </p:cNvPr>
          <p:cNvSpPr txBox="1"/>
          <p:nvPr/>
        </p:nvSpPr>
        <p:spPr>
          <a:xfrm>
            <a:off x="151543" y="242317"/>
            <a:ext cx="6097712" cy="923330"/>
          </a:xfrm>
          <a:prstGeom prst="rect">
            <a:avLst/>
          </a:prstGeom>
          <a:noFill/>
        </p:spPr>
        <p:txBody>
          <a:bodyPr wrap="square">
            <a:spAutoFit/>
          </a:bodyPr>
          <a:lstStyle/>
          <a:p>
            <a:pPr lvl="0"/>
            <a:r>
              <a:rPr lang="en-US" sz="1800" dirty="0">
                <a:effectLst/>
                <a:latin typeface="Times New Roman" panose="02020603050405020304" pitchFamily="18" charset="0"/>
                <a:ea typeface="Times New Roman" panose="02020603050405020304" pitchFamily="18" charset="0"/>
              </a:rPr>
              <a:t>Table 20: </a:t>
            </a:r>
            <a:r>
              <a:rPr lang="en-US" dirty="0">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atients in LATAM were diagnosed more frequently with excisional and incisional biopsies, which is not recommended by sarcoma CPG.</a:t>
            </a:r>
            <a:endParaRPr lang="es-ES" sz="1600" dirty="0">
              <a:effectLst/>
              <a:latin typeface="Times New Roman" panose="02020603050405020304" pitchFamily="18" charset="0"/>
              <a:ea typeface="Times New Roman" panose="02020603050405020304" pitchFamily="18" charset="0"/>
            </a:endParaRPr>
          </a:p>
        </p:txBody>
      </p:sp>
      <p:sp>
        <p:nvSpPr>
          <p:cNvPr id="7" name="CuadroTexto 6">
            <a:extLst>
              <a:ext uri="{FF2B5EF4-FFF2-40B4-BE49-F238E27FC236}">
                <a16:creationId xmlns:a16="http://schemas.microsoft.com/office/drawing/2014/main" xmlns="" id="{D0B3A021-AC37-0AB6-3D95-E034961D604A}"/>
              </a:ext>
            </a:extLst>
          </p:cNvPr>
          <p:cNvSpPr txBox="1"/>
          <p:nvPr/>
        </p:nvSpPr>
        <p:spPr>
          <a:xfrm>
            <a:off x="6249255" y="238054"/>
            <a:ext cx="6097712" cy="1200329"/>
          </a:xfrm>
          <a:prstGeom prst="rect">
            <a:avLst/>
          </a:prstGeom>
          <a:noFill/>
        </p:spPr>
        <p:txBody>
          <a:bodyPr wrap="square">
            <a:spAutoFit/>
          </a:bodyPr>
          <a:lstStyle/>
          <a:p>
            <a:pPr lvl="0"/>
            <a:r>
              <a:rPr lang="en-US" sz="1800" dirty="0">
                <a:effectLst/>
                <a:latin typeface="Times New Roman" panose="02020603050405020304" pitchFamily="18" charset="0"/>
                <a:ea typeface="Times New Roman" panose="02020603050405020304" pitchFamily="18" charset="0"/>
              </a:rPr>
              <a:t>Table 21: When only selecting patients with tumors in limbs or trunk wall, the same tendency is observed, with more patients from LATAM having excisional biopsies (less adequate biopsies).</a:t>
            </a:r>
            <a:endParaRPr lang="es-ES" sz="1600" dirty="0">
              <a:effectLst/>
              <a:latin typeface="Times New Roman" panose="02020603050405020304" pitchFamily="18" charset="0"/>
              <a:ea typeface="Times New Roman" panose="02020603050405020304" pitchFamily="18" charset="0"/>
            </a:endParaRPr>
          </a:p>
        </p:txBody>
      </p:sp>
      <p:sp>
        <p:nvSpPr>
          <p:cNvPr id="9" name="CuadroTexto 8">
            <a:extLst>
              <a:ext uri="{FF2B5EF4-FFF2-40B4-BE49-F238E27FC236}">
                <a16:creationId xmlns:a16="http://schemas.microsoft.com/office/drawing/2014/main" xmlns="" id="{4903F956-20ED-9018-00DC-A71251C5CD99}"/>
              </a:ext>
            </a:extLst>
          </p:cNvPr>
          <p:cNvSpPr txBox="1"/>
          <p:nvPr/>
        </p:nvSpPr>
        <p:spPr>
          <a:xfrm>
            <a:off x="151543" y="3373492"/>
            <a:ext cx="6200454" cy="1200329"/>
          </a:xfrm>
          <a:prstGeom prst="rect">
            <a:avLst/>
          </a:prstGeom>
          <a:noFill/>
        </p:spPr>
        <p:txBody>
          <a:bodyPr wrap="square">
            <a:spAutoFit/>
          </a:bodyPr>
          <a:lstStyle/>
          <a:p>
            <a:pPr lvl="0"/>
            <a:r>
              <a:rPr lang="en-US" sz="1800" dirty="0">
                <a:effectLst/>
                <a:latin typeface="Times New Roman" panose="02020603050405020304" pitchFamily="18" charset="0"/>
                <a:ea typeface="Times New Roman" panose="02020603050405020304" pitchFamily="18" charset="0"/>
              </a:rPr>
              <a:t>Table 22: During the SELNET Project adherence to CPG in terms of diagnostic biopsy has increased in LATAM. In patients with tumors in limbs and trunk wall, more patients underwent </a:t>
            </a:r>
            <a:r>
              <a:rPr lang="en-US" sz="1800" dirty="0" err="1">
                <a:effectLst/>
                <a:latin typeface="Times New Roman" panose="02020603050405020304" pitchFamily="18" charset="0"/>
                <a:ea typeface="Times New Roman" panose="02020603050405020304" pitchFamily="18" charset="0"/>
              </a:rPr>
              <a:t>tru</a:t>
            </a:r>
            <a:r>
              <a:rPr lang="en-US" sz="1800" dirty="0">
                <a:effectLst/>
                <a:latin typeface="Times New Roman" panose="02020603050405020304" pitchFamily="18" charset="0"/>
                <a:ea typeface="Times New Roman" panose="02020603050405020304" pitchFamily="18" charset="0"/>
              </a:rPr>
              <a:t>-cut or incisional biopsies instead of excisional biopsies.</a:t>
            </a:r>
            <a:endParaRPr lang="es-ES" sz="1600" dirty="0">
              <a:effectLst/>
              <a:latin typeface="Times New Roman" panose="02020603050405020304" pitchFamily="18" charset="0"/>
              <a:ea typeface="Times New Roman" panose="02020603050405020304" pitchFamily="18" charset="0"/>
            </a:endParaRPr>
          </a:p>
        </p:txBody>
      </p:sp>
      <p:sp>
        <p:nvSpPr>
          <p:cNvPr id="11" name="CuadroTexto 10">
            <a:extLst>
              <a:ext uri="{FF2B5EF4-FFF2-40B4-BE49-F238E27FC236}">
                <a16:creationId xmlns:a16="http://schemas.microsoft.com/office/drawing/2014/main" xmlns="" id="{8272ED57-DFE3-A7AC-C90B-F83C5BE53BAF}"/>
              </a:ext>
            </a:extLst>
          </p:cNvPr>
          <p:cNvSpPr txBox="1"/>
          <p:nvPr/>
        </p:nvSpPr>
        <p:spPr>
          <a:xfrm>
            <a:off x="6367415" y="4123501"/>
            <a:ext cx="5824585" cy="646331"/>
          </a:xfrm>
          <a:prstGeom prst="rect">
            <a:avLst/>
          </a:prstGeom>
          <a:noFill/>
        </p:spPr>
        <p:txBody>
          <a:bodyPr wrap="square">
            <a:spAutoFit/>
          </a:bodyPr>
          <a:lstStyle/>
          <a:p>
            <a:pPr lvl="0"/>
            <a:r>
              <a:rPr lang="en-US" sz="1800" dirty="0">
                <a:effectLst/>
                <a:latin typeface="Times New Roman" panose="02020603050405020304" pitchFamily="18" charset="0"/>
                <a:ea typeface="Times New Roman" panose="02020603050405020304" pitchFamily="18" charset="0"/>
              </a:rPr>
              <a:t>Table 23: Significantly, more patients in European hospitals were discussed in a multidisciplinary sarcoma committee.</a:t>
            </a:r>
            <a:endParaRPr lang="es-ES" sz="1600" dirty="0">
              <a:effectLst/>
              <a:latin typeface="Times New Roman" panose="02020603050405020304" pitchFamily="18" charset="0"/>
              <a:ea typeface="Times New Roman" panose="02020603050405020304" pitchFamily="18" charset="0"/>
            </a:endParaRPr>
          </a:p>
        </p:txBody>
      </p:sp>
      <p:sp>
        <p:nvSpPr>
          <p:cNvPr id="16" name="Rectángulo 15">
            <a:extLst>
              <a:ext uri="{FF2B5EF4-FFF2-40B4-BE49-F238E27FC236}">
                <a16:creationId xmlns:a16="http://schemas.microsoft.com/office/drawing/2014/main" xmlns="" id="{FBAE27AC-7D88-D87C-7474-A006E09E08D9}"/>
              </a:ext>
            </a:extLst>
          </p:cNvPr>
          <p:cNvSpPr/>
          <p:nvPr/>
        </p:nvSpPr>
        <p:spPr>
          <a:xfrm>
            <a:off x="2529300" y="1714740"/>
            <a:ext cx="2618054" cy="23630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7" name="Rectángulo 16">
            <a:extLst>
              <a:ext uri="{FF2B5EF4-FFF2-40B4-BE49-F238E27FC236}">
                <a16:creationId xmlns:a16="http://schemas.microsoft.com/office/drawing/2014/main" xmlns="" id="{7AF830F7-4AB3-CCD3-9ADD-EB39C84A2BF4}"/>
              </a:ext>
            </a:extLst>
          </p:cNvPr>
          <p:cNvSpPr/>
          <p:nvPr/>
        </p:nvSpPr>
        <p:spPr>
          <a:xfrm>
            <a:off x="2527590" y="2074943"/>
            <a:ext cx="2618054" cy="23630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8" name="Rectángulo 17">
            <a:extLst>
              <a:ext uri="{FF2B5EF4-FFF2-40B4-BE49-F238E27FC236}">
                <a16:creationId xmlns:a16="http://schemas.microsoft.com/office/drawing/2014/main" xmlns="" id="{1C6A7D98-DD14-1BAC-8F93-E7FA913E1A48}"/>
              </a:ext>
            </a:extLst>
          </p:cNvPr>
          <p:cNvSpPr/>
          <p:nvPr/>
        </p:nvSpPr>
        <p:spPr>
          <a:xfrm>
            <a:off x="2548138" y="5434948"/>
            <a:ext cx="2618054" cy="23630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9" name="Rectángulo 18">
            <a:extLst>
              <a:ext uri="{FF2B5EF4-FFF2-40B4-BE49-F238E27FC236}">
                <a16:creationId xmlns:a16="http://schemas.microsoft.com/office/drawing/2014/main" xmlns="" id="{1D49362B-7E35-FDAD-ED70-6FE04A212F12}"/>
              </a:ext>
            </a:extLst>
          </p:cNvPr>
          <p:cNvSpPr/>
          <p:nvPr/>
        </p:nvSpPr>
        <p:spPr>
          <a:xfrm>
            <a:off x="8722916" y="2105765"/>
            <a:ext cx="2618054" cy="23630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20" name="Rectángulo 19">
            <a:extLst>
              <a:ext uri="{FF2B5EF4-FFF2-40B4-BE49-F238E27FC236}">
                <a16:creationId xmlns:a16="http://schemas.microsoft.com/office/drawing/2014/main" xmlns="" id="{1F709214-A4B0-7385-9171-A5B0FAAE7E82}"/>
              </a:ext>
            </a:extLst>
          </p:cNvPr>
          <p:cNvSpPr/>
          <p:nvPr/>
        </p:nvSpPr>
        <p:spPr>
          <a:xfrm>
            <a:off x="8948953" y="5434592"/>
            <a:ext cx="2618054" cy="23630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6287252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1862</TotalTime>
  <Words>1074</Words>
  <Application>Microsoft Office PowerPoint</Application>
  <PresentationFormat>Panorámica</PresentationFormat>
  <Paragraphs>142</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Calibri</vt:lpstr>
      <vt:lpstr>Calibri Light</vt:lpstr>
      <vt:lpstr>Didot</vt:lpstr>
      <vt:lpstr>Times New Roman</vt:lpstr>
      <vt:lpstr>Tema de Office</vt:lpstr>
      <vt:lpstr>Presentación de PowerPoint</vt:lpstr>
      <vt:lpstr>SELNET WP7 – General goal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Marta Martín-Ruiz</cp:lastModifiedBy>
  <cp:revision>105</cp:revision>
  <dcterms:created xsi:type="dcterms:W3CDTF">2019-12-10T09:20:08Z</dcterms:created>
  <dcterms:modified xsi:type="dcterms:W3CDTF">2023-11-09T16:13:27Z</dcterms:modified>
</cp:coreProperties>
</file>