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23"/>
  </p:notesMasterIdLst>
  <p:sldIdLst>
    <p:sldId id="271" r:id="rId2"/>
    <p:sldId id="265" r:id="rId3"/>
    <p:sldId id="272" r:id="rId4"/>
    <p:sldId id="267" r:id="rId5"/>
    <p:sldId id="266" r:id="rId6"/>
    <p:sldId id="277" r:id="rId7"/>
    <p:sldId id="273" r:id="rId8"/>
    <p:sldId id="274" r:id="rId9"/>
    <p:sldId id="278" r:id="rId10"/>
    <p:sldId id="279" r:id="rId11"/>
    <p:sldId id="280" r:id="rId12"/>
    <p:sldId id="289" r:id="rId13"/>
    <p:sldId id="288" r:id="rId14"/>
    <p:sldId id="276" r:id="rId15"/>
    <p:sldId id="283" r:id="rId16"/>
    <p:sldId id="284" r:id="rId17"/>
    <p:sldId id="285" r:id="rId18"/>
    <p:sldId id="287" r:id="rId19"/>
    <p:sldId id="286" r:id="rId20"/>
    <p:sldId id="281" r:id="rId21"/>
    <p:sldId id="275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Martín-Ruiz" initials="MMR" lastIdx="1" clrIdx="0">
    <p:extLst>
      <p:ext uri="{19B8F6BF-5375-455C-9EA6-DF929625EA0E}">
        <p15:presenceInfo xmlns:p15="http://schemas.microsoft.com/office/powerpoint/2012/main" userId="Marta Martín-Ru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66"/>
    <p:restoredTop sz="94444"/>
  </p:normalViewPr>
  <p:slideViewPr>
    <p:cSldViewPr snapToGrid="0" snapToObjects="1">
      <p:cViewPr varScale="1">
        <p:scale>
          <a:sx n="68" d="100"/>
          <a:sy n="68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039A-72A2-4858-B781-BDED7502651C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229E-B28F-428F-9F96-D389F8B81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57 mean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229E-B28F-428F-9F96-D389F8B8145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1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57 mean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229E-B28F-428F-9F96-D389F8B8145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52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57 mean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229E-B28F-428F-9F96-D389F8B8145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7702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57 mean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229E-B28F-428F-9F96-D389F8B8145A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4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70ACD6-4598-064A-A788-FF9CD6CC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42C112B-ECEE-8245-93E5-13B2E241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1C41F12-C0F8-3748-BA11-DA05E08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F20D04-18F4-6748-9FAF-6DA79C0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CC5A58E-455C-404A-8752-2EDA424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792EFD-A86F-274A-9A1F-A38302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990A58E-3043-B64F-8250-793A30E7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A2C924-EE96-FA4D-961A-10C27BD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A27662-57C2-7C45-B87E-4C4D4F9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77EBA1-6A0C-3F4A-9CBC-2689F9B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36C525C-DDC8-7045-A948-1193DC71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F92CC64-1536-374A-9C4B-96B76D11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2A56A6-414A-2B49-A6B8-B52609DE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ED0014-B28F-754D-B578-A8278F39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4D15A31-01C4-3949-952E-AD2EAB7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1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841328-C4A4-BB42-B165-A33647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367D5A1-208C-B84A-BDC0-4CD9E6DA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614E5C-40ED-3F41-964F-70D3E440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437584-E204-A24B-8105-22F1E25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BB6953-3C10-314C-AC12-6C55FD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7708D4-34BA-C346-9EB9-8C4E9A7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183A33A-8FD8-F549-ACC7-7AD48AE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C02F3E-8726-F840-A0C4-6444516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CED629-4E82-5545-A6DF-E04FC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B99580-FE06-3C4F-AA4A-F9EF5A62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413BE1-FD5F-1B48-A486-178A6C4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72837-7816-684C-89A5-3BAE4819B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C778CEC-1101-0D42-87B4-936D30E6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ACED0B0-42F2-514B-8D22-EF0ABC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6E9850-CCE1-2449-8EC5-C7DD54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BBDA0EA-AD7D-AD4E-B361-F1FAF40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53C213-C21E-4940-AAE5-D9D2445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2A3FE1-CC80-A345-9D3D-ED6020C9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A5BFC64-A3C3-6C4F-BE83-61D567A4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B5F7C5-F2BB-8849-8A16-9D922E68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671DB4D-C688-1E46-B601-D66ED007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5A29D48-F1C6-624E-9BDD-5D39CAD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041B188-4669-4849-ADC2-5051A821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01B7F10-B5C7-614C-8EC6-AEAA7F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0F821F-B5E2-C94F-8826-CC4D687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FFDD628-DDA9-A64D-84DB-76DB249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5DD7254-7124-C34F-9A2B-8F637CE0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EE5422F-06FA-ED4E-ABE7-88ACCF7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FF79B29-6417-5549-A45E-957632D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30FB172-C0A9-3B42-98E4-90110A2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BD75794-5BA1-B14C-B1CE-6CFB3B33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4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1529A6-BC3F-0640-A648-21A43F9C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937E1C-0198-2E47-9045-37287A0C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BAD2BDA-CD4D-AD46-898D-ACD39C2B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94FD24-CE60-DF42-832A-FD979ED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9F67EAD-F132-0344-83C0-9DC585A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C27028-E2EA-8546-9548-D345B20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16B0C6-D024-444D-BFC8-CBCF5FF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F66F0D1-B6BC-6D43-A2C5-0F686B74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F92FFCE-C3A5-5949-88C3-63F4309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86E8884-D35B-0840-9611-FB0E2A9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FF8CA1-28D2-3F43-A723-4F8741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9B2DFC7-E55F-B345-BA4C-97CF0C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9F29652-9A40-7640-96A4-81E5AD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1D5DE61-C1C7-3443-B65C-A3E48C9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741424-E47F-D048-97AF-FDAC0D5F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11/9/2023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6534A0-FF0E-DB49-B9D3-7DC356CE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A69F13-145D-8C44-BDBF-87A3698D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wikipedia.org/wiki/C%C3%A1ncer_%C3%B3seo_primario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hyperlink" Target="mailto:martamartinruiz@atbscar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ubierto, cerca, tabla, pastel&#10;&#10;Descripción generada automáticamente">
            <a:extLst>
              <a:ext uri="{FF2B5EF4-FFF2-40B4-BE49-F238E27FC236}">
                <a16:creationId xmlns="" xmlns:a16="http://schemas.microsoft.com/office/drawing/2014/main" id="{EBA3758C-A1EA-7845-85DE-D5DD3183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0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2549" b="3182"/>
          <a:stretch/>
        </p:blipFill>
        <p:spPr>
          <a:xfrm>
            <a:off x="-292800" y="0"/>
            <a:ext cx="12484800" cy="7147560"/>
          </a:xfrm>
          <a:prstGeom prst="rect">
            <a:avLst/>
          </a:prstGeom>
          <a:gradFill>
            <a:gsLst>
              <a:gs pos="18986">
                <a:srgbClr val="F8EFF5">
                  <a:alpha val="0"/>
                </a:srgbClr>
              </a:gs>
              <a:gs pos="18011">
                <a:srgbClr val="F8F0F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CEF4F0A-2D18-414E-BC8F-8AAED912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916" y="1223010"/>
            <a:ext cx="9202168" cy="433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8075613" algn="l"/>
              </a:tabLst>
            </a:pPr>
            <a:r>
              <a:rPr lang="en-US" sz="4800" b="1" dirty="0" smtClean="0">
                <a:latin typeface="Didot" panose="02000503000000020003" pitchFamily="2" charset="-79"/>
                <a:cs typeface="Didot" panose="02000503000000020003" pitchFamily="2" charset="-79"/>
              </a:rPr>
              <a:t>X SELNET</a:t>
            </a:r>
            <a:endParaRPr lang="en-U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tabLst>
                <a:tab pos="8075613" algn="l"/>
              </a:tabLst>
            </a:pPr>
            <a:r>
              <a:rPr lang="en-US" sz="4800" b="1" dirty="0">
                <a:latin typeface="Didot" panose="02000503000000020003" pitchFamily="2" charset="-79"/>
                <a:cs typeface="Didot" panose="02000503000000020003" pitchFamily="2" charset="-79"/>
              </a:rPr>
              <a:t>CONSORTIUM MEETING</a:t>
            </a:r>
            <a:endParaRPr lang="es-E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b="1" dirty="0" smtClean="0"/>
              <a:t>WP </a:t>
            </a:r>
            <a:r>
              <a:rPr lang="en-GB" sz="2000" b="1" dirty="0"/>
              <a:t>1 and WP 10: Ethics requirements and Project Management</a:t>
            </a:r>
            <a:endParaRPr lang="es-ES" sz="2800" b="1" dirty="0"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2000" b="1" dirty="0" smtClean="0"/>
              <a:t>09</a:t>
            </a:r>
            <a:r>
              <a:rPr lang="es-ES" sz="2000" b="1" baseline="30000" dirty="0" smtClean="0"/>
              <a:t>th</a:t>
            </a:r>
            <a:r>
              <a:rPr lang="es-ES" sz="2000" b="1" dirty="0" smtClean="0"/>
              <a:t>-10</a:t>
            </a:r>
            <a:r>
              <a:rPr lang="es-ES" sz="2000" b="1" baseline="30000" dirty="0" smtClean="0"/>
              <a:t>th</a:t>
            </a:r>
            <a:r>
              <a:rPr lang="es-ES" sz="2000" b="1" baseline="30000" dirty="0"/>
              <a:t> </a:t>
            </a:r>
            <a:r>
              <a:rPr lang="en-GB" sz="2000" b="1" dirty="0" smtClean="0"/>
              <a:t>November </a:t>
            </a:r>
            <a:r>
              <a:rPr lang="es-ES" sz="2000" b="1" dirty="0" smtClean="0"/>
              <a:t>2023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s-ES" sz="2000" b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27" name="Imagen 26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E7EEE849-1ED3-754C-BC53-AA8B402E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318" y="4194048"/>
            <a:ext cx="1007364" cy="10073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861678" y="4555081"/>
            <a:ext cx="373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Marta </a:t>
            </a:r>
            <a:r>
              <a:rPr lang="es-ES" b="1" dirty="0" smtClean="0"/>
              <a:t>Martín-Ruiz</a:t>
            </a:r>
            <a:r>
              <a:rPr lang="es-ES" b="1" dirty="0" smtClean="0">
                <a:cs typeface="Didot" panose="02000503000000020003"/>
              </a:rPr>
              <a:t>, PhD </a:t>
            </a:r>
            <a:endParaRPr lang="es-ES" b="1" dirty="0">
              <a:cs typeface="Didot" panose="02000503000000020003"/>
            </a:endParaRPr>
          </a:p>
          <a:p>
            <a:r>
              <a:rPr lang="es-ES" b="1" dirty="0">
                <a:cs typeface="Didot" panose="02000503000000020003"/>
              </a:rPr>
              <a:t>IIS-FJD, </a:t>
            </a:r>
          </a:p>
          <a:p>
            <a:r>
              <a:rPr lang="es-ES" b="1" dirty="0" smtClean="0">
                <a:cs typeface="Didot" panose="02000503000000020003"/>
              </a:rPr>
              <a:t>Madrid</a:t>
            </a:r>
            <a:r>
              <a:rPr lang="es-ES" b="1" dirty="0">
                <a:cs typeface="Didot" panose="02000503000000020003"/>
              </a:rPr>
              <a:t>, </a:t>
            </a:r>
            <a:r>
              <a:rPr lang="en-GB" b="1" dirty="0">
                <a:cs typeface="Didot" panose="02000503000000020003"/>
              </a:rPr>
              <a:t>Spain</a:t>
            </a:r>
            <a:endParaRPr lang="en-GB" b="1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 txBox="1">
            <a:spLocks/>
          </p:cNvSpPr>
          <p:nvPr/>
        </p:nvSpPr>
        <p:spPr>
          <a:xfrm>
            <a:off x="8145194" y="5016746"/>
            <a:ext cx="2303611" cy="481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b="1" dirty="0" smtClean="0"/>
              <a:t>Buenos Aires, Argentina</a:t>
            </a:r>
            <a:endParaRPr lang="es-ES" sz="1800" b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312307" y="1865577"/>
            <a:ext cx="5457643" cy="4468191"/>
            <a:chOff x="413311" y="1909737"/>
            <a:chExt cx="5457643" cy="4468191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2746971" y="1909737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5</a:t>
              </a: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311" y="2388806"/>
              <a:ext cx="5438849" cy="745244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5"/>
            <a:srcRect b="2975"/>
            <a:stretch/>
          </p:blipFill>
          <p:spPr>
            <a:xfrm>
              <a:off x="413312" y="3238730"/>
              <a:ext cx="5457642" cy="183970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1449" y="5078439"/>
              <a:ext cx="5364000" cy="1299489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6234897" y="1895669"/>
            <a:ext cx="5347914" cy="4289711"/>
            <a:chOff x="6234897" y="1881601"/>
            <a:chExt cx="5347914" cy="4289711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A102AE11-BB51-C648-8607-F0A1FCB72FD2}"/>
                </a:ext>
              </a:extLst>
            </p:cNvPr>
            <p:cNvSpPr/>
            <p:nvPr/>
          </p:nvSpPr>
          <p:spPr>
            <a:xfrm>
              <a:off x="8545456" y="1881601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WP 8</a:t>
              </a:r>
              <a:endParaRPr lang="en-GB" dirty="0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4897" y="2398254"/>
              <a:ext cx="5347914" cy="726348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34897" y="3238725"/>
              <a:ext cx="5328000" cy="860948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77102" y="4071537"/>
              <a:ext cx="5292000" cy="2099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14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84171" y="1865577"/>
            <a:ext cx="5625832" cy="4619996"/>
            <a:chOff x="284171" y="1865577"/>
            <a:chExt cx="5625832" cy="4619996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2645967" y="1865577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</a:t>
              </a:r>
              <a:r>
                <a:rPr lang="en-GB" dirty="0" smtClean="0"/>
                <a:t>9</a:t>
              </a:r>
              <a:endParaRPr lang="en-GB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171" y="2480760"/>
              <a:ext cx="5625832" cy="816532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/>
            <a:srcRect l="1330" r="1047"/>
            <a:stretch/>
          </p:blipFill>
          <p:spPr>
            <a:xfrm>
              <a:off x="284171" y="3216187"/>
              <a:ext cx="5580000" cy="3269386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6144517" y="1895669"/>
            <a:ext cx="5681777" cy="4863152"/>
            <a:chOff x="6144517" y="1895669"/>
            <a:chExt cx="5681777" cy="486315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A102AE11-BB51-C648-8607-F0A1FCB72FD2}"/>
                </a:ext>
              </a:extLst>
            </p:cNvPr>
            <p:cNvSpPr/>
            <p:nvPr/>
          </p:nvSpPr>
          <p:spPr>
            <a:xfrm>
              <a:off x="8545456" y="1895669"/>
              <a:ext cx="865830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WP 10</a:t>
              </a:r>
              <a:endParaRPr lang="en-GB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517" y="2474541"/>
              <a:ext cx="5667708" cy="769782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7"/>
            <a:srcRect b="10220"/>
            <a:stretch/>
          </p:blipFill>
          <p:spPr>
            <a:xfrm>
              <a:off x="6158586" y="3189129"/>
              <a:ext cx="5667708" cy="1142867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44517" y="4317928"/>
              <a:ext cx="5667708" cy="2440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689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9254" y="2004498"/>
            <a:ext cx="11265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Cases registered on </a:t>
            </a:r>
            <a:r>
              <a:rPr lang="en-US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eCRF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(WP7):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Highlight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69" y="2483164"/>
            <a:ext cx="7695730" cy="3551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12995"/>
          <a:stretch/>
        </p:blipFill>
        <p:spPr>
          <a:xfrm>
            <a:off x="7582950" y="2004498"/>
            <a:ext cx="4191708" cy="446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5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4131" y="2034157"/>
            <a:ext cx="112654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Cases registered on </a:t>
            </a:r>
            <a:r>
              <a:rPr lang="en-US" sz="2000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eCRF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(WP7):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Highlight</a:t>
            </a: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855" y="1748264"/>
            <a:ext cx="3434025" cy="4916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92" y="1748263"/>
            <a:ext cx="4574774" cy="497437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46683" y="2517832"/>
            <a:ext cx="358829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/>
              <a:t>Over</a:t>
            </a:r>
            <a:r>
              <a:rPr lang="es-ES" sz="2400" b="1" dirty="0" smtClean="0"/>
              <a:t> 100 cases per </a:t>
            </a:r>
            <a:r>
              <a:rPr lang="es-ES" sz="2400" b="1" dirty="0" err="1" smtClean="0"/>
              <a:t>month</a:t>
            </a:r>
            <a:r>
              <a:rPr lang="es-ES" sz="2400" b="1" dirty="0" smtClean="0"/>
              <a:t>:</a:t>
            </a:r>
          </a:p>
          <a:p>
            <a:r>
              <a:rPr lang="es-ES" sz="2400" dirty="0" err="1" smtClean="0"/>
              <a:t>May</a:t>
            </a:r>
            <a:r>
              <a:rPr lang="es-ES" sz="2400" dirty="0" smtClean="0"/>
              <a:t> 2022</a:t>
            </a:r>
          </a:p>
          <a:p>
            <a:r>
              <a:rPr lang="es-ES" sz="2400" dirty="0" smtClean="0"/>
              <a:t>June 2022</a:t>
            </a:r>
          </a:p>
          <a:p>
            <a:r>
              <a:rPr lang="es-ES" sz="2400" dirty="0" err="1" smtClean="0"/>
              <a:t>October</a:t>
            </a:r>
            <a:r>
              <a:rPr lang="es-ES" sz="2400" dirty="0" smtClean="0"/>
              <a:t> 2022</a:t>
            </a:r>
          </a:p>
          <a:p>
            <a:r>
              <a:rPr lang="es-ES" sz="2400" dirty="0" err="1" smtClean="0"/>
              <a:t>December</a:t>
            </a:r>
            <a:r>
              <a:rPr lang="es-ES" sz="2400" dirty="0" smtClean="0"/>
              <a:t> 2022 </a:t>
            </a:r>
          </a:p>
          <a:p>
            <a:r>
              <a:rPr lang="es-ES" sz="2400" dirty="0" err="1" smtClean="0"/>
              <a:t>March</a:t>
            </a:r>
            <a:r>
              <a:rPr lang="es-ES" sz="2400" dirty="0" smtClean="0"/>
              <a:t> 2023</a:t>
            </a:r>
          </a:p>
          <a:p>
            <a:r>
              <a:rPr lang="es-ES" sz="2400" dirty="0" err="1" smtClean="0"/>
              <a:t>April</a:t>
            </a:r>
            <a:r>
              <a:rPr lang="es-ES" sz="2400" dirty="0" smtClean="0"/>
              <a:t> 2023</a:t>
            </a:r>
          </a:p>
          <a:p>
            <a:r>
              <a:rPr lang="es-ES" sz="2400" dirty="0" err="1" smtClean="0"/>
              <a:t>May</a:t>
            </a:r>
            <a:r>
              <a:rPr lang="es-ES" sz="2400" dirty="0" smtClean="0"/>
              <a:t> 2023</a:t>
            </a:r>
          </a:p>
          <a:p>
            <a:r>
              <a:rPr lang="es-ES" sz="2400" dirty="0" smtClean="0"/>
              <a:t>June 2023</a:t>
            </a:r>
          </a:p>
          <a:p>
            <a:r>
              <a:rPr lang="es-ES" sz="2400" dirty="0" err="1" smtClean="0"/>
              <a:t>July</a:t>
            </a:r>
            <a:r>
              <a:rPr lang="es-ES" sz="2400" dirty="0" smtClean="0"/>
              <a:t> 2023</a:t>
            </a:r>
          </a:p>
          <a:p>
            <a:r>
              <a:rPr lang="es-ES" sz="2400" dirty="0" err="1" smtClean="0"/>
              <a:t>October</a:t>
            </a:r>
            <a:r>
              <a:rPr lang="es-ES" sz="2400" dirty="0" smtClean="0"/>
              <a:t> 2023</a:t>
            </a:r>
            <a:endParaRPr lang="es-ES" sz="2400" dirty="0"/>
          </a:p>
        </p:txBody>
      </p:sp>
      <p:sp>
        <p:nvSpPr>
          <p:cNvPr id="14" name="Cerrar llave 13"/>
          <p:cNvSpPr/>
          <p:nvPr/>
        </p:nvSpPr>
        <p:spPr>
          <a:xfrm>
            <a:off x="2241660" y="4494927"/>
            <a:ext cx="196948" cy="822661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errar llave 14"/>
          <p:cNvSpPr/>
          <p:nvPr/>
        </p:nvSpPr>
        <p:spPr>
          <a:xfrm>
            <a:off x="2241660" y="5500469"/>
            <a:ext cx="196948" cy="557163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errar llave 15"/>
          <p:cNvSpPr/>
          <p:nvPr/>
        </p:nvSpPr>
        <p:spPr>
          <a:xfrm>
            <a:off x="2241660" y="6178172"/>
            <a:ext cx="196948" cy="557163"/>
          </a:xfrm>
          <a:prstGeom prst="rightBrace">
            <a:avLst/>
          </a:prstGeom>
          <a:noFill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" name="Grupo 8"/>
          <p:cNvGrpSpPr/>
          <p:nvPr/>
        </p:nvGrpSpPr>
        <p:grpSpPr>
          <a:xfrm>
            <a:off x="1744394" y="3038622"/>
            <a:ext cx="2316577" cy="562707"/>
            <a:chOff x="1744394" y="3038622"/>
            <a:chExt cx="2316577" cy="562707"/>
          </a:xfrm>
        </p:grpSpPr>
        <p:sp>
          <p:nvSpPr>
            <p:cNvPr id="7" name="Cerrar llave 6"/>
            <p:cNvSpPr/>
            <p:nvPr/>
          </p:nvSpPr>
          <p:spPr>
            <a:xfrm>
              <a:off x="1744394" y="3038622"/>
              <a:ext cx="196948" cy="562707"/>
            </a:xfrm>
            <a:prstGeom prst="rightBrac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1970392" y="3153020"/>
              <a:ext cx="20905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After</a:t>
              </a:r>
              <a:r>
                <a:rPr lang="es-ES" b="1" dirty="0" smtClean="0">
                  <a:solidFill>
                    <a:srgbClr val="FF0000"/>
                  </a:solidFill>
                </a:rPr>
                <a:t> </a:t>
              </a:r>
              <a:r>
                <a:rPr lang="es-ES" b="1" dirty="0" err="1" smtClean="0">
                  <a:solidFill>
                    <a:srgbClr val="FF0000"/>
                  </a:solidFill>
                </a:rPr>
                <a:t>Peru</a:t>
              </a:r>
              <a:r>
                <a:rPr lang="es-ES" b="1" dirty="0" smtClean="0">
                  <a:solidFill>
                    <a:srgbClr val="FF0000"/>
                  </a:solidFill>
                </a:rPr>
                <a:t> Meeting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340134" y="3767048"/>
            <a:ext cx="2100920" cy="646331"/>
            <a:chOff x="2340134" y="3767048"/>
            <a:chExt cx="2100920" cy="646331"/>
          </a:xfrm>
        </p:grpSpPr>
        <p:sp>
          <p:nvSpPr>
            <p:cNvPr id="13" name="Cerrar llave 12"/>
            <p:cNvSpPr/>
            <p:nvPr/>
          </p:nvSpPr>
          <p:spPr>
            <a:xfrm>
              <a:off x="2340134" y="3798458"/>
              <a:ext cx="196948" cy="562707"/>
            </a:xfrm>
            <a:prstGeom prst="rightBrace">
              <a:avLst/>
            </a:prstGeom>
            <a:no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2517399" y="3767048"/>
              <a:ext cx="19236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Before and after</a:t>
              </a:r>
              <a:r>
                <a:rPr lang="es-ES" b="1" dirty="0" smtClean="0">
                  <a:solidFill>
                    <a:srgbClr val="FF0000"/>
                  </a:solidFill>
                </a:rPr>
                <a:t> CR Meeting</a:t>
              </a:r>
              <a:endParaRPr lang="es-E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2577996" y="4564995"/>
            <a:ext cx="19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After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Brazil</a:t>
            </a:r>
            <a:r>
              <a:rPr lang="es-ES" b="1" dirty="0" smtClean="0">
                <a:solidFill>
                  <a:srgbClr val="FF0000"/>
                </a:solidFill>
              </a:rPr>
              <a:t> Meeting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509930" y="6133587"/>
            <a:ext cx="192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>
                <a:solidFill>
                  <a:srgbClr val="FF0000"/>
                </a:solidFill>
              </a:rPr>
              <a:t>Before</a:t>
            </a:r>
            <a:r>
              <a:rPr lang="es-ES" b="1" dirty="0" smtClean="0">
                <a:solidFill>
                  <a:srgbClr val="FF0000"/>
                </a:solidFill>
              </a:rPr>
              <a:t> BA Meeting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548294" y="5487256"/>
            <a:ext cx="192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GEIS </a:t>
            </a:r>
            <a:r>
              <a:rPr lang="es-ES" b="1" dirty="0" err="1" smtClean="0">
                <a:solidFill>
                  <a:srgbClr val="FF0000"/>
                </a:solidFill>
              </a:rPr>
              <a:t>studies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9254" y="2004498"/>
            <a:ext cx="112654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Virtual multidisciplinary tumor boards (</a:t>
            </a:r>
            <a:r>
              <a:rPr lang="en-US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MTBs) WP6:</a:t>
            </a:r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April 28, 2021 (organization IAF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May 27, 2021 (organization AAC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June 18, 2021 (organization INT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July 21, 2021 (organization INEN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September 24, 2021 (organization IOR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October 13, 2021 (organization FUNDAEVI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November 25, 2021 (organization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December 15, 2021 (organization CLB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SELNET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MTB – January 13, 2022 (organization INCAN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SELNET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MTB – 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February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23, 2022 (</a:t>
            </a:r>
            <a:r>
              <a:rPr lang="es-ES" dirty="0" err="1">
                <a:solidFill>
                  <a:srgbClr val="000000"/>
                </a:solidFill>
                <a:latin typeface="Calibri" panose="020F0502020204030204" pitchFamily="34" charset="0"/>
              </a:rPr>
              <a:t>organization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 Hospital Oncológico de la provincia de Córdoba and IIS-FJD) </a:t>
            </a:r>
            <a:endParaRPr lang="es-E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SELNET </a:t>
            </a:r>
            <a:r>
              <a:rPr lang="es-ES" dirty="0"/>
              <a:t>MTB – </a:t>
            </a:r>
            <a:r>
              <a:rPr lang="es-ES" dirty="0" err="1"/>
              <a:t>March</a:t>
            </a:r>
            <a:r>
              <a:rPr lang="es-ES" dirty="0"/>
              <a:t> 30, 2022 (</a:t>
            </a:r>
            <a:r>
              <a:rPr lang="es-ES" dirty="0" err="1"/>
              <a:t>organization</a:t>
            </a:r>
            <a:r>
              <a:rPr lang="es-ES" dirty="0"/>
              <a:t> Instituto Nacional de </a:t>
            </a:r>
            <a:r>
              <a:rPr lang="es-ES" dirty="0" err="1"/>
              <a:t>Câncer</a:t>
            </a:r>
            <a:r>
              <a:rPr lang="es-ES" dirty="0"/>
              <a:t> e </a:t>
            </a:r>
            <a:r>
              <a:rPr lang="es-ES" dirty="0" err="1"/>
              <a:t>Oncoclinicas</a:t>
            </a:r>
            <a:r>
              <a:rPr lang="es-ES" dirty="0"/>
              <a:t>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May 26, 2022 (organization FALP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SELNET </a:t>
            </a:r>
            <a:r>
              <a:rPr lang="en-US" dirty="0"/>
              <a:t>MTB – June 23, 2022 (organization INCAN (Paraguay)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SELNET </a:t>
            </a:r>
            <a:r>
              <a:rPr lang="es-ES" dirty="0"/>
              <a:t>MTB – </a:t>
            </a:r>
            <a:r>
              <a:rPr lang="es-ES" dirty="0" err="1"/>
              <a:t>July</a:t>
            </a:r>
            <a:r>
              <a:rPr lang="es-ES" dirty="0"/>
              <a:t> 28, 2022 (</a:t>
            </a:r>
            <a:r>
              <a:rPr lang="es-ES" dirty="0" err="1"/>
              <a:t>organization</a:t>
            </a:r>
            <a:r>
              <a:rPr lang="es-ES" dirty="0"/>
              <a:t> Hospital Oncológico Provincial, Córdoba and IIS-FJD)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SELNET </a:t>
            </a:r>
            <a:r>
              <a:rPr lang="es-ES" dirty="0"/>
              <a:t>MTB – </a:t>
            </a:r>
            <a:r>
              <a:rPr lang="es-ES" dirty="0" err="1"/>
              <a:t>September</a:t>
            </a:r>
            <a:r>
              <a:rPr lang="es-ES" dirty="0"/>
              <a:t> 22, 2022 (</a:t>
            </a:r>
            <a:r>
              <a:rPr lang="es-ES" dirty="0" err="1"/>
              <a:t>organization</a:t>
            </a:r>
            <a:r>
              <a:rPr lang="es-ES" dirty="0"/>
              <a:t> Clínica las Américas and IIS-FJD)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Highlight</a:t>
            </a: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9254" y="2004498"/>
            <a:ext cx="112654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Virtual multidisciplinary tumor boards (MTBs) WP6:</a:t>
            </a:r>
          </a:p>
          <a:p>
            <a:endParaRPr lang="es-ES" dirty="0"/>
          </a:p>
          <a:p>
            <a:pPr marL="342900" indent="-342900">
              <a:buFont typeface="+mj-lt"/>
              <a:buAutoNum type="arabicPeriod" startAt="16"/>
            </a:pPr>
            <a:r>
              <a:rPr lang="es-ES" dirty="0"/>
              <a:t>SELNET MTB – </a:t>
            </a:r>
            <a:r>
              <a:rPr lang="es-ES" dirty="0" err="1"/>
              <a:t>October</a:t>
            </a:r>
            <a:r>
              <a:rPr lang="es-ES" dirty="0"/>
              <a:t> 27, 2022 </a:t>
            </a:r>
            <a:r>
              <a:rPr lang="es-ES" dirty="0" smtClean="0"/>
              <a:t>(</a:t>
            </a:r>
            <a:r>
              <a:rPr lang="en-GB" dirty="0" smtClean="0"/>
              <a:t>organization</a:t>
            </a:r>
            <a:r>
              <a:rPr lang="es-ES" dirty="0" smtClean="0"/>
              <a:t> </a:t>
            </a:r>
            <a:r>
              <a:rPr lang="es-ES" dirty="0"/>
              <a:t>Instituto Oncológico Oriente Boliviano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November 24, 2022 (organization INEN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December 20, 2022 (organization CLB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</a:t>
            </a:r>
            <a:r>
              <a:rPr lang="en-US" dirty="0" err="1"/>
              <a:t>Januray</a:t>
            </a:r>
            <a:r>
              <a:rPr lang="en-US" dirty="0"/>
              <a:t> 26, 2023 (organization IAF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March 30, 2023 (organization Costa Rica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May 18, 2023 (organization </a:t>
            </a:r>
            <a:r>
              <a:rPr lang="en-US" dirty="0" smtClean="0"/>
              <a:t>Panama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/>
              <a:t>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July 13, 2023 (organization </a:t>
            </a:r>
            <a:r>
              <a:rPr lang="en-US" dirty="0" err="1" smtClean="0"/>
              <a:t>INCan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IIS-FJD)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SELNET MTB – September 28, 2023 (organization </a:t>
            </a:r>
            <a:r>
              <a:rPr lang="en-US" dirty="0" err="1"/>
              <a:t>Vall</a:t>
            </a:r>
            <a:r>
              <a:rPr lang="en-US" dirty="0"/>
              <a:t> </a:t>
            </a:r>
            <a:r>
              <a:rPr lang="en-US" dirty="0" err="1"/>
              <a:t>D´Hebron</a:t>
            </a:r>
            <a:r>
              <a:rPr lang="en-US" dirty="0"/>
              <a:t> and IIS-FJD) </a:t>
            </a:r>
          </a:p>
          <a:p>
            <a:pPr marL="342900" indent="-342900">
              <a:buFont typeface="+mj-lt"/>
              <a:buAutoNum type="arabicPeriod" startAt="16"/>
            </a:pPr>
            <a:r>
              <a:rPr lang="en-US" dirty="0"/>
              <a:t> SELNET MTB – December </a:t>
            </a:r>
            <a:r>
              <a:rPr lang="en-US" dirty="0" smtClean="0"/>
              <a:t>12, </a:t>
            </a:r>
            <a:r>
              <a:rPr lang="en-US" dirty="0"/>
              <a:t>2023 (organization IIS-FJD)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 </a:t>
            </a:r>
            <a:r>
              <a:rPr lang="en-US" b="1" dirty="0" smtClean="0"/>
              <a:t>mean of </a:t>
            </a:r>
            <a:r>
              <a:rPr lang="en-US" b="1" dirty="0" smtClean="0"/>
              <a:t>45-60 attendants each MTB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 each MTB session, 5-8 challenging real cases (soft- tissue, bone sarcoma and GIST) are discussed in a multidisciplinary way. Indeed the duration of the MTBs has increased to 90 minutes (and in some days extended to 120 minutes) due to the interest raised. </a:t>
            </a:r>
            <a:r>
              <a:rPr lang="en-US" b="1" dirty="0" smtClean="0"/>
              <a:t>= </a:t>
            </a:r>
            <a:r>
              <a:rPr lang="en-US" b="1" dirty="0" smtClean="0">
                <a:solidFill>
                  <a:srgbClr val="FF0000"/>
                </a:solidFill>
              </a:rPr>
              <a:t>168 cases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Highlight</a:t>
            </a: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9254" y="2004498"/>
            <a:ext cx="112654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P</a:t>
            </a:r>
            <a:r>
              <a:rPr lang="es-ES" dirty="0" err="1" smtClean="0"/>
              <a:t>athology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webinars</a:t>
            </a:r>
            <a:r>
              <a:rPr lang="es-ES" dirty="0" smtClean="0"/>
              <a:t>: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21st JULY </a:t>
            </a:r>
            <a:r>
              <a:rPr lang="es-ES" dirty="0" smtClean="0"/>
              <a:t>2022</a:t>
            </a:r>
            <a:endParaRPr lang="es-ES" dirty="0"/>
          </a:p>
          <a:p>
            <a:r>
              <a:rPr lang="en-US" dirty="0" smtClean="0"/>
              <a:t>Dr</a:t>
            </a:r>
            <a:r>
              <a:rPr lang="en-US" dirty="0"/>
              <a:t>. </a:t>
            </a:r>
            <a:r>
              <a:rPr lang="en-US" b="1" dirty="0"/>
              <a:t>Judith </a:t>
            </a:r>
            <a:r>
              <a:rPr lang="en-US" b="1" dirty="0" err="1"/>
              <a:t>Bovee</a:t>
            </a:r>
            <a:r>
              <a:rPr lang="en-US" b="1" dirty="0"/>
              <a:t> </a:t>
            </a:r>
            <a:r>
              <a:rPr lang="en-US" dirty="0"/>
              <a:t>presented a talk about </a:t>
            </a:r>
            <a:r>
              <a:rPr lang="en-US" b="1" dirty="0"/>
              <a:t>“</a:t>
            </a:r>
            <a:r>
              <a:rPr lang="en-US" b="1" dirty="0" err="1"/>
              <a:t>Chondrogenic</a:t>
            </a:r>
            <a:r>
              <a:rPr lang="en-US" b="1" dirty="0"/>
              <a:t> tumors of bone: an update”</a:t>
            </a:r>
            <a:r>
              <a:rPr lang="en-US" dirty="0"/>
              <a:t> </a:t>
            </a:r>
            <a:r>
              <a:rPr lang="en-US" dirty="0" smtClean="0"/>
              <a:t>A total </a:t>
            </a:r>
            <a:r>
              <a:rPr lang="en-US" dirty="0"/>
              <a:t>of </a:t>
            </a:r>
            <a:r>
              <a:rPr lang="en-US" b="1" dirty="0"/>
              <a:t>171</a:t>
            </a:r>
            <a:r>
              <a:rPr lang="en-US" dirty="0"/>
              <a:t> </a:t>
            </a:r>
            <a:r>
              <a:rPr lang="en-US" dirty="0" smtClean="0"/>
              <a:t>participants was registered.  Prof </a:t>
            </a:r>
            <a:r>
              <a:rPr lang="en-US" dirty="0"/>
              <a:t>Paolo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chaired this educational webinar. 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s-ES" dirty="0"/>
              <a:t>13th OCTOBER </a:t>
            </a:r>
            <a:r>
              <a:rPr lang="es-ES" dirty="0" smtClean="0"/>
              <a:t>2022</a:t>
            </a:r>
            <a:endParaRPr lang="es-ES" dirty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/>
              <a:t>speaker </a:t>
            </a:r>
            <a:r>
              <a:rPr lang="es-ES" dirty="0" err="1"/>
              <a:t>was</a:t>
            </a:r>
            <a:r>
              <a:rPr lang="es-ES" dirty="0"/>
              <a:t> Dr. </a:t>
            </a:r>
            <a:r>
              <a:rPr lang="es-ES" b="1" dirty="0"/>
              <a:t>Sabrina </a:t>
            </a:r>
            <a:r>
              <a:rPr lang="es-ES" b="1" dirty="0" err="1"/>
              <a:t>Croce</a:t>
            </a:r>
            <a:r>
              <a:rPr lang="es-ES" dirty="0"/>
              <a:t>,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Institut</a:t>
            </a:r>
            <a:r>
              <a:rPr lang="es-ES" dirty="0"/>
              <a:t> </a:t>
            </a:r>
            <a:r>
              <a:rPr lang="es-ES" dirty="0" err="1"/>
              <a:t>Bergonié</a:t>
            </a:r>
            <a:r>
              <a:rPr lang="es-ES" dirty="0"/>
              <a:t>, </a:t>
            </a:r>
            <a:r>
              <a:rPr lang="es-ES" dirty="0" err="1"/>
              <a:t>Bordeaux</a:t>
            </a:r>
            <a:r>
              <a:rPr lang="es-ES" dirty="0"/>
              <a:t>, </a:t>
            </a:r>
            <a:r>
              <a:rPr lang="es-ES" dirty="0" err="1"/>
              <a:t>she</a:t>
            </a:r>
            <a:r>
              <a:rPr lang="es-ES" dirty="0"/>
              <a:t> </a:t>
            </a:r>
            <a:r>
              <a:rPr lang="es-ES" dirty="0" err="1"/>
              <a:t>presented</a:t>
            </a:r>
            <a:r>
              <a:rPr lang="es-ES" dirty="0"/>
              <a:t> “</a:t>
            </a:r>
            <a:r>
              <a:rPr lang="es-ES" b="1" dirty="0" err="1"/>
              <a:t>Mesenchymal</a:t>
            </a:r>
            <a:r>
              <a:rPr lang="es-ES" b="1" dirty="0"/>
              <a:t> tumor of GYN </a:t>
            </a:r>
            <a:r>
              <a:rPr lang="es-ES" b="1" dirty="0" err="1"/>
              <a:t>tract</a:t>
            </a:r>
            <a:r>
              <a:rPr lang="es-ES" b="1" dirty="0"/>
              <a:t>: </a:t>
            </a:r>
            <a:r>
              <a:rPr lang="es-ES" b="1" dirty="0" err="1"/>
              <a:t>an</a:t>
            </a:r>
            <a:r>
              <a:rPr lang="es-ES" b="1" dirty="0"/>
              <a:t> </a:t>
            </a:r>
            <a:r>
              <a:rPr lang="es-ES" b="1" dirty="0" err="1"/>
              <a:t>update</a:t>
            </a:r>
            <a:r>
              <a:rPr lang="es-ES" b="1" dirty="0"/>
              <a:t>”</a:t>
            </a:r>
            <a:r>
              <a:rPr lang="es-ES" dirty="0"/>
              <a:t>. </a:t>
            </a:r>
            <a:r>
              <a:rPr lang="es-ES" dirty="0" err="1"/>
              <a:t>There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b="1" dirty="0"/>
              <a:t>180</a:t>
            </a:r>
            <a:r>
              <a:rPr lang="es-ES" dirty="0"/>
              <a:t> </a:t>
            </a:r>
            <a:r>
              <a:rPr lang="es-ES" dirty="0" err="1"/>
              <a:t>participants</a:t>
            </a:r>
            <a:r>
              <a:rPr lang="es-ES" dirty="0"/>
              <a:t>. </a:t>
            </a:r>
            <a:r>
              <a:rPr lang="es-ES" dirty="0" err="1"/>
              <a:t>Educational</a:t>
            </a:r>
            <a:r>
              <a:rPr lang="es-ES" dirty="0"/>
              <a:t> </a:t>
            </a:r>
            <a:r>
              <a:rPr lang="es-ES" dirty="0" err="1"/>
              <a:t>webinar</a:t>
            </a:r>
            <a:r>
              <a:rPr lang="es-ES" dirty="0"/>
              <a:t> </a:t>
            </a:r>
            <a:r>
              <a:rPr lang="es-ES" dirty="0" err="1"/>
              <a:t>within</a:t>
            </a:r>
            <a:r>
              <a:rPr lang="es-ES" dirty="0"/>
              <a:t> SELNET </a:t>
            </a:r>
            <a:r>
              <a:rPr lang="es-ES" dirty="0" err="1"/>
              <a:t>pathology</a:t>
            </a:r>
            <a:r>
              <a:rPr lang="es-ES" dirty="0"/>
              <a:t> </a:t>
            </a:r>
            <a:r>
              <a:rPr lang="es-ES" dirty="0" err="1"/>
              <a:t>network</a:t>
            </a:r>
            <a:r>
              <a:rPr lang="es-ES" dirty="0"/>
              <a:t>, </a:t>
            </a:r>
            <a:r>
              <a:rPr lang="es-ES" dirty="0" err="1"/>
              <a:t>chaired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Dr. Alberto Righi.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s-ES" dirty="0"/>
              <a:t>13th DECEMBER </a:t>
            </a:r>
            <a:r>
              <a:rPr lang="es-ES" dirty="0" smtClean="0"/>
              <a:t>2022</a:t>
            </a:r>
            <a:endParaRPr lang="es-ES" dirty="0"/>
          </a:p>
          <a:p>
            <a:r>
              <a:rPr lang="en-US" dirty="0" smtClean="0"/>
              <a:t>The </a:t>
            </a:r>
            <a:r>
              <a:rPr lang="en-US" dirty="0"/>
              <a:t>speaker </a:t>
            </a:r>
            <a:r>
              <a:rPr lang="en-US" dirty="0" smtClean="0"/>
              <a:t>was Dr</a:t>
            </a:r>
            <a:r>
              <a:rPr lang="en-US" dirty="0"/>
              <a:t>. </a:t>
            </a:r>
            <a:r>
              <a:rPr lang="en-US" b="1" dirty="0"/>
              <a:t>Marta </a:t>
            </a:r>
            <a:r>
              <a:rPr lang="en-US" b="1" dirty="0" err="1"/>
              <a:t>Sbaraglia</a:t>
            </a:r>
            <a:r>
              <a:rPr lang="en-US" dirty="0"/>
              <a:t>, from University-Hospital of </a:t>
            </a:r>
            <a:r>
              <a:rPr lang="en-US" dirty="0" err="1"/>
              <a:t>Padova</a:t>
            </a:r>
            <a:r>
              <a:rPr lang="en-US" dirty="0"/>
              <a:t>, </a:t>
            </a:r>
            <a:r>
              <a:rPr lang="en-US" dirty="0" smtClean="0"/>
              <a:t>she presented </a:t>
            </a:r>
            <a:r>
              <a:rPr lang="en-US" b="1" dirty="0" smtClean="0"/>
              <a:t>“NTRK </a:t>
            </a:r>
            <a:r>
              <a:rPr lang="en-US" b="1" dirty="0"/>
              <a:t>rearranged sarcomas: fact or fiction?”. </a:t>
            </a:r>
            <a:r>
              <a:rPr lang="en-US" b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total of </a:t>
            </a:r>
            <a:r>
              <a:rPr lang="en-US" b="1" dirty="0" smtClean="0"/>
              <a:t>190</a:t>
            </a:r>
            <a:r>
              <a:rPr lang="en-US" dirty="0" smtClean="0"/>
              <a:t> Attendants. </a:t>
            </a:r>
            <a:r>
              <a:rPr lang="en-US" dirty="0"/>
              <a:t>Prof Paolo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Tos</a:t>
            </a:r>
            <a:r>
              <a:rPr lang="en-US" dirty="0"/>
              <a:t> chaired this educational webinar. </a:t>
            </a:r>
            <a:endParaRPr lang="en-US" b="1" dirty="0"/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Highlight</a:t>
            </a: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0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09254" y="2004498"/>
            <a:ext cx="112654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P</a:t>
            </a:r>
            <a:r>
              <a:rPr lang="es-ES" dirty="0" err="1" smtClean="0"/>
              <a:t>athology</a:t>
            </a:r>
            <a:r>
              <a:rPr lang="es-ES" dirty="0" smtClean="0"/>
              <a:t> </a:t>
            </a:r>
            <a:r>
              <a:rPr lang="es-ES" dirty="0" err="1" smtClean="0"/>
              <a:t>educational</a:t>
            </a:r>
            <a:r>
              <a:rPr lang="es-ES" dirty="0" smtClean="0"/>
              <a:t> </a:t>
            </a:r>
            <a:r>
              <a:rPr lang="es-ES" dirty="0" err="1" smtClean="0"/>
              <a:t>webinars</a:t>
            </a:r>
            <a:r>
              <a:rPr lang="es-ES" dirty="0" smtClean="0"/>
              <a:t>:</a:t>
            </a: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14th</a:t>
            </a:r>
            <a:r>
              <a:rPr lang="es-ES" dirty="0" smtClean="0"/>
              <a:t> </a:t>
            </a:r>
            <a:r>
              <a:rPr lang="es-ES" dirty="0" smtClean="0"/>
              <a:t>JUNE 2023</a:t>
            </a:r>
            <a:endParaRPr lang="es-ES" dirty="0"/>
          </a:p>
          <a:p>
            <a:r>
              <a:rPr lang="en-US" dirty="0" smtClean="0"/>
              <a:t>Prof </a:t>
            </a:r>
            <a:r>
              <a:rPr lang="en-US" b="1" dirty="0" smtClean="0"/>
              <a:t>Paolo </a:t>
            </a:r>
            <a:r>
              <a:rPr lang="en-US" b="1" dirty="0" err="1" smtClean="0"/>
              <a:t>dei</a:t>
            </a:r>
            <a:r>
              <a:rPr lang="en-US" b="1" dirty="0" smtClean="0"/>
              <a:t> </a:t>
            </a:r>
            <a:r>
              <a:rPr lang="en-US" b="1" dirty="0" err="1" smtClean="0"/>
              <a:t>Tos</a:t>
            </a:r>
            <a:r>
              <a:rPr lang="en-US" b="1" dirty="0" smtClean="0"/>
              <a:t> </a:t>
            </a:r>
            <a:r>
              <a:rPr lang="en-US" dirty="0" smtClean="0"/>
              <a:t>presented </a:t>
            </a:r>
            <a:r>
              <a:rPr lang="en-US" dirty="0"/>
              <a:t>a talk about </a:t>
            </a:r>
            <a:r>
              <a:rPr lang="en-US" b="1" dirty="0"/>
              <a:t>"Clinical relevance of soft tissue tune </a:t>
            </a:r>
            <a:r>
              <a:rPr lang="en-US" b="1" dirty="0" smtClean="0"/>
              <a:t>diagnosis“. </a:t>
            </a:r>
            <a:r>
              <a:rPr lang="en-US" dirty="0" smtClean="0"/>
              <a:t>A </a:t>
            </a:r>
            <a:r>
              <a:rPr lang="en-US" dirty="0" smtClean="0"/>
              <a:t>total </a:t>
            </a:r>
            <a:r>
              <a:rPr lang="en-US" dirty="0"/>
              <a:t>of </a:t>
            </a:r>
            <a:r>
              <a:rPr lang="en-US" b="1" dirty="0" smtClean="0"/>
              <a:t>182</a:t>
            </a:r>
            <a:r>
              <a:rPr lang="en-US" dirty="0" smtClean="0"/>
              <a:t> </a:t>
            </a:r>
            <a:r>
              <a:rPr lang="en-US" dirty="0" smtClean="0"/>
              <a:t>participants was registered. 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/>
              <a:t>NEXT on </a:t>
            </a: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DECEMBER </a:t>
            </a:r>
            <a:r>
              <a:rPr lang="en-US" dirty="0" smtClean="0"/>
              <a:t>2023.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Highlight</a:t>
            </a:r>
          </a:p>
          <a:p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581034" y="499767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All the videos are available for SELNET consortium members at </a:t>
            </a:r>
            <a:r>
              <a:rPr lang="en-US" b="1" i="1" dirty="0"/>
              <a:t>https://selnet-h2020.org/scientific-activity/education/ </a:t>
            </a:r>
            <a:endParaRPr lang="en-US" b="1" dirty="0"/>
          </a:p>
          <a:p>
            <a:pPr marL="342900" indent="-342900">
              <a:buFont typeface="+mj-lt"/>
              <a:buAutoNum type="arabicPeriod"/>
            </a:pP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3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31070" y="1628654"/>
            <a:ext cx="4949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Highlight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70" y="2276475"/>
            <a:ext cx="7143750" cy="2305050"/>
          </a:xfrm>
          <a:prstGeom prst="rect">
            <a:avLst/>
          </a:prstGeom>
        </p:spPr>
      </p:pic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xmlns="" id="{424F7253-B20C-B84C-B011-6AA3E0ED2610}"/>
              </a:ext>
            </a:extLst>
          </p:cNvPr>
          <p:cNvSpPr/>
          <p:nvPr/>
        </p:nvSpPr>
        <p:spPr>
          <a:xfrm>
            <a:off x="3839546" y="1828709"/>
            <a:ext cx="726797" cy="4025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WP </a:t>
            </a: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6" name="Elipse 5"/>
          <p:cNvSpPr/>
          <p:nvPr/>
        </p:nvSpPr>
        <p:spPr>
          <a:xfrm>
            <a:off x="8004517" y="2926080"/>
            <a:ext cx="1223889" cy="10410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ysClr val="windowText" lastClr="000000"/>
                </a:solidFill>
              </a:rPr>
              <a:t>DONE</a:t>
            </a:r>
            <a:endParaRPr lang="es-ES" b="1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31070" y="5036234"/>
            <a:ext cx="8963097" cy="1146548"/>
            <a:chOff x="631070" y="5036234"/>
            <a:chExt cx="8963097" cy="1146548"/>
          </a:xfrm>
        </p:grpSpPr>
        <p:sp>
          <p:nvSpPr>
            <p:cNvPr id="9" name="CuadroTexto 8"/>
            <p:cNvSpPr txBox="1"/>
            <p:nvPr/>
          </p:nvSpPr>
          <p:spPr>
            <a:xfrm>
              <a:off x="631070" y="5228674"/>
              <a:ext cx="82211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Publication of </a:t>
              </a:r>
              <a:r>
                <a:rPr lang="en-GB" sz="2800" dirty="0"/>
                <a:t>paper of healthcare </a:t>
              </a:r>
              <a:r>
                <a:rPr lang="en-GB" sz="2800" dirty="0" smtClean="0"/>
                <a:t>barriers: draft ongoing: </a:t>
              </a:r>
              <a:r>
                <a:rPr lang="en-GB" sz="2800" dirty="0" err="1" smtClean="0"/>
                <a:t>Matías</a:t>
              </a:r>
              <a:r>
                <a:rPr lang="en-GB" sz="2800" dirty="0" smtClean="0"/>
                <a:t> </a:t>
              </a:r>
              <a:r>
                <a:rPr lang="en-GB" sz="2800" dirty="0" err="1" smtClean="0"/>
                <a:t>Chacón</a:t>
              </a:r>
              <a:r>
                <a:rPr lang="en-GB" sz="2800" dirty="0" smtClean="0"/>
                <a:t> and Marta Martín-Ruiz</a:t>
              </a:r>
              <a:endParaRPr lang="en-GB" sz="2800" dirty="0"/>
            </a:p>
          </p:txBody>
        </p:sp>
        <p:sp>
          <p:nvSpPr>
            <p:cNvPr id="13" name="Elipse 12"/>
            <p:cNvSpPr/>
            <p:nvPr/>
          </p:nvSpPr>
          <p:spPr>
            <a:xfrm>
              <a:off x="8215533" y="5036234"/>
              <a:ext cx="1378634" cy="1146548"/>
            </a:xfrm>
            <a:prstGeom prst="ellipse">
              <a:avLst/>
            </a:prstGeom>
            <a:solidFill>
              <a:srgbClr val="D86F0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>
                  <a:solidFill>
                    <a:sysClr val="windowText" lastClr="000000"/>
                  </a:solidFill>
                </a:rPr>
                <a:t>Ongoing</a:t>
              </a:r>
            </a:p>
            <a:p>
              <a:pPr algn="ctr"/>
              <a:r>
                <a:rPr lang="en-GB" b="1" dirty="0" smtClean="0">
                  <a:solidFill>
                    <a:sysClr val="windowText" lastClr="000000"/>
                  </a:solidFill>
                </a:rPr>
                <a:t>End of year</a:t>
              </a:r>
              <a:endParaRPr lang="en-GB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89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360932" y="3712030"/>
            <a:ext cx="10440204" cy="3791793"/>
            <a:chOff x="631070" y="3712030"/>
            <a:chExt cx="10440204" cy="3791793"/>
          </a:xfrm>
        </p:grpSpPr>
        <p:sp>
          <p:nvSpPr>
            <p:cNvPr id="27" name="Rectángulo 26"/>
            <p:cNvSpPr/>
            <p:nvPr/>
          </p:nvSpPr>
          <p:spPr>
            <a:xfrm>
              <a:off x="631070" y="3712030"/>
              <a:ext cx="49499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smtClean="0">
                  <a:solidFill>
                    <a:srgbClr val="FF0000"/>
                  </a:solidFill>
                </a:rPr>
                <a:t>TASK</a:t>
              </a:r>
              <a:endParaRPr lang="en-GB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31070" y="4395280"/>
              <a:ext cx="1044020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800" dirty="0" smtClean="0"/>
                <a:t>Each institution must to send me (martamartinruiz@atbsarc.org): all the names of the SELNET members with email, number phone and picture for update the agenda and the web page.</a:t>
              </a:r>
            </a:p>
            <a:p>
              <a:pPr algn="just"/>
              <a:endParaRPr lang="en-GB" sz="2800" dirty="0" smtClean="0"/>
            </a:p>
            <a:p>
              <a:pPr algn="just"/>
              <a:r>
                <a:rPr lang="en-GB" sz="2800" dirty="0" smtClean="0"/>
                <a:t>Deadline: </a:t>
              </a:r>
              <a:r>
                <a:rPr lang="en-GB" sz="2800" u="sng" dirty="0" smtClean="0">
                  <a:solidFill>
                    <a:srgbClr val="FF0000"/>
                  </a:solidFill>
                </a:rPr>
                <a:t>20 November 2023</a:t>
              </a:r>
            </a:p>
            <a:p>
              <a:pPr algn="just"/>
              <a:endParaRPr lang="en-GB" sz="2800" u="sng" dirty="0">
                <a:solidFill>
                  <a:srgbClr val="FF0000"/>
                </a:solidFill>
              </a:endParaRPr>
            </a:p>
            <a:p>
              <a:pPr algn="just"/>
              <a:endParaRPr lang="en-GB" sz="2800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317033" y="1748402"/>
            <a:ext cx="110682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u="sng" dirty="0"/>
              <a:t>We are a </a:t>
            </a:r>
            <a:r>
              <a:rPr lang="en-GB" sz="2800" u="sng" dirty="0" smtClean="0"/>
              <a:t>total of </a:t>
            </a:r>
            <a:r>
              <a:rPr lang="en-GB" sz="2800" b="1" u="sng" dirty="0" smtClean="0"/>
              <a:t>40 sites: 13 </a:t>
            </a:r>
            <a:r>
              <a:rPr lang="en-GB" sz="2800" b="1" u="sng" dirty="0"/>
              <a:t>EU, 26 LATAM and 1 US</a:t>
            </a:r>
            <a:r>
              <a:rPr lang="en-GB" sz="2800" u="sng" dirty="0"/>
              <a:t>. </a:t>
            </a:r>
          </a:p>
          <a:p>
            <a:pPr algn="just"/>
            <a:r>
              <a:rPr lang="en-GB" sz="2800" dirty="0"/>
              <a:t>4 </a:t>
            </a:r>
            <a:r>
              <a:rPr lang="en-GB" sz="2800" dirty="0" smtClean="0"/>
              <a:t>Countries </a:t>
            </a:r>
            <a:r>
              <a:rPr lang="en-GB" sz="2800" dirty="0"/>
              <a:t>in </a:t>
            </a:r>
            <a:r>
              <a:rPr lang="en-GB" sz="2800" dirty="0" smtClean="0"/>
              <a:t>UE.</a:t>
            </a:r>
            <a:endParaRPr lang="en-GB" sz="2800" dirty="0"/>
          </a:p>
          <a:p>
            <a:pPr algn="just"/>
            <a:r>
              <a:rPr lang="en-GB" sz="2800" dirty="0"/>
              <a:t>10 </a:t>
            </a:r>
            <a:r>
              <a:rPr lang="en-GB" sz="2800" dirty="0" smtClean="0"/>
              <a:t>Countries </a:t>
            </a:r>
            <a:r>
              <a:rPr lang="en-GB" sz="2800" dirty="0"/>
              <a:t>in LATAM, on going Uruguay and Dominican </a:t>
            </a:r>
            <a:r>
              <a:rPr lang="en-GB" sz="2800" dirty="0" smtClean="0"/>
              <a:t>Republic.</a:t>
            </a:r>
          </a:p>
          <a:p>
            <a:pPr algn="just"/>
            <a:r>
              <a:rPr lang="en-GB" sz="2800" dirty="0" smtClean="0"/>
              <a:t>1 State in </a:t>
            </a:r>
            <a:r>
              <a:rPr lang="en-GB" sz="2800" dirty="0" smtClean="0"/>
              <a:t>US, external associate member.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2779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WP1: Ethics requirements - 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1821735"/>
            <a:ext cx="11281816" cy="450188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 smtClean="0"/>
              <a:t>All </a:t>
            </a:r>
            <a:r>
              <a:rPr lang="en-GB" sz="2600" dirty="0"/>
              <a:t>the deliverables of this WP have been submitted and accepted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 smtClean="0"/>
              <a:t>The </a:t>
            </a:r>
            <a:r>
              <a:rPr lang="en-GB" sz="2600" dirty="0"/>
              <a:t>Independent Ethics Advisory Board (EAB), composed by M Eriksson, H </a:t>
            </a:r>
            <a:r>
              <a:rPr lang="en-GB" sz="2600" dirty="0" err="1"/>
              <a:t>Gelderblom</a:t>
            </a:r>
            <a:r>
              <a:rPr lang="en-GB" sz="2600" dirty="0"/>
              <a:t> has F Waisberg has to review </a:t>
            </a:r>
            <a:r>
              <a:rPr lang="en-GB" sz="2600" dirty="0" smtClean="0"/>
              <a:t>the Third Periodic </a:t>
            </a:r>
            <a:r>
              <a:rPr lang="en-GB" sz="2600" dirty="0"/>
              <a:t>Report and elaborate a Ethics Report </a:t>
            </a:r>
            <a:r>
              <a:rPr lang="en-GB" sz="2600" dirty="0" smtClean="0"/>
              <a:t>01/01/2022 to 01/12/2022. Need to do for the final report period-&gt; 01/01/2023 to 01/12/2023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Two </a:t>
            </a:r>
            <a:r>
              <a:rPr lang="en-US" sz="2600" dirty="0"/>
              <a:t>site visit reports, one from Argentina and the other from </a:t>
            </a:r>
            <a:r>
              <a:rPr lang="en-US" sz="2600" dirty="0" smtClean="0"/>
              <a:t>Brazil in 2023.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/>
              <a:t>Ensure compliance with Ethic </a:t>
            </a:r>
            <a:r>
              <a:rPr lang="en-US" sz="2600" dirty="0" smtClean="0"/>
              <a:t>Requirements for every partner.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974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794" y="2783783"/>
            <a:ext cx="1014634" cy="8040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55" y="2858832"/>
            <a:ext cx="796207" cy="7052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653" y="2843512"/>
            <a:ext cx="769418" cy="769418"/>
          </a:xfrm>
          <a:prstGeom prst="rect">
            <a:avLst/>
          </a:prstGeom>
        </p:spPr>
      </p:pic>
      <p:graphicFrame>
        <p:nvGraphicFramePr>
          <p:cNvPr id="22" name="Google Shape;136;p4"/>
          <p:cNvGraphicFramePr/>
          <p:nvPr>
            <p:extLst>
              <p:ext uri="{D42A27DB-BD31-4B8C-83A1-F6EECF244321}">
                <p14:modId xmlns:p14="http://schemas.microsoft.com/office/powerpoint/2010/main" val="2565553672"/>
              </p:ext>
            </p:extLst>
          </p:nvPr>
        </p:nvGraphicFramePr>
        <p:xfrm>
          <a:off x="1719075" y="2870693"/>
          <a:ext cx="4412681" cy="2112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1268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noProof="0" dirty="0" smtClean="0"/>
                        <a:t>Communication</a:t>
                      </a:r>
                      <a:r>
                        <a:rPr lang="en-GB" sz="2400" baseline="0" noProof="0" dirty="0" smtClean="0"/>
                        <a:t>!</a:t>
                      </a:r>
                      <a:endParaRPr lang="en-GB" sz="2400" noProof="0" dirty="0"/>
                    </a:p>
                  </a:txBody>
                  <a:tcPr marL="91450" marR="91450" marT="45725" marB="45725">
                    <a:solidFill>
                      <a:srgbClr val="7030A0">
                        <a:alpha val="60000"/>
                      </a:srgbClr>
                    </a:solidFill>
                  </a:tcPr>
                </a:tc>
              </a:tr>
              <a:tr h="1654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                                      </a:t>
                      </a:r>
                      <a:endParaRPr sz="16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                               WP10 (</a:t>
                      </a:r>
                      <a:r>
                        <a:rPr lang="en-US" sz="1800" b="1" dirty="0" smtClean="0"/>
                        <a:t>IIS-FJD</a:t>
                      </a:r>
                      <a:r>
                        <a:rPr lang="en-US" sz="1800" dirty="0" smtClean="0"/>
                        <a:t>) </a:t>
                      </a:r>
                      <a:r>
                        <a:rPr lang="en-US" sz="1800" b="1" dirty="0" smtClean="0"/>
                        <a:t>NEWS</a:t>
                      </a:r>
                      <a:endParaRPr sz="1800" b="1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SELNET-WPs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        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" name="Google Shape;141;p4"/>
          <p:cNvSpPr/>
          <p:nvPr/>
        </p:nvSpPr>
        <p:spPr>
          <a:xfrm rot="3558449" flipH="1">
            <a:off x="3180107" y="4015722"/>
            <a:ext cx="297215" cy="321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652922" y="5081369"/>
            <a:ext cx="265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https://selnet-h2020.org/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229425" y="3639537"/>
            <a:ext cx="6883465" cy="1611109"/>
            <a:chOff x="1943501" y="3327484"/>
            <a:chExt cx="6883465" cy="1611109"/>
          </a:xfrm>
        </p:grpSpPr>
        <p:sp>
          <p:nvSpPr>
            <p:cNvPr id="25" name="Google Shape;141;p4"/>
            <p:cNvSpPr/>
            <p:nvPr/>
          </p:nvSpPr>
          <p:spPr>
            <a:xfrm rot="6589883" flipH="1">
              <a:off x="1994512" y="4114360"/>
              <a:ext cx="232968" cy="33499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2304618" y="3327484"/>
              <a:ext cx="6522348" cy="1611109"/>
              <a:chOff x="2304618" y="3327484"/>
              <a:chExt cx="6522348" cy="1611109"/>
            </a:xfrm>
          </p:grpSpPr>
          <p:sp>
            <p:nvSpPr>
              <p:cNvPr id="23" name="Google Shape;137;p4"/>
              <p:cNvSpPr/>
              <p:nvPr/>
            </p:nvSpPr>
            <p:spPr>
              <a:xfrm rot="10800000" flipH="1">
                <a:off x="3859182" y="3910865"/>
                <a:ext cx="198918" cy="273822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5152336" y="3327484"/>
                <a:ext cx="3674630" cy="1611109"/>
                <a:chOff x="218940" y="2012323"/>
                <a:chExt cx="7621817" cy="2882434"/>
              </a:xfrm>
            </p:grpSpPr>
            <p:pic>
              <p:nvPicPr>
                <p:cNvPr id="29" name="Google Shape;280;p1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22333" t="45821" r="70573" b="12864"/>
                <a:stretch/>
              </p:blipFill>
              <p:spPr>
                <a:xfrm>
                  <a:off x="218940" y="2012323"/>
                  <a:ext cx="853115" cy="28333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" name="CuadroTexto 29"/>
                <p:cNvSpPr txBox="1"/>
                <p:nvPr/>
              </p:nvSpPr>
              <p:spPr>
                <a:xfrm>
                  <a:off x="1072056" y="2319130"/>
                  <a:ext cx="3764457" cy="605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 smtClean="0">
                      <a:latin typeface="Arial Black" panose="020B0A04020102020204" pitchFamily="34" charset="0"/>
                    </a:rPr>
                    <a:t>@selnet_h2020</a:t>
                  </a:r>
                  <a:endParaRPr lang="es-ES" sz="16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1" name="CuadroTexto 30"/>
                <p:cNvSpPr txBox="1"/>
                <p:nvPr/>
              </p:nvSpPr>
              <p:spPr>
                <a:xfrm>
                  <a:off x="1072055" y="2995269"/>
                  <a:ext cx="6768702" cy="461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400" dirty="0" smtClean="0">
                      <a:latin typeface="Arial Black" panose="020B0A04020102020204" pitchFamily="34" charset="0"/>
                    </a:rPr>
                    <a:t>Sarcoma </a:t>
                  </a:r>
                  <a:r>
                    <a:rPr lang="es-ES" sz="1400" dirty="0" err="1" smtClean="0">
                      <a:latin typeface="Arial Black" panose="020B0A04020102020204" pitchFamily="34" charset="0"/>
                    </a:rPr>
                    <a:t>European</a:t>
                  </a:r>
                  <a:r>
                    <a:rPr lang="es-ES" sz="1400" dirty="0" smtClean="0">
                      <a:latin typeface="Arial Black" panose="020B0A04020102020204" pitchFamily="34" charset="0"/>
                    </a:rPr>
                    <a:t> &amp; </a:t>
                  </a:r>
                  <a:r>
                    <a:rPr lang="es-ES" sz="1400" dirty="0" err="1" smtClean="0">
                      <a:latin typeface="Arial Black" panose="020B0A04020102020204" pitchFamily="34" charset="0"/>
                    </a:rPr>
                    <a:t>LatinAmerica</a:t>
                  </a:r>
                  <a:r>
                    <a:rPr lang="es-ES" sz="1400" dirty="0" smtClean="0">
                      <a:latin typeface="Arial Black" panose="020B0A04020102020204" pitchFamily="34" charset="0"/>
                    </a:rPr>
                    <a:t> Network</a:t>
                  </a:r>
                  <a:endParaRPr lang="es-ES" sz="14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2" name="CuadroTexto 31"/>
                <p:cNvSpPr txBox="1"/>
                <p:nvPr/>
              </p:nvSpPr>
              <p:spPr>
                <a:xfrm>
                  <a:off x="1072056" y="3671408"/>
                  <a:ext cx="2018881" cy="550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400" dirty="0" smtClean="0">
                      <a:latin typeface="Arial Black" panose="020B0A04020102020204" pitchFamily="34" charset="0"/>
                    </a:rPr>
                    <a:t>SELNET</a:t>
                  </a:r>
                  <a:endParaRPr lang="es-ES" sz="14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3" name="CuadroTexto 32"/>
                <p:cNvSpPr txBox="1"/>
                <p:nvPr/>
              </p:nvSpPr>
              <p:spPr>
                <a:xfrm>
                  <a:off x="1072053" y="4289050"/>
                  <a:ext cx="3671360" cy="605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 smtClean="0">
                      <a:latin typeface="Arial Black" panose="020B0A04020102020204" pitchFamily="34" charset="0"/>
                    </a:rPr>
                    <a:t>@SelnetH2020</a:t>
                  </a:r>
                  <a:endParaRPr lang="es-ES" sz="1600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7" name="CuadroTexto 6"/>
              <p:cNvSpPr txBox="1"/>
              <p:nvPr/>
            </p:nvSpPr>
            <p:spPr>
              <a:xfrm>
                <a:off x="2304618" y="4166383"/>
                <a:ext cx="124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WP9 (</a:t>
                </a:r>
                <a:r>
                  <a:rPr lang="es-ES" b="1" dirty="0" smtClean="0"/>
                  <a:t>IAF</a:t>
                </a:r>
                <a:r>
                  <a:rPr lang="es-ES" dirty="0" smtClean="0"/>
                  <a:t>)</a:t>
                </a:r>
                <a:endParaRPr lang="es-ES" dirty="0"/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3281143" y="4184316"/>
                <a:ext cx="1625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/>
                  <a:t>SOCIAL MEDIA</a:t>
                </a:r>
                <a:endParaRPr lang="es-E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322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393810"/>
            <a:ext cx="7337184" cy="1818607"/>
          </a:xfrm>
        </p:spPr>
        <p:txBody>
          <a:bodyPr>
            <a:normAutofit/>
          </a:bodyPr>
          <a:lstStyle/>
          <a:p>
            <a:r>
              <a:rPr lang="es-ES" dirty="0">
                <a:latin typeface="Didot" panose="02000503000000020003" pitchFamily="2" charset="-79"/>
                <a:cs typeface="Didot" panose="02000503000000020003" pitchFamily="2" charset="-79"/>
              </a:rPr>
              <a:t>G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racias,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merci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grazie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</a:t>
            </a:r>
            <a:r>
              <a:rPr lang="es-ES" dirty="0" err="1">
                <a:latin typeface="Didot" panose="02000503000000020003" pitchFamily="2" charset="-79"/>
                <a:cs typeface="Didot" panose="02000503000000020003" pitchFamily="2" charset="-79"/>
              </a:rPr>
              <a:t>o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brigada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thank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you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! </a:t>
            </a:r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91" y="4987616"/>
            <a:ext cx="4459334" cy="1464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649491" y="6505768"/>
            <a:ext cx="600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75613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X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SELNET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CONSORTIUM MEETING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bg1">
                    <a:lumMod val="50000"/>
                  </a:schemeClr>
                </a:solidFill>
              </a:rPr>
              <a:t>November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 2023)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0396" y="5678558"/>
            <a:ext cx="4190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hlinkClick r:id="rId4"/>
              </a:rPr>
              <a:t>martamartinruiz@atbscar.org</a:t>
            </a:r>
            <a:endParaRPr lang="en-GB" sz="2400" b="1" dirty="0" smtClean="0"/>
          </a:p>
          <a:p>
            <a:r>
              <a:rPr lang="en-GB" sz="2400" b="1" dirty="0">
                <a:solidFill>
                  <a:srgbClr val="0070C0"/>
                </a:solidFill>
              </a:rPr>
              <a:t>m</a:t>
            </a:r>
            <a:r>
              <a:rPr lang="en-GB" sz="2400" b="1" dirty="0" smtClean="0">
                <a:solidFill>
                  <a:srgbClr val="0070C0"/>
                </a:solidFill>
              </a:rPr>
              <a:t>arta.mruiz@quironsalud.es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0395" y="4755228"/>
            <a:ext cx="36039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Marta Martín Ruiz, PhD</a:t>
            </a:r>
          </a:p>
          <a:p>
            <a:r>
              <a:rPr lang="en-GB" dirty="0"/>
              <a:t>Project Manager</a:t>
            </a:r>
          </a:p>
          <a:p>
            <a:r>
              <a:rPr lang="en-GB" dirty="0" smtClean="0"/>
              <a:t>SELNET </a:t>
            </a:r>
            <a:r>
              <a:rPr lang="en-GB" dirty="0"/>
              <a:t>coordination </a:t>
            </a:r>
            <a:r>
              <a:rPr lang="en-GB" dirty="0" smtClean="0"/>
              <a:t>team; IIS-FJD</a:t>
            </a:r>
            <a:endParaRPr lang="en-GB" dirty="0"/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12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 txBox="1">
            <a:spLocks/>
          </p:cNvSpPr>
          <p:nvPr/>
        </p:nvSpPr>
        <p:spPr>
          <a:xfrm>
            <a:off x="8707902" y="4331391"/>
            <a:ext cx="2335237" cy="481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Buenos Aires, </a:t>
            </a:r>
            <a:r>
              <a:rPr lang="en-GB" sz="1800" dirty="0" smtClean="0"/>
              <a:t>Argentina</a:t>
            </a:r>
            <a:endParaRPr lang="es-ES" sz="18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923" y="1897952"/>
            <a:ext cx="4255662" cy="23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E7416B84-F293-0843-B178-9474A048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844" y="208602"/>
            <a:ext cx="1363752" cy="1363752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615DAB6E-8D8D-8D49-90C0-AEEB84B2F9BA}"/>
              </a:ext>
            </a:extLst>
          </p:cNvPr>
          <p:cNvGrpSpPr/>
          <p:nvPr/>
        </p:nvGrpSpPr>
        <p:grpSpPr>
          <a:xfrm>
            <a:off x="-17719" y="208602"/>
            <a:ext cx="10034766" cy="5093039"/>
            <a:chOff x="692318" y="360218"/>
            <a:chExt cx="10034766" cy="5093039"/>
          </a:xfrm>
        </p:grpSpPr>
        <p:sp>
          <p:nvSpPr>
            <p:cNvPr id="4" name="Título 3">
              <a:extLst>
                <a:ext uri="{FF2B5EF4-FFF2-40B4-BE49-F238E27FC236}">
                  <a16:creationId xmlns:a16="http://schemas.microsoft.com/office/drawing/2014/main" xmlns="" id="{D5ECDA53-EC5B-FB48-A23E-5C75DB38218C}"/>
                </a:ext>
              </a:extLst>
            </p:cNvPr>
            <p:cNvSpPr txBox="1">
              <a:spLocks/>
            </p:cNvSpPr>
            <p:nvPr/>
          </p:nvSpPr>
          <p:spPr>
            <a:xfrm>
              <a:off x="1022558" y="360218"/>
              <a:ext cx="9704526" cy="1212136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/>
                <a:t>SELNET </a:t>
              </a:r>
              <a:r>
                <a:rPr lang="en-US" sz="3600" dirty="0" smtClean="0"/>
                <a:t>timeline</a:t>
              </a:r>
              <a:endParaRPr lang="en-GB" sz="3600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95261AB3-1213-8341-9EB7-12C4A8DADFF5}"/>
                </a:ext>
              </a:extLst>
            </p:cNvPr>
            <p:cNvGrpSpPr/>
            <p:nvPr/>
          </p:nvGrpSpPr>
          <p:grpSpPr>
            <a:xfrm>
              <a:off x="1638795" y="3146269"/>
              <a:ext cx="8332519" cy="855025"/>
              <a:chOff x="1211283" y="2766949"/>
              <a:chExt cx="8332519" cy="855025"/>
            </a:xfrm>
          </p:grpSpPr>
          <p:sp>
            <p:nvSpPr>
              <p:cNvPr id="6" name="Cheurón 5">
                <a:extLst>
                  <a:ext uri="{FF2B5EF4-FFF2-40B4-BE49-F238E27FC236}">
                    <a16:creationId xmlns:a16="http://schemas.microsoft.com/office/drawing/2014/main" xmlns="" id="{A03043CF-EC93-764B-ADE3-E149999876D1}"/>
                  </a:ext>
                </a:extLst>
              </p:cNvPr>
              <p:cNvSpPr/>
              <p:nvPr/>
            </p:nvSpPr>
            <p:spPr>
              <a:xfrm>
                <a:off x="1211283" y="2766951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First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Jan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2019- June 2020)</a:t>
                </a:r>
              </a:p>
            </p:txBody>
          </p:sp>
          <p:sp>
            <p:nvSpPr>
              <p:cNvPr id="7" name="Cheurón 6">
                <a:extLst>
                  <a:ext uri="{FF2B5EF4-FFF2-40B4-BE49-F238E27FC236}">
                    <a16:creationId xmlns:a16="http://schemas.microsoft.com/office/drawing/2014/main" xmlns="" id="{FED66B4D-A85F-4F40-BFE7-315A6960E7BB}"/>
                  </a:ext>
                </a:extLst>
              </p:cNvPr>
              <p:cNvSpPr/>
              <p:nvPr/>
            </p:nvSpPr>
            <p:spPr>
              <a:xfrm>
                <a:off x="3928753" y="2766950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Second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July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2020- 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Dec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2021)</a:t>
                </a:r>
              </a:p>
            </p:txBody>
          </p:sp>
          <p:sp>
            <p:nvSpPr>
              <p:cNvPr id="8" name="Cheurón 7">
                <a:extLst>
                  <a:ext uri="{FF2B5EF4-FFF2-40B4-BE49-F238E27FC236}">
                    <a16:creationId xmlns:a16="http://schemas.microsoft.com/office/drawing/2014/main" xmlns="" id="{DA3F08F6-0807-654C-AD5F-89FBD8E8ABDF}"/>
                  </a:ext>
                </a:extLst>
              </p:cNvPr>
              <p:cNvSpPr/>
              <p:nvPr/>
            </p:nvSpPr>
            <p:spPr>
              <a:xfrm>
                <a:off x="6646223" y="2766949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Third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Jan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2022-Dec 2022)</a:t>
                </a:r>
              </a:p>
            </p:txBody>
          </p:sp>
        </p:grpSp>
        <p:sp>
          <p:nvSpPr>
            <p:cNvPr id="10" name="Flecha abajo 9">
              <a:extLst>
                <a:ext uri="{FF2B5EF4-FFF2-40B4-BE49-F238E27FC236}">
                  <a16:creationId xmlns:a16="http://schemas.microsoft.com/office/drawing/2014/main" xmlns="" id="{7398BDE3-6800-4A46-999E-A5385F7E3E93}"/>
                </a:ext>
              </a:extLst>
            </p:cNvPr>
            <p:cNvSpPr/>
            <p:nvPr/>
          </p:nvSpPr>
          <p:spPr>
            <a:xfrm>
              <a:off x="4156365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Flecha abajo 10">
              <a:extLst>
                <a:ext uri="{FF2B5EF4-FFF2-40B4-BE49-F238E27FC236}">
                  <a16:creationId xmlns:a16="http://schemas.microsoft.com/office/drawing/2014/main" xmlns="" id="{7C5DDF8A-0D1E-D640-8526-4676CCFFF139}"/>
                </a:ext>
              </a:extLst>
            </p:cNvPr>
            <p:cNvSpPr/>
            <p:nvPr/>
          </p:nvSpPr>
          <p:spPr>
            <a:xfrm>
              <a:off x="6909460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Flecha abajo 11">
              <a:extLst>
                <a:ext uri="{FF2B5EF4-FFF2-40B4-BE49-F238E27FC236}">
                  <a16:creationId xmlns:a16="http://schemas.microsoft.com/office/drawing/2014/main" xmlns="" id="{E5826A8E-AC97-8345-801F-AB18BFB96A31}"/>
                </a:ext>
              </a:extLst>
            </p:cNvPr>
            <p:cNvSpPr/>
            <p:nvPr/>
          </p:nvSpPr>
          <p:spPr>
            <a:xfrm>
              <a:off x="9662555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626357F6-D9A3-1F45-B5B1-16D71EA8F753}"/>
                </a:ext>
              </a:extLst>
            </p:cNvPr>
            <p:cNvSpPr/>
            <p:nvPr/>
          </p:nvSpPr>
          <p:spPr>
            <a:xfrm>
              <a:off x="3834741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P1 </a:t>
              </a:r>
              <a:r>
                <a:rPr lang="es-ES_tradnl" b="1" dirty="0" err="1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1191EBD5-7056-A547-9BC1-BC0C9F15C445}"/>
                </a:ext>
              </a:extLst>
            </p:cNvPr>
            <p:cNvSpPr/>
            <p:nvPr/>
          </p:nvSpPr>
          <p:spPr>
            <a:xfrm>
              <a:off x="6587836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P2 </a:t>
              </a:r>
              <a:r>
                <a:rPr lang="es-ES_tradnl" b="1" dirty="0" err="1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08CB30E5-A136-BA40-B211-30C8ED060E55}"/>
                </a:ext>
              </a:extLst>
            </p:cNvPr>
            <p:cNvSpPr/>
            <p:nvPr/>
          </p:nvSpPr>
          <p:spPr>
            <a:xfrm>
              <a:off x="9303326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>
                  <a:solidFill>
                    <a:schemeClr val="tx1"/>
                  </a:solidFill>
                </a:rPr>
                <a:t>P3</a:t>
              </a:r>
            </a:p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8603C55E-4271-144C-9961-101E9D59DD50}"/>
                </a:ext>
              </a:extLst>
            </p:cNvPr>
            <p:cNvSpPr txBox="1"/>
            <p:nvPr/>
          </p:nvSpPr>
          <p:spPr>
            <a:xfrm>
              <a:off x="746584" y="3389113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TIME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41737A04-6973-E94A-BD07-F926B26A86C1}"/>
                </a:ext>
              </a:extLst>
            </p:cNvPr>
            <p:cNvSpPr txBox="1"/>
            <p:nvPr/>
          </p:nvSpPr>
          <p:spPr>
            <a:xfrm>
              <a:off x="692318" y="5007333"/>
              <a:ext cx="1054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REPORTS</a:t>
              </a:r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58CB043C-EB04-C244-8ACB-8E6A114188AE}"/>
                </a:ext>
              </a:extLst>
            </p:cNvPr>
            <p:cNvGrpSpPr/>
            <p:nvPr/>
          </p:nvGrpSpPr>
          <p:grpSpPr>
            <a:xfrm>
              <a:off x="1638794" y="2354672"/>
              <a:ext cx="8172584" cy="392608"/>
              <a:chOff x="1638794" y="2354672"/>
              <a:chExt cx="8172584" cy="392608"/>
            </a:xfrm>
          </p:grpSpPr>
          <p:sp>
            <p:nvSpPr>
              <p:cNvPr id="31" name="Cheurón 30">
                <a:extLst>
                  <a:ext uri="{FF2B5EF4-FFF2-40B4-BE49-F238E27FC236}">
                    <a16:creationId xmlns:a16="http://schemas.microsoft.com/office/drawing/2014/main" xmlns="" id="{9A1928CD-AAF5-2845-BDBD-12A9D79EA7C3}"/>
                  </a:ext>
                </a:extLst>
              </p:cNvPr>
              <p:cNvSpPr/>
              <p:nvPr/>
            </p:nvSpPr>
            <p:spPr>
              <a:xfrm>
                <a:off x="1638794" y="2457751"/>
                <a:ext cx="8170092" cy="212215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91D9DA68-4F5F-6D41-BF5A-8B5808DE33E6}"/>
                  </a:ext>
                </a:extLst>
              </p:cNvPr>
              <p:cNvSpPr/>
              <p:nvPr/>
            </p:nvSpPr>
            <p:spPr>
              <a:xfrm>
                <a:off x="1723525" y="2377948"/>
                <a:ext cx="1011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dirty="0" err="1"/>
                  <a:t>Jan</a:t>
                </a:r>
                <a:r>
                  <a:rPr lang="es-ES_tradnl" b="1" dirty="0"/>
                  <a:t> 2019</a:t>
                </a: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4596BCB5-CB57-DF41-8639-E343C2F87D23}"/>
                  </a:ext>
                </a:extLst>
              </p:cNvPr>
              <p:cNvSpPr/>
              <p:nvPr/>
            </p:nvSpPr>
            <p:spPr>
              <a:xfrm>
                <a:off x="8536666" y="2354672"/>
                <a:ext cx="12747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b="1" dirty="0" err="1"/>
                  <a:t>Dec</a:t>
                </a:r>
                <a:r>
                  <a:rPr lang="es-ES_tradnl" b="1" dirty="0"/>
                  <a:t> 2022</a:t>
                </a:r>
              </a:p>
            </p:txBody>
          </p:sp>
        </p:grpSp>
      </p:grp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D1994CB0-2207-E844-9578-FBEBED434DC9}"/>
              </a:ext>
            </a:extLst>
          </p:cNvPr>
          <p:cNvSpPr/>
          <p:nvPr/>
        </p:nvSpPr>
        <p:spPr>
          <a:xfrm>
            <a:off x="4729124" y="3740180"/>
            <a:ext cx="739292" cy="6912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tx1"/>
                </a:solidFill>
              </a:rPr>
              <a:t>AMM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D1994CB0-2207-E844-9578-FBEBED434DC9}"/>
              </a:ext>
            </a:extLst>
          </p:cNvPr>
          <p:cNvSpPr/>
          <p:nvPr/>
        </p:nvSpPr>
        <p:spPr>
          <a:xfrm>
            <a:off x="7507218" y="3737692"/>
            <a:ext cx="739292" cy="6912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tx1"/>
                </a:solidFill>
              </a:rPr>
              <a:t>AMM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B6D5AE28-006D-B84F-86D6-3468133BE460}"/>
              </a:ext>
            </a:extLst>
          </p:cNvPr>
          <p:cNvSpPr/>
          <p:nvPr/>
        </p:nvSpPr>
        <p:spPr>
          <a:xfrm>
            <a:off x="1638794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PRE-</a:t>
            </a:r>
            <a:r>
              <a:rPr lang="es-ES_tradnl" b="1" dirty="0" err="1">
                <a:solidFill>
                  <a:schemeClr val="tx1"/>
                </a:solidFill>
              </a:rPr>
              <a:t>funding</a:t>
            </a:r>
            <a:r>
              <a:rPr lang="es-ES_tradnl" b="1" dirty="0">
                <a:solidFill>
                  <a:schemeClr val="tx1"/>
                </a:solidFill>
              </a:rPr>
              <a:t> (53.33%)*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D0649C95-AE29-B14C-AB10-751D8CD40D50}"/>
              </a:ext>
            </a:extLst>
          </p:cNvPr>
          <p:cNvSpPr/>
          <p:nvPr/>
        </p:nvSpPr>
        <p:spPr>
          <a:xfrm>
            <a:off x="4451267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P1 (15%)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B3E271DD-76A0-7F4A-898D-83C43CF75FCF}"/>
              </a:ext>
            </a:extLst>
          </p:cNvPr>
          <p:cNvSpPr/>
          <p:nvPr/>
        </p:nvSpPr>
        <p:spPr>
          <a:xfrm>
            <a:off x="7168737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P2 (15%)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21D87EA1-BAAF-234D-A5A2-77A45A80C367}"/>
              </a:ext>
            </a:extLst>
          </p:cNvPr>
          <p:cNvSpPr txBox="1"/>
          <p:nvPr/>
        </p:nvSpPr>
        <p:spPr>
          <a:xfrm>
            <a:off x="108643" y="593683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FUNDS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89D7C2C5-FC6F-2147-8CE8-6FBAECFB1AFD}"/>
              </a:ext>
            </a:extLst>
          </p:cNvPr>
          <p:cNvSpPr txBox="1"/>
          <p:nvPr/>
        </p:nvSpPr>
        <p:spPr>
          <a:xfrm>
            <a:off x="2266004" y="5538110"/>
            <a:ext cx="76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/>
              <a:t>Feb 2019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B2713397-1BC9-7D41-8ABD-BA3644E4FF7A}"/>
              </a:ext>
            </a:extLst>
          </p:cNvPr>
          <p:cNvSpPr txBox="1"/>
          <p:nvPr/>
        </p:nvSpPr>
        <p:spPr>
          <a:xfrm>
            <a:off x="5032295" y="5509659"/>
            <a:ext cx="97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August</a:t>
            </a:r>
            <a:r>
              <a:rPr lang="es-ES_tradnl" sz="1200" b="1" dirty="0"/>
              <a:t> </a:t>
            </a:r>
            <a:r>
              <a:rPr lang="es-ES_tradnl" sz="1200" b="1" dirty="0" smtClean="0"/>
              <a:t>2021</a:t>
            </a:r>
            <a:endParaRPr lang="es-ES_tradnl" sz="120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B2713397-1BC9-7D41-8ABD-BA3644E4FF7A}"/>
              </a:ext>
            </a:extLst>
          </p:cNvPr>
          <p:cNvSpPr txBox="1"/>
          <p:nvPr/>
        </p:nvSpPr>
        <p:spPr>
          <a:xfrm>
            <a:off x="7742628" y="5530763"/>
            <a:ext cx="97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August</a:t>
            </a:r>
            <a:r>
              <a:rPr lang="es-ES_tradnl" sz="1200" b="1" dirty="0" smtClean="0"/>
              <a:t> 2022</a:t>
            </a:r>
            <a:endParaRPr lang="es-ES_tradnl" sz="1200" b="1" dirty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13AD598F-2E71-DC4F-A59F-14C4AD73B43C}"/>
              </a:ext>
            </a:extLst>
          </p:cNvPr>
          <p:cNvSpPr/>
          <p:nvPr/>
        </p:nvSpPr>
        <p:spPr>
          <a:xfrm>
            <a:off x="10701902" y="4495404"/>
            <a:ext cx="1721655" cy="93677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9" name="Grupo 18"/>
          <p:cNvGrpSpPr/>
          <p:nvPr/>
        </p:nvGrpSpPr>
        <p:grpSpPr>
          <a:xfrm>
            <a:off x="9098887" y="2203056"/>
            <a:ext cx="2897579" cy="4103115"/>
            <a:chOff x="9098887" y="2203056"/>
            <a:chExt cx="2897579" cy="4103115"/>
          </a:xfrm>
        </p:grpSpPr>
        <p:grpSp>
          <p:nvGrpSpPr>
            <p:cNvPr id="18" name="Grupo 17"/>
            <p:cNvGrpSpPr/>
            <p:nvPr/>
          </p:nvGrpSpPr>
          <p:grpSpPr>
            <a:xfrm>
              <a:off x="9098887" y="2203056"/>
              <a:ext cx="2897579" cy="4103115"/>
              <a:chOff x="9098887" y="2203056"/>
              <a:chExt cx="2897579" cy="4103115"/>
            </a:xfrm>
          </p:grpSpPr>
          <p:sp>
            <p:nvSpPr>
              <p:cNvPr id="38" name="Rectángulo 37">
                <a:extLst>
                  <a:ext uri="{FF2B5EF4-FFF2-40B4-BE49-F238E27FC236}">
                    <a16:creationId xmlns="" xmlns:a16="http://schemas.microsoft.com/office/drawing/2014/main" id="{9F15AAB6-B6B6-934E-86A7-7131DAB0EDA3}"/>
                  </a:ext>
                </a:extLst>
              </p:cNvPr>
              <p:cNvSpPr/>
              <p:nvPr/>
            </p:nvSpPr>
            <p:spPr>
              <a:xfrm>
                <a:off x="9817864" y="5783657"/>
                <a:ext cx="1353787" cy="52251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>
                    <a:solidFill>
                      <a:schemeClr val="tx1"/>
                    </a:solidFill>
                  </a:rPr>
                  <a:t>P3 (16.67%)</a:t>
                </a:r>
              </a:p>
            </p:txBody>
          </p:sp>
          <p:grpSp>
            <p:nvGrpSpPr>
              <p:cNvPr id="3" name="Grupo 2"/>
              <p:cNvGrpSpPr/>
              <p:nvPr/>
            </p:nvGrpSpPr>
            <p:grpSpPr>
              <a:xfrm>
                <a:off x="9098887" y="2203056"/>
                <a:ext cx="2897579" cy="3021993"/>
                <a:chOff x="9098887" y="2203056"/>
                <a:chExt cx="2897579" cy="3021993"/>
              </a:xfrm>
            </p:grpSpPr>
            <p:grpSp>
              <p:nvGrpSpPr>
                <p:cNvPr id="51" name="Grupo 50"/>
                <p:cNvGrpSpPr/>
                <p:nvPr/>
              </p:nvGrpSpPr>
              <p:grpSpPr>
                <a:xfrm>
                  <a:off x="9098887" y="2203056"/>
                  <a:ext cx="2897579" cy="3021993"/>
                  <a:chOff x="9098887" y="2203056"/>
                  <a:chExt cx="2897579" cy="3021993"/>
                </a:xfrm>
              </p:grpSpPr>
              <p:sp>
                <p:nvSpPr>
                  <p:cNvPr id="42" name="Cheurón 41">
                    <a:extLst>
                      <a:ext uri="{FF2B5EF4-FFF2-40B4-BE49-F238E27FC236}">
                        <a16:creationId xmlns:a16="http://schemas.microsoft.com/office/drawing/2014/main" xmlns="" id="{DA3F08F6-0807-654C-AD5F-89FBD8E8ABDF}"/>
                      </a:ext>
                    </a:extLst>
                  </p:cNvPr>
                  <p:cNvSpPr/>
                  <p:nvPr/>
                </p:nvSpPr>
                <p:spPr>
                  <a:xfrm>
                    <a:off x="9098887" y="2994651"/>
                    <a:ext cx="2897579" cy="855023"/>
                  </a:xfrm>
                  <a:prstGeom prst="chevron">
                    <a:avLst/>
                  </a:prstGeom>
                  <a:solidFill>
                    <a:srgbClr val="F5DB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s-ES_tradnl" b="1" dirty="0" err="1" smtClean="0">
                        <a:solidFill>
                          <a:schemeClr val="tx1"/>
                        </a:solidFill>
                      </a:rPr>
                      <a:t>Fourth</a:t>
                    </a:r>
                    <a:r>
                      <a:rPr lang="es-ES_tradnl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s-ES_tradnl" b="1" dirty="0" err="1" smtClean="0">
                        <a:solidFill>
                          <a:schemeClr val="tx1"/>
                        </a:solidFill>
                      </a:rPr>
                      <a:t>Period</a:t>
                    </a:r>
                    <a:endParaRPr lang="es-ES_tradnl" b="1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s-ES_tradnl" sz="1600" dirty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es-ES_tradnl" sz="1600" dirty="0" err="1">
                        <a:solidFill>
                          <a:schemeClr val="tx1"/>
                        </a:solidFill>
                      </a:rPr>
                      <a:t>Jan</a:t>
                    </a:r>
                    <a:r>
                      <a:rPr lang="es-ES_tradnl" sz="1600" dirty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s-ES_tradnl" sz="1600" dirty="0" smtClean="0">
                        <a:solidFill>
                          <a:schemeClr val="tx1"/>
                        </a:solidFill>
                      </a:rPr>
                      <a:t>2023-Dec 2023)</a:t>
                    </a:r>
                    <a:endParaRPr lang="es-ES_tradnl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5" name="Cheurón 44">
                    <a:extLst>
                      <a:ext uri="{FF2B5EF4-FFF2-40B4-BE49-F238E27FC236}">
                        <a16:creationId xmlns:a16="http://schemas.microsoft.com/office/drawing/2014/main" xmlns="" id="{9A1928CD-AAF5-2845-BDBD-12A9D79EA7C3}"/>
                      </a:ext>
                    </a:extLst>
                  </p:cNvPr>
                  <p:cNvSpPr/>
                  <p:nvPr/>
                </p:nvSpPr>
                <p:spPr>
                  <a:xfrm>
                    <a:off x="9310262" y="2282007"/>
                    <a:ext cx="2043547" cy="240208"/>
                  </a:xfrm>
                  <a:prstGeom prst="chevron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Rectángulo 46">
                    <a:extLst>
                      <a:ext uri="{FF2B5EF4-FFF2-40B4-BE49-F238E27FC236}">
                        <a16:creationId xmlns:a16="http://schemas.microsoft.com/office/drawing/2014/main" xmlns="" id="{4596BCB5-CB57-DF41-8639-E343C2F87D23}"/>
                      </a:ext>
                    </a:extLst>
                  </p:cNvPr>
                  <p:cNvSpPr/>
                  <p:nvPr/>
                </p:nvSpPr>
                <p:spPr>
                  <a:xfrm>
                    <a:off x="10288018" y="2203056"/>
                    <a:ext cx="1274712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s-ES_tradnl" b="1" dirty="0" err="1"/>
                      <a:t>Dec</a:t>
                    </a:r>
                    <a:r>
                      <a:rPr lang="es-ES_tradnl" b="1" dirty="0"/>
                      <a:t> </a:t>
                    </a:r>
                    <a:r>
                      <a:rPr lang="es-ES_tradnl" b="1" dirty="0" smtClean="0"/>
                      <a:t>2023</a:t>
                    </a:r>
                    <a:endParaRPr lang="es-ES_tradnl" b="1" dirty="0"/>
                  </a:p>
                </p:txBody>
              </p:sp>
              <p:sp>
                <p:nvSpPr>
                  <p:cNvPr id="48" name="Flecha abajo 47">
                    <a:extLst>
                      <a:ext uri="{FF2B5EF4-FFF2-40B4-BE49-F238E27FC236}">
                        <a16:creationId xmlns:a16="http://schemas.microsoft.com/office/drawing/2014/main" xmlns="" id="{E5826A8E-AC97-8345-801F-AB18BFB96A31}"/>
                      </a:ext>
                    </a:extLst>
                  </p:cNvPr>
                  <p:cNvSpPr/>
                  <p:nvPr/>
                </p:nvSpPr>
                <p:spPr>
                  <a:xfrm>
                    <a:off x="11535038" y="3856904"/>
                    <a:ext cx="164275" cy="736270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_tradnl"/>
                  </a:p>
                </p:txBody>
              </p:sp>
              <p:sp>
                <p:nvSpPr>
                  <p:cNvPr id="49" name="Rectángulo 48">
                    <a:extLst>
                      <a:ext uri="{FF2B5EF4-FFF2-40B4-BE49-F238E27FC236}">
                        <a16:creationId xmlns:a16="http://schemas.microsoft.com/office/drawing/2014/main" xmlns="" id="{08CB30E5-A136-BA40-B211-30C8ED060E55}"/>
                      </a:ext>
                    </a:extLst>
                  </p:cNvPr>
                  <p:cNvSpPr/>
                  <p:nvPr/>
                </p:nvSpPr>
                <p:spPr>
                  <a:xfrm>
                    <a:off x="11175809" y="4702535"/>
                    <a:ext cx="807522" cy="522514"/>
                  </a:xfrm>
                  <a:prstGeom prst="rect">
                    <a:avLst/>
                  </a:prstGeom>
                  <a:solidFill>
                    <a:srgbClr val="FF97A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_tradnl" b="1" dirty="0" smtClean="0">
                        <a:solidFill>
                          <a:schemeClr val="tx1"/>
                        </a:solidFill>
                      </a:rPr>
                      <a:t>Final </a:t>
                    </a:r>
                    <a:r>
                      <a:rPr lang="es-ES_tradnl" b="1" dirty="0" err="1" smtClean="0">
                        <a:solidFill>
                          <a:schemeClr val="tx1"/>
                        </a:solidFill>
                      </a:rPr>
                      <a:t>report</a:t>
                    </a:r>
                    <a:endParaRPr lang="es-ES_tradnl" b="1" dirty="0" smtClean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50" name="Elipse 49">
                  <a:extLst>
                    <a:ext uri="{FF2B5EF4-FFF2-40B4-BE49-F238E27FC236}">
                      <a16:creationId xmlns="" xmlns:a16="http://schemas.microsoft.com/office/drawing/2014/main" id="{D1994CB0-2207-E844-9578-FBEBED434DC9}"/>
                    </a:ext>
                  </a:extLst>
                </p:cNvPr>
                <p:cNvSpPr/>
                <p:nvPr/>
              </p:nvSpPr>
              <p:spPr>
                <a:xfrm>
                  <a:off x="9195265" y="3793682"/>
                  <a:ext cx="739292" cy="691252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ES_tradnl" sz="1100" b="1" dirty="0">
                      <a:solidFill>
                        <a:schemeClr val="tx1"/>
                      </a:solidFill>
                    </a:rPr>
                    <a:t>AMM</a:t>
                  </a:r>
                </a:p>
              </p:txBody>
            </p:sp>
          </p:grpSp>
        </p:grpSp>
        <p:sp>
          <p:nvSpPr>
            <p:cNvPr id="44" name="CuadroTexto 43">
              <a:extLst>
                <a:ext uri="{FF2B5EF4-FFF2-40B4-BE49-F238E27FC236}">
                  <a16:creationId xmlns="" xmlns:a16="http://schemas.microsoft.com/office/drawing/2014/main" id="{B2713397-1BC9-7D41-8ABD-BA3644E4FF7A}"/>
                </a:ext>
              </a:extLst>
            </p:cNvPr>
            <p:cNvSpPr txBox="1"/>
            <p:nvPr/>
          </p:nvSpPr>
          <p:spPr>
            <a:xfrm>
              <a:off x="10017047" y="5580128"/>
              <a:ext cx="1202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/>
                <a:t>At the end </a:t>
              </a:r>
              <a:r>
                <a:rPr lang="es-ES_tradnl" sz="1200" b="1" dirty="0" smtClean="0"/>
                <a:t>2024</a:t>
              </a:r>
              <a:endParaRPr lang="es-ES_tradnl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92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BACF596A-8A5A-864B-A2F9-F60A1506FC2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dirty="0" smtClean="0">
                <a:latin typeface="Didot" panose="02000503000000020003" pitchFamily="2" charset="-79"/>
                <a:cs typeface="Didot" panose="02000503000000020003" pitchFamily="2" charset="-79"/>
              </a:rPr>
              <a:t>Last amendment </a:t>
            </a:r>
            <a:endParaRPr lang="en-GB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1973352"/>
            <a:ext cx="11673216" cy="4403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AMENDMENT</a:t>
            </a:r>
            <a:r>
              <a:rPr lang="en-US" sz="3000" b="1" dirty="0" smtClean="0"/>
              <a:t>:</a:t>
            </a:r>
            <a:endParaRPr lang="en-US" sz="3000" b="1" dirty="0"/>
          </a:p>
          <a:p>
            <a:r>
              <a:rPr lang="en-US" dirty="0" smtClean="0"/>
              <a:t>Increase the PM (IIS-FJD) for the last period. </a:t>
            </a:r>
          </a:p>
          <a:p>
            <a:r>
              <a:rPr lang="en-US" dirty="0"/>
              <a:t>Partner P6 Camargo center has applied to several national grants </a:t>
            </a:r>
            <a:r>
              <a:rPr lang="en-US" dirty="0" smtClean="0"/>
              <a:t>for external </a:t>
            </a:r>
            <a:r>
              <a:rPr lang="en-US" dirty="0"/>
              <a:t>funding to perform the experiments detailed in the GA, but unfortunately they were not successful in these calls. </a:t>
            </a:r>
          </a:p>
          <a:p>
            <a:pPr marL="0" indent="0">
              <a:buNone/>
            </a:pPr>
            <a:r>
              <a:rPr lang="en-US" dirty="0" smtClean="0"/>
              <a:t>IIS-FJD will </a:t>
            </a:r>
            <a:r>
              <a:rPr lang="en-US" dirty="0"/>
              <a:t>be transferred from </a:t>
            </a:r>
            <a:r>
              <a:rPr lang="en-US" dirty="0" smtClean="0"/>
              <a:t>our </a:t>
            </a:r>
            <a:r>
              <a:rPr lang="en-US" dirty="0"/>
              <a:t>direct personnel costs to </a:t>
            </a:r>
            <a:r>
              <a:rPr lang="en-US" dirty="0" smtClean="0"/>
              <a:t>our </a:t>
            </a:r>
            <a:r>
              <a:rPr lang="en-US" dirty="0"/>
              <a:t>other </a:t>
            </a:r>
            <a:r>
              <a:rPr lang="en-US" dirty="0" smtClean="0"/>
              <a:t>direct </a:t>
            </a:r>
            <a:r>
              <a:rPr lang="es-ES" dirty="0" err="1" smtClean="0"/>
              <a:t>costs</a:t>
            </a:r>
            <a:r>
              <a:rPr lang="es-ES" dirty="0" smtClean="0"/>
              <a:t> a</a:t>
            </a:r>
            <a:r>
              <a:rPr lang="en-US" dirty="0" err="1" smtClean="0"/>
              <a:t>nd</a:t>
            </a:r>
            <a:r>
              <a:rPr lang="en-US" dirty="0" smtClean="0"/>
              <a:t> be used to cover the translational research project in desmoplastic small round cell tumor, which is supervised by the P6.</a:t>
            </a:r>
          </a:p>
          <a:p>
            <a:endParaRPr lang="en-US" sz="3200" dirty="0" smtClean="0"/>
          </a:p>
          <a:p>
            <a:r>
              <a:rPr lang="en-US" dirty="0" smtClean="0"/>
              <a:t>Changes of Annex 1</a:t>
            </a:r>
          </a:p>
          <a:p>
            <a:r>
              <a:rPr lang="en-US" dirty="0" smtClean="0"/>
              <a:t>Changes of Annex 2</a:t>
            </a:r>
            <a:endParaRPr lang="es-ES" dirty="0"/>
          </a:p>
          <a:p>
            <a:pPr marL="0" indent="0">
              <a:buNone/>
            </a:pPr>
            <a:endParaRPr lang="es-ES" sz="1600" dirty="0">
              <a:cs typeface="Didot" panose="02000503000000020003" pitchFamily="2" charset="-79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="" xmlns:a16="http://schemas.microsoft.com/office/drawing/2014/main" id="{D1994CB0-2207-E844-9578-FBEBED434DC9}"/>
              </a:ext>
            </a:extLst>
          </p:cNvPr>
          <p:cNvSpPr/>
          <p:nvPr/>
        </p:nvSpPr>
        <p:spPr>
          <a:xfrm>
            <a:off x="3922450" y="870042"/>
            <a:ext cx="739292" cy="6912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tx1"/>
                </a:solidFill>
              </a:rPr>
              <a:t>AMM</a:t>
            </a:r>
          </a:p>
        </p:txBody>
      </p:sp>
    </p:spTree>
    <p:extLst>
      <p:ext uri="{BB962C8B-B14F-4D97-AF65-F5344CB8AC3E}">
        <p14:creationId xmlns:p14="http://schemas.microsoft.com/office/powerpoint/2010/main" val="15271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WP10: PROJECT MANAGEMENT- IIS-FJD</a:t>
            </a:r>
            <a:endParaRPr lang="es-ES" sz="40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172929"/>
            <a:ext cx="11673216" cy="4403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 smtClean="0"/>
              <a:t>Third </a:t>
            </a:r>
            <a:r>
              <a:rPr lang="en-US" sz="3000" b="1" dirty="0"/>
              <a:t>P</a:t>
            </a:r>
            <a:r>
              <a:rPr lang="en-US" sz="3000" b="1" dirty="0" smtClean="0"/>
              <a:t>eriod </a:t>
            </a:r>
            <a:r>
              <a:rPr lang="en-US" sz="3000" b="1" dirty="0"/>
              <a:t>R</a:t>
            </a:r>
            <a:r>
              <a:rPr lang="en-US" sz="3000" b="1" dirty="0" smtClean="0"/>
              <a:t>eport: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400" dirty="0" smtClean="0"/>
              <a:t> Submitted on 27/02/2023. Check in the EU platform.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3000" b="1" dirty="0" smtClean="0"/>
              <a:t>FINAL Period </a:t>
            </a:r>
            <a:r>
              <a:rPr lang="en-US" sz="3000" b="1" dirty="0"/>
              <a:t>Report:</a:t>
            </a:r>
          </a:p>
          <a:p>
            <a:endParaRPr lang="en-US" sz="2400" dirty="0" smtClean="0"/>
          </a:p>
          <a:p>
            <a:r>
              <a:rPr lang="es-ES_tradnl" sz="2400" b="1" dirty="0" smtClean="0"/>
              <a:t>EVERY </a:t>
            </a:r>
            <a:r>
              <a:rPr lang="es-ES_tradnl" sz="2400" b="1" dirty="0"/>
              <a:t>FUNDED PARTNER HAS TO FORESEE ITS </a:t>
            </a:r>
            <a:r>
              <a:rPr lang="es-ES_tradnl" sz="2400" b="1" u="sng" dirty="0"/>
              <a:t>OWN BUDGET </a:t>
            </a:r>
            <a:r>
              <a:rPr lang="es-ES_tradnl" sz="2400" b="1" dirty="0"/>
              <a:t>FOR PERSONEL AND ITS DISTRIBUTION </a:t>
            </a:r>
            <a:r>
              <a:rPr lang="es-ES_tradnl" sz="2400" b="1" u="sng" dirty="0"/>
              <a:t>IN </a:t>
            </a:r>
            <a:r>
              <a:rPr lang="es-ES_tradnl" sz="2400" b="1" u="sng" dirty="0" smtClean="0"/>
              <a:t>PERSON-MONTH </a:t>
            </a:r>
            <a:r>
              <a:rPr lang="es-ES_tradnl" sz="2400" b="1" dirty="0" smtClean="0"/>
              <a:t>FOR THE FINAL REPORT</a:t>
            </a:r>
          </a:p>
          <a:p>
            <a:pPr marL="0" indent="0">
              <a:buNone/>
            </a:pPr>
            <a:endParaRPr lang="es-ES_tradnl" sz="2400" b="1" dirty="0" smtClean="0"/>
          </a:p>
          <a:p>
            <a:r>
              <a:rPr lang="en-GB" altLang="es-ES" sz="2400" dirty="0" smtClean="0"/>
              <a:t>Send after the X consortium meeting the update </a:t>
            </a:r>
            <a:r>
              <a:rPr lang="en-GB" altLang="es-ES" sz="2400" dirty="0"/>
              <a:t>of the financial status has to be sent to the coordinator</a:t>
            </a:r>
            <a:r>
              <a:rPr lang="en-GB" altLang="es-ES" sz="2400" dirty="0">
                <a:sym typeface="Wingdings" pitchFamily="2" charset="2"/>
              </a:rPr>
              <a:t> </a:t>
            </a:r>
            <a:r>
              <a:rPr lang="en-GB" altLang="es-ES" sz="2400" b="1" dirty="0" smtClean="0">
                <a:sym typeface="Wingdings" pitchFamily="2" charset="2"/>
              </a:rPr>
              <a:t>November 2023. </a:t>
            </a:r>
            <a:r>
              <a:rPr lang="es-ES" sz="2400" dirty="0" err="1" smtClean="0"/>
              <a:t>Financial</a:t>
            </a:r>
            <a:r>
              <a:rPr lang="es-ES" sz="2400" dirty="0" smtClean="0"/>
              <a:t> </a:t>
            </a:r>
            <a:r>
              <a:rPr lang="es-ES" sz="2400" dirty="0"/>
              <a:t>and </a:t>
            </a:r>
            <a:r>
              <a:rPr lang="es-ES" sz="2400" dirty="0" err="1"/>
              <a:t>administrative</a:t>
            </a:r>
            <a:r>
              <a:rPr lang="es-ES" sz="2400" dirty="0"/>
              <a:t> Manager </a:t>
            </a:r>
            <a:r>
              <a:rPr lang="es-ES" sz="2400" dirty="0" smtClean="0"/>
              <a:t>IIS-FJD: </a:t>
            </a:r>
            <a:r>
              <a:rPr lang="es-ES" sz="2400" b="1" dirty="0" smtClean="0"/>
              <a:t>proyectosinvestigacion@quironsalud.es</a:t>
            </a:r>
            <a:endParaRPr lang="es-ES" sz="2400" b="1" dirty="0"/>
          </a:p>
          <a:p>
            <a:pPr marL="0" indent="0">
              <a:buNone/>
            </a:pPr>
            <a:endParaRPr lang="es-ES" sz="1600" dirty="0"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73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WP10: PROJECT MANAGEMENT- IIS-FJD</a:t>
            </a:r>
            <a:endParaRPr lang="es-ES" sz="40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242221" y="1973352"/>
            <a:ext cx="8774612" cy="4768068"/>
            <a:chOff x="1865160" y="1973352"/>
            <a:chExt cx="8153400" cy="43815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5160" y="1973352"/>
              <a:ext cx="8153400" cy="4381500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3967089" y="2743200"/>
              <a:ext cx="1434905" cy="4079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2409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20945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271975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IIS-FJD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9815"/>
              </p:ext>
            </p:extLst>
          </p:nvPr>
        </p:nvGraphicFramePr>
        <p:xfrm>
          <a:off x="312307" y="2349304"/>
          <a:ext cx="11552621" cy="359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555"/>
                <a:gridCol w="1402679"/>
                <a:gridCol w="1465020"/>
                <a:gridCol w="1437746"/>
                <a:gridCol w="1075387"/>
                <a:gridCol w="1231241"/>
                <a:gridCol w="935119"/>
                <a:gridCol w="1620874"/>
              </a:tblGrid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>
                          <a:effectLst/>
                        </a:rPr>
                        <a:t> 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1ST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2ND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3RD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EU FUNDING GA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Remaining 4th period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 IIS-FJD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38.398,84 €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182.856,79 €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221.255,63 €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567.270,06 €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39,00%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346.014,43 €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2 INT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128.319,79 €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253.149,85 €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53.215,64 €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434.685,28 €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450.000,00 €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96,60%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15.314,72 €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3 IOR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117.503,31 €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171.350,89 €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117.810,99 €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406.665,19 €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432.000,00 €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94,14%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25.334,81 €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4 CLB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82.118,42 €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145.218,84 €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121.587,99 €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348.925,25 €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486.000,00 €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71,80%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137.074,75 €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5 INCAN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6 ACC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7 IAF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66.898,81 €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56.601,25 €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47.952,35 €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171.452,41 €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194.400,00 €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88,20%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22.947,59 €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8 FUNDAEVI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1.867,50 €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71.256,86 €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73.124,36 €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180.000,00 €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40,62%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106.875,64 €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9 INEN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26.163,99 €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38.988,75 €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31.209,20 €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96.361,94 €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176.400,00 €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54,63%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80.038,06 €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10 GEIS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59.260,00 €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44.266,61 €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60.457,76 €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163.984,37 €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216.979,93 €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75,58%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52.995,56 €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11 SPAEN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8.982,08 €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2.025,00 €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10.550,00 €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21.557,08 €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75.600,00 €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28,51%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54.042,92 €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TOTAL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491.113,90 €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750.000,03 €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696.897,58 €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1.938.011,51 €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2.778.649,99 €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69,75%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840.638,48 €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5430129" y="1941342"/>
            <a:ext cx="1688123" cy="437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9223716" y="1960778"/>
            <a:ext cx="1172945" cy="437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6456589" y="1941342"/>
            <a:ext cx="5568447" cy="4859500"/>
            <a:chOff x="6456589" y="1941342"/>
            <a:chExt cx="5568447" cy="4859500"/>
          </a:xfrm>
        </p:grpSpPr>
        <p:sp>
          <p:nvSpPr>
            <p:cNvPr id="19" name="Elipse 18"/>
            <p:cNvSpPr/>
            <p:nvPr/>
          </p:nvSpPr>
          <p:spPr>
            <a:xfrm>
              <a:off x="10095519" y="1941342"/>
              <a:ext cx="1929517" cy="43750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="" xmlns:a16="http://schemas.microsoft.com/office/drawing/2014/main" id="{B2713397-1BC9-7D41-8ABD-BA3644E4FF7A}"/>
                </a:ext>
              </a:extLst>
            </p:cNvPr>
            <p:cNvSpPr txBox="1"/>
            <p:nvPr/>
          </p:nvSpPr>
          <p:spPr>
            <a:xfrm>
              <a:off x="6456589" y="6462288"/>
              <a:ext cx="556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rgbClr val="FF0000"/>
                  </a:solidFill>
                </a:rPr>
                <a:t>At the end of the project after accepted the final report at </a:t>
              </a:r>
              <a:r>
                <a:rPr lang="es-ES_tradnl" sz="1600" b="1" dirty="0" smtClean="0">
                  <a:solidFill>
                    <a:srgbClr val="FF0000"/>
                  </a:solidFill>
                </a:rPr>
                <a:t>2024</a:t>
              </a:r>
              <a:endParaRPr lang="es-ES_tradnl" sz="1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2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2307" y="1719350"/>
            <a:ext cx="363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Times New Roman" panose="02020603050405020304" pitchFamily="18" charset="0"/>
              </a:rPr>
              <a:t>Next deliverables dates!!</a:t>
            </a:r>
            <a:endParaRPr lang="es-ES" sz="2400" dirty="0"/>
          </a:p>
        </p:txBody>
      </p:sp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787793" y="2288188"/>
          <a:ext cx="4797082" cy="442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965"/>
                <a:gridCol w="1668965"/>
                <a:gridCol w="1459152"/>
              </a:tblGrid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Deliverable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Current 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Extension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D4.2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D5.3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D6.1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D6.2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D7.3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D7.4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D9.4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D10.4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D10.5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5933626" y="2373193"/>
            <a:ext cx="6096000" cy="3468454"/>
            <a:chOff x="5933626" y="2373193"/>
            <a:chExt cx="6096000" cy="3468454"/>
          </a:xfrm>
        </p:grpSpPr>
        <p:sp>
          <p:nvSpPr>
            <p:cNvPr id="13" name="Rectángulo 12"/>
            <p:cNvSpPr/>
            <p:nvPr/>
          </p:nvSpPr>
          <p:spPr>
            <a:xfrm>
              <a:off x="5933626" y="3040880"/>
              <a:ext cx="6096000" cy="28007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D2.2 </a:t>
              </a:r>
              <a:r>
                <a:rPr lang="en-US" sz="1600" dirty="0">
                  <a:solidFill>
                    <a:srgbClr val="000000"/>
                  </a:solidFill>
                </a:rPr>
                <a:t>: </a:t>
              </a:r>
              <a:r>
                <a:rPr lang="en-US" sz="1600" dirty="0" smtClean="0">
                  <a:solidFill>
                    <a:srgbClr val="000000"/>
                  </a:solidFill>
                </a:rPr>
                <a:t>Final report of  accreditation results in each country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 smtClean="0">
                  <a:solidFill>
                    <a:srgbClr val="000000"/>
                  </a:solidFill>
                </a:rPr>
                <a:t>] 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D2.3 </a:t>
              </a:r>
              <a:r>
                <a:rPr lang="en-US" sz="1600" dirty="0">
                  <a:solidFill>
                    <a:srgbClr val="000000"/>
                  </a:solidFill>
                </a:rPr>
                <a:t>: </a:t>
              </a:r>
              <a:r>
                <a:rPr lang="en-US" sz="1600" dirty="0" smtClean="0">
                  <a:solidFill>
                    <a:srgbClr val="000000"/>
                  </a:solidFill>
                </a:rPr>
                <a:t>Diagnosis network creation </a:t>
              </a:r>
              <a:r>
                <a:rPr lang="en-US" sz="1600" dirty="0">
                  <a:solidFill>
                    <a:srgbClr val="000000"/>
                  </a:solidFill>
                </a:rPr>
                <a:t>report </a:t>
              </a:r>
              <a:r>
                <a:rPr lang="en-US" sz="1600" dirty="0" smtClean="0">
                  <a:solidFill>
                    <a:srgbClr val="000000"/>
                  </a:solidFill>
                </a:rPr>
                <a:t>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 smtClean="0">
                  <a:solidFill>
                    <a:srgbClr val="000000"/>
                  </a:solidFill>
                </a:rPr>
                <a:t>]</a:t>
              </a:r>
            </a:p>
            <a:p>
              <a:r>
                <a:rPr lang="en-US" sz="1600" dirty="0" smtClean="0"/>
                <a:t>D2.4 </a:t>
              </a:r>
              <a:r>
                <a:rPr lang="en-US" sz="1600" dirty="0"/>
                <a:t>: </a:t>
              </a:r>
              <a:r>
                <a:rPr lang="en-US" sz="1600" dirty="0" smtClean="0"/>
                <a:t>Foundation of Latin American sarcoma network  report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 smtClean="0"/>
                <a:t>]</a:t>
              </a:r>
              <a:endParaRPr lang="en-US" sz="1600" dirty="0"/>
            </a:p>
            <a:p>
              <a:r>
                <a:rPr lang="en-US" sz="1600" dirty="0" smtClean="0"/>
                <a:t>D4.2 </a:t>
              </a:r>
              <a:r>
                <a:rPr lang="en-US" sz="1600" dirty="0"/>
                <a:t>: </a:t>
              </a:r>
              <a:r>
                <a:rPr lang="en-US" sz="1600" dirty="0" smtClean="0"/>
                <a:t>Update on clinical guidelines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 smtClean="0"/>
                <a:t>]</a:t>
              </a:r>
            </a:p>
            <a:p>
              <a:r>
                <a:rPr lang="en-GB" sz="1600" dirty="0" smtClean="0"/>
                <a:t>D5.3 : Clinical and translational training report </a:t>
              </a:r>
              <a:r>
                <a:rPr lang="es-ES" sz="1600" dirty="0" smtClean="0"/>
                <a:t>[</a:t>
              </a:r>
              <a:r>
                <a:rPr lang="es-E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s-ES" sz="1600" dirty="0" smtClean="0"/>
                <a:t>]</a:t>
              </a:r>
              <a:endParaRPr lang="es-ES" sz="1600" dirty="0"/>
            </a:p>
            <a:p>
              <a:r>
                <a:rPr lang="en-US" sz="1600" dirty="0" smtClean="0"/>
                <a:t>D8.3 </a:t>
              </a:r>
              <a:r>
                <a:rPr lang="en-US" sz="1600" dirty="0"/>
                <a:t>: </a:t>
              </a:r>
              <a:r>
                <a:rPr lang="en-US" sz="1600" dirty="0" smtClean="0"/>
                <a:t>Final results for the translational study in rare sarcomas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 smtClean="0"/>
                <a:t>]</a:t>
              </a:r>
            </a:p>
            <a:p>
              <a:r>
                <a:rPr lang="en-US" sz="1600" dirty="0" smtClean="0"/>
                <a:t>D9.4 : Final dissemination report </a:t>
              </a:r>
              <a:r>
                <a:rPr lang="en-US" sz="1600" dirty="0" smtClean="0">
                  <a:solidFill>
                    <a:srgbClr val="000000"/>
                  </a:solidFill>
                </a:rPr>
                <a:t>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>
                  <a:solidFill>
                    <a:srgbClr val="000000"/>
                  </a:solidFill>
                </a:rPr>
                <a:t>] </a:t>
              </a:r>
              <a:endParaRPr lang="en-US" sz="1600" dirty="0" smtClean="0"/>
            </a:p>
            <a:p>
              <a:r>
                <a:rPr lang="en-US" sz="1600" dirty="0" smtClean="0"/>
                <a:t>D10.4 : </a:t>
              </a:r>
              <a:r>
                <a:rPr lang="en-US" sz="1600" dirty="0" smtClean="0">
                  <a:solidFill>
                    <a:srgbClr val="000000"/>
                  </a:solidFill>
                </a:rPr>
                <a:t>Report on minutes and presentation of relevant project meetings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>
                  <a:solidFill>
                    <a:srgbClr val="000000"/>
                  </a:solidFill>
                </a:rPr>
                <a:t>] </a:t>
              </a:r>
              <a:endParaRPr lang="en-US" sz="1600" dirty="0" smtClean="0"/>
            </a:p>
            <a:p>
              <a:r>
                <a:rPr lang="en-US" sz="1600" dirty="0" smtClean="0"/>
                <a:t>D10.5 : </a:t>
              </a:r>
              <a:r>
                <a:rPr lang="en-US" sz="1600" dirty="0" smtClean="0">
                  <a:solidFill>
                    <a:srgbClr val="000000"/>
                  </a:solidFill>
                </a:rPr>
                <a:t>Report on written feedback from ethics advisory board [</a:t>
              </a:r>
              <a:r>
                <a:rPr lang="en-US" sz="1600" b="1" dirty="0" smtClean="0">
                  <a:solidFill>
                    <a:srgbClr val="FF0000"/>
                  </a:solidFill>
                </a:rPr>
                <a:t>60</a:t>
              </a:r>
              <a:r>
                <a:rPr lang="en-US" sz="1600" dirty="0">
                  <a:solidFill>
                    <a:srgbClr val="000000"/>
                  </a:solidFill>
                </a:rPr>
                <a:t>] </a:t>
              </a:r>
            </a:p>
            <a:p>
              <a:endParaRPr lang="es-ES" sz="1600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6047132" y="2373193"/>
              <a:ext cx="2340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Next deliverables</a:t>
              </a:r>
              <a:endParaRPr lang="en-GB" sz="2400" dirty="0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4118549" y="1730497"/>
            <a:ext cx="6878547" cy="5086976"/>
            <a:chOff x="4118549" y="1730497"/>
            <a:chExt cx="6878547" cy="5086976"/>
          </a:xfrm>
        </p:grpSpPr>
        <p:sp>
          <p:nvSpPr>
            <p:cNvPr id="14" name="Elipse 13">
              <a:extLst>
                <a:ext uri="{FF2B5EF4-FFF2-40B4-BE49-F238E27FC236}">
                  <a16:creationId xmlns="" xmlns:a16="http://schemas.microsoft.com/office/drawing/2014/main" id="{1FEDD33D-728A-8C41-A60E-73D461E623BA}"/>
                </a:ext>
              </a:extLst>
            </p:cNvPr>
            <p:cNvSpPr/>
            <p:nvPr/>
          </p:nvSpPr>
          <p:spPr>
            <a:xfrm>
              <a:off x="4118549" y="2550184"/>
              <a:ext cx="1348131" cy="1460759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3" name="Rectángulo 2"/>
            <p:cNvSpPr/>
            <p:nvPr/>
          </p:nvSpPr>
          <p:spPr>
            <a:xfrm>
              <a:off x="6047132" y="1730497"/>
              <a:ext cx="494996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</a:rPr>
                <a:t>TOTAL of 9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="" xmlns:a16="http://schemas.microsoft.com/office/drawing/2014/main" id="{1FEDD33D-728A-8C41-A60E-73D461E623BA}"/>
                </a:ext>
              </a:extLst>
            </p:cNvPr>
            <p:cNvSpPr/>
            <p:nvPr/>
          </p:nvSpPr>
          <p:spPr>
            <a:xfrm>
              <a:off x="4154411" y="5575704"/>
              <a:ext cx="1348131" cy="1241769"/>
            </a:xfrm>
            <a:prstGeom prst="ellipse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848256" y="5672521"/>
            <a:ext cx="3347716" cy="975302"/>
            <a:chOff x="6809158" y="5677266"/>
            <a:chExt cx="3347716" cy="975302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xmlns="" id="{7294335F-8F0C-D740-9758-3A338C3D5682}"/>
                </a:ext>
              </a:extLst>
            </p:cNvPr>
            <p:cNvGrpSpPr/>
            <p:nvPr/>
          </p:nvGrpSpPr>
          <p:grpSpPr>
            <a:xfrm>
              <a:off x="6809159" y="5677266"/>
              <a:ext cx="3347715" cy="970557"/>
              <a:chOff x="1991129" y="4065046"/>
              <a:chExt cx="8291017" cy="2604057"/>
            </a:xfrm>
          </p:grpSpPr>
          <p:sp>
            <p:nvSpPr>
              <p:cNvPr id="18" name="Rectángulo redondeado 17">
                <a:extLst>
                  <a:ext uri="{FF2B5EF4-FFF2-40B4-BE49-F238E27FC236}">
                    <a16:creationId xmlns:a16="http://schemas.microsoft.com/office/drawing/2014/main" xmlns="" id="{A102AE11-BB51-C648-8607-F0A1FCB72FD2}"/>
                  </a:ext>
                </a:extLst>
              </p:cNvPr>
              <p:cNvSpPr/>
              <p:nvPr/>
            </p:nvSpPr>
            <p:spPr>
              <a:xfrm>
                <a:off x="5059490" y="4065046"/>
                <a:ext cx="1800000" cy="107999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WP 4</a:t>
                </a:r>
                <a:endParaRPr lang="en-GB" dirty="0"/>
              </a:p>
            </p:txBody>
          </p:sp>
          <p:sp>
            <p:nvSpPr>
              <p:cNvPr id="19" name="Rectángulo redondeado 18">
                <a:extLst>
                  <a:ext uri="{FF2B5EF4-FFF2-40B4-BE49-F238E27FC236}">
                    <a16:creationId xmlns:a16="http://schemas.microsoft.com/office/drawing/2014/main" xmlns="" id="{424F7253-B20C-B84C-B011-6AA3E0ED2610}"/>
                  </a:ext>
                </a:extLst>
              </p:cNvPr>
              <p:cNvSpPr/>
              <p:nvPr/>
            </p:nvSpPr>
            <p:spPr>
              <a:xfrm>
                <a:off x="1991129" y="4067080"/>
                <a:ext cx="1800000" cy="107999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WP </a:t>
                </a:r>
                <a:r>
                  <a:rPr lang="en-GB" dirty="0" smtClean="0"/>
                  <a:t>2</a:t>
                </a:r>
                <a:endParaRPr lang="en-GB" dirty="0"/>
              </a:p>
            </p:txBody>
          </p:sp>
          <p:sp>
            <p:nvSpPr>
              <p:cNvPr id="20" name="Rectángulo redondeado 19">
                <a:extLst>
                  <a:ext uri="{FF2B5EF4-FFF2-40B4-BE49-F238E27FC236}">
                    <a16:creationId xmlns:a16="http://schemas.microsoft.com/office/drawing/2014/main" xmlns="" id="{8D1B83B3-6C5E-9E4B-9E4C-2E1F6E595B4C}"/>
                  </a:ext>
                </a:extLst>
              </p:cNvPr>
              <p:cNvSpPr/>
              <p:nvPr/>
            </p:nvSpPr>
            <p:spPr>
              <a:xfrm>
                <a:off x="7938937" y="5589104"/>
                <a:ext cx="2343209" cy="1079999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WP </a:t>
                </a:r>
                <a:r>
                  <a:rPr lang="en-GB" dirty="0" smtClean="0"/>
                  <a:t>10</a:t>
                </a:r>
                <a:endParaRPr lang="en-GB" dirty="0"/>
              </a:p>
            </p:txBody>
          </p:sp>
        </p:grpSp>
        <p:sp>
          <p:nvSpPr>
            <p:cNvPr id="26" name="Rectángulo redondeado 25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9210741" y="5678024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5</a:t>
              </a:r>
            </a:p>
          </p:txBody>
        </p:sp>
        <p:sp>
          <p:nvSpPr>
            <p:cNvPr id="27" name="Rectángulo redondeado 26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8072390" y="6250042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9</a:t>
              </a:r>
            </a:p>
          </p:txBody>
        </p:sp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6809158" y="6201179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6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12308" y="1881601"/>
            <a:ext cx="5596124" cy="4398228"/>
            <a:chOff x="312308" y="1881601"/>
            <a:chExt cx="5596124" cy="4398228"/>
          </a:xfrm>
        </p:grpSpPr>
        <p:sp>
          <p:nvSpPr>
            <p:cNvPr id="19" name="Rectángulo redondeado 18">
              <a:extLst>
                <a:ext uri="{FF2B5EF4-FFF2-40B4-BE49-F238E27FC236}">
                  <a16:creationId xmlns:a16="http://schemas.microsoft.com/office/drawing/2014/main" xmlns="" id="{424F7253-B20C-B84C-B011-6AA3E0ED2610}"/>
                </a:ext>
              </a:extLst>
            </p:cNvPr>
            <p:cNvSpPr/>
            <p:nvPr/>
          </p:nvSpPr>
          <p:spPr>
            <a:xfrm>
              <a:off x="2746971" y="1881601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WP </a:t>
              </a:r>
              <a:r>
                <a:rPr lang="en-GB" dirty="0" smtClean="0"/>
                <a:t>2</a:t>
              </a:r>
              <a:endParaRPr lang="en-GB" dirty="0"/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308" y="2347794"/>
              <a:ext cx="5596124" cy="841793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798" y="3189587"/>
              <a:ext cx="5260435" cy="3090242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5866226" y="1881601"/>
            <a:ext cx="5292000" cy="4460508"/>
            <a:chOff x="5866226" y="1819070"/>
            <a:chExt cx="5292000" cy="4460508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A102AE11-BB51-C648-8607-F0A1FCB72FD2}"/>
                </a:ext>
              </a:extLst>
            </p:cNvPr>
            <p:cNvSpPr/>
            <p:nvPr/>
          </p:nvSpPr>
          <p:spPr>
            <a:xfrm>
              <a:off x="8545456" y="1819070"/>
              <a:ext cx="726797" cy="40252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WP 4</a:t>
              </a:r>
              <a:endParaRPr lang="en-GB" dirty="0"/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08432" y="2423055"/>
              <a:ext cx="5208473" cy="691270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7"/>
            <a:srcRect t="13553"/>
            <a:stretch/>
          </p:blipFill>
          <p:spPr>
            <a:xfrm>
              <a:off x="5866226" y="4797083"/>
              <a:ext cx="5292000" cy="148249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8431" y="3218809"/>
              <a:ext cx="5208473" cy="1580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0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1614</Words>
  <Application>Microsoft Office PowerPoint</Application>
  <PresentationFormat>Panorámica</PresentationFormat>
  <Paragraphs>382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Didot</vt:lpstr>
      <vt:lpstr>Times New Roman</vt:lpstr>
      <vt:lpstr>Wingdings</vt:lpstr>
      <vt:lpstr>Tema de Office</vt:lpstr>
      <vt:lpstr>Presentación de PowerPoint</vt:lpstr>
      <vt:lpstr>SELNET  WP1: Ethics requirements - IIS-FJD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Martín-Ruiz</dc:creator>
  <cp:lastModifiedBy>Marta Martín-Ruiz</cp:lastModifiedBy>
  <cp:revision>68</cp:revision>
  <dcterms:created xsi:type="dcterms:W3CDTF">2019-12-10T09:20:08Z</dcterms:created>
  <dcterms:modified xsi:type="dcterms:W3CDTF">2023-11-09T12:17:06Z</dcterms:modified>
</cp:coreProperties>
</file>