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1" r:id="rId2"/>
    <p:sldId id="1747256716" r:id="rId3"/>
    <p:sldId id="1747256717" r:id="rId4"/>
    <p:sldId id="1747256758" r:id="rId5"/>
    <p:sldId id="1747256732" r:id="rId6"/>
    <p:sldId id="1747256762" r:id="rId7"/>
    <p:sldId id="1747256735" r:id="rId8"/>
    <p:sldId id="1747256737" r:id="rId9"/>
    <p:sldId id="1747256738" r:id="rId10"/>
    <p:sldId id="1747256756" r:id="rId11"/>
    <p:sldId id="1747256760" r:id="rId12"/>
    <p:sldId id="1747256740" r:id="rId13"/>
    <p:sldId id="1747256741" r:id="rId14"/>
    <p:sldId id="1747256766" r:id="rId15"/>
    <p:sldId id="410" r:id="rId16"/>
    <p:sldId id="1747256767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94"/>
  </p:normalViewPr>
  <p:slideViewPr>
    <p:cSldViewPr snapToGrid="0">
      <p:cViewPr varScale="1">
        <p:scale>
          <a:sx n="72" d="100"/>
          <a:sy n="72" d="100"/>
        </p:scale>
        <p:origin x="4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E8236-1CE4-EC4F-833C-7779606BD9D6}" type="datetimeFigureOut">
              <a:rPr lang="x-none" smtClean="0"/>
              <a:t>07/11/2023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AB27F-A5EA-5342-B08E-B4403B0B261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6416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aa9e1861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aa9e1861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014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aa9e1861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aa9e1861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44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481-E831-B3DA-864D-BB5A04EED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13AF22-EE70-C5C2-4CD0-0CA6C2502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093385-D73D-06F4-C9D4-4F28165CE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x-none" smtClean="0"/>
              <a:t>07/11/2023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6AAEC-6656-731E-8D30-5D19A4770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4E961F-649D-75FA-104D-9A1574B3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8324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8C5391-DA65-45EB-B38F-DC9B10828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318567-05F9-9F0B-55A6-6F4F55F79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9F61C9-293D-7D4A-023F-D0EADF317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x-none" smtClean="0"/>
              <a:t>07/11/2023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F6796E-9771-0640-39B5-618F4C3A4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956FA-9F4C-947D-5F32-0DB2AEC78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972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15B694E-8BA2-0AE8-7EEC-0C3F658FE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EB6763-EFCE-FC5F-341D-A74DD9E82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765F15-A2B1-BEA0-E1E8-F3DBCBC8F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x-none" smtClean="0"/>
              <a:t>07/11/2023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881069-E4D6-FEAD-56AD-55CA238E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750D32-AF91-8EE3-F69B-37460522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9040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9E0AF6-82D2-9B4A-B43B-16305F44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02AFC8-719E-178E-B1FC-0614DD16B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81C5BF-A2A8-F98E-C88E-F6CB335FA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x-none" smtClean="0"/>
              <a:t>07/11/2023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B61FD7-5844-95E0-F709-BD09B9D5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41AA2D-81A4-2BAF-9EA7-7FB8BC6D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2397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76ED3F-DC07-B091-AB69-C117C564C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D8A666-3202-2886-60A9-1496115F3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D233FF-5B11-1044-ABFC-F14DA4A0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x-none" smtClean="0"/>
              <a:t>07/11/2023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66A4EC-A9F6-52E5-7600-1D1802D94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28FF6-1A93-0723-0090-F26EA12C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853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B50A18-25C9-AB9B-5BE4-CE3C1E04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88C3CC-2F70-AF2C-C51C-7A0175D98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9F6C2B-360E-1A9E-8A95-208D24D00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16C3C8-5B55-F2AE-616E-2FC305404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x-none" smtClean="0"/>
              <a:t>07/11/2023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47E13F-0061-E692-0753-EBC54D20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D403A8-8651-9CE7-D203-D33E2BF2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399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121875-FDB8-A3FE-518B-9E29088D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25E23D-0C0C-21EF-8B1E-56660F395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33A981-DB3C-ABEC-7645-A05FDE79D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6E45B9A-E57D-B33F-F19B-179513898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8C7C36-74F3-0823-CA1E-B34257082E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A5E5EF-1D25-4295-2AA4-E0408A59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x-none" smtClean="0"/>
              <a:t>07/11/2023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0F1351-BCC9-B1F9-9662-693F6ACC3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3269D30-CFBD-C580-C82F-5865C4D71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487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4576AB-2A79-5B72-58B3-448DF177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9EDB03D-43AE-D517-4B70-AE5CE939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x-none" smtClean="0"/>
              <a:t>07/11/2023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13CD58-C316-D36E-494A-E654E8792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144387E-B009-57DA-FECD-2AC4E658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3235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31547A2-0AD9-326A-A518-5C96CC22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x-none" smtClean="0"/>
              <a:t>07/11/2023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BC06DCE-1910-3FE8-9D2E-4D61AAEF4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D49BE76-4F3B-93B2-FC8F-913A85AF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826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97042-8E32-95CC-4B96-204B1E465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BD2DC7-40F7-EE86-0FBA-9663BC4B4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7AEF0F-FFE1-BC7B-46AD-1A72FA039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02FF8D-A55A-6BBC-C97F-826EFDE23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x-none" smtClean="0"/>
              <a:t>07/11/2023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E41E29-615F-C11F-7D20-1CA0061B0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A0BDD1-D458-2B27-68CB-FCD88E24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441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68287A-777A-31BB-F215-E893B02F5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CF70121-BEC4-5AD9-FB02-103BF7538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079BDE-A15F-1427-F9CC-834E9A780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7BD435-19F8-46AA-04A4-9803F8E9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x-none" smtClean="0"/>
              <a:t>07/11/2023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31CF53-9092-8B6D-A82B-AB4B09AC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6A029B-EC02-F09F-BA88-46981BBF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439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41F000D-9507-577B-4019-38A91E396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5C5DB9-AAC1-0D2A-8D89-60F8AAE82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71C89-FA4F-9B0C-69EB-9D20FC2F3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EAB94-F2F1-6A43-9F8F-2C0E149D3F4B}" type="datetimeFigureOut">
              <a:rPr lang="x-none" smtClean="0"/>
              <a:t>07/11/2023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FEC5FE-5C15-5D27-A96E-034C1EE70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9C0A54-5093-76F3-28B1-72A77F3DC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CC895-E6B5-5E40-8A49-D3DB3384B1C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589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es.wikipedia.org/wiki/C%C3%A1ncer_%C3%B3seo_primari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artamartinruiz@atbscar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cubierto, cerca, tabla, pastel&#10;&#10;Descripción generada automáticamente">
            <a:extLst>
              <a:ext uri="{FF2B5EF4-FFF2-40B4-BE49-F238E27FC236}">
                <a16:creationId xmlns:a16="http://schemas.microsoft.com/office/drawing/2014/main" xmlns="" id="{EBA3758C-A1EA-7845-85DE-D5DD31837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30"/>
                    </a14:imgEffect>
                    <a14:imgEffect>
                      <a14:saturation sat="53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12549" b="3182"/>
          <a:stretch/>
        </p:blipFill>
        <p:spPr>
          <a:xfrm>
            <a:off x="-292800" y="0"/>
            <a:ext cx="12484800" cy="7147560"/>
          </a:xfrm>
          <a:prstGeom prst="rect">
            <a:avLst/>
          </a:prstGeom>
          <a:gradFill>
            <a:gsLst>
              <a:gs pos="18986">
                <a:srgbClr val="F8EFF5">
                  <a:alpha val="0"/>
                </a:srgbClr>
              </a:gs>
              <a:gs pos="18011">
                <a:srgbClr val="F8F0F5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CEF4F0A-2D18-414E-BC8F-8AAED912C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4916" y="1223010"/>
            <a:ext cx="9202168" cy="433197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tabLst>
                <a:tab pos="8075613" algn="l"/>
              </a:tabLst>
            </a:pPr>
            <a:r>
              <a:rPr lang="en-US" sz="4800" b="1" dirty="0" smtClean="0">
                <a:latin typeface="Didot" panose="02000503000000020003" pitchFamily="2" charset="-79"/>
                <a:cs typeface="Didot" panose="02000503000000020003" pitchFamily="2" charset="-79"/>
              </a:rPr>
              <a:t>X </a:t>
            </a:r>
            <a:r>
              <a:rPr lang="en-US" sz="4800" b="1" dirty="0">
                <a:latin typeface="Didot" panose="02000503000000020003" pitchFamily="2" charset="-79"/>
                <a:cs typeface="Didot" panose="02000503000000020003" pitchFamily="2" charset="-79"/>
              </a:rPr>
              <a:t>SELNET</a:t>
            </a:r>
          </a:p>
          <a:p>
            <a:pPr>
              <a:tabLst>
                <a:tab pos="8075613" algn="l"/>
              </a:tabLst>
            </a:pPr>
            <a:r>
              <a:rPr lang="en-US" sz="4800" b="1" dirty="0">
                <a:latin typeface="Didot" panose="02000503000000020003" pitchFamily="2" charset="-79"/>
                <a:cs typeface="Didot" panose="02000503000000020003" pitchFamily="2" charset="-79"/>
              </a:rPr>
              <a:t>CONSORTIUM MEETING</a:t>
            </a:r>
            <a:endParaRPr lang="es-ES" sz="4800" b="1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AR" sz="2000" b="0" i="0" dirty="0" smtClean="0">
                <a:solidFill>
                  <a:srgbClr val="000000"/>
                </a:solidFill>
                <a:effectLst/>
                <a:latin typeface="pg-1ff5"/>
              </a:rPr>
              <a:t>WP 3: </a:t>
            </a:r>
            <a:r>
              <a:rPr lang="es-AR" sz="2000" b="0" i="0" dirty="0" err="1" smtClean="0">
                <a:solidFill>
                  <a:srgbClr val="000000"/>
                </a:solidFill>
                <a:effectLst/>
                <a:latin typeface="pg-1ff5"/>
              </a:rPr>
              <a:t>Healthcare</a:t>
            </a:r>
            <a:r>
              <a:rPr lang="es-AR" sz="2000" b="0" i="0" dirty="0" smtClean="0">
                <a:solidFill>
                  <a:srgbClr val="000000"/>
                </a:solidFill>
                <a:effectLst/>
                <a:latin typeface="pg-1ff5"/>
              </a:rPr>
              <a:t> </a:t>
            </a:r>
            <a:r>
              <a:rPr lang="es-AR" sz="2000" b="0" i="0" dirty="0" err="1" smtClean="0">
                <a:solidFill>
                  <a:srgbClr val="000000"/>
                </a:solidFill>
                <a:effectLst/>
                <a:latin typeface="pg-1ff5"/>
              </a:rPr>
              <a:t>barriers</a:t>
            </a:r>
            <a:r>
              <a:rPr lang="es-AR" sz="2000" b="0" i="0" dirty="0" smtClean="0">
                <a:solidFill>
                  <a:srgbClr val="000000"/>
                </a:solidFill>
                <a:effectLst/>
                <a:latin typeface="pg-1ff5"/>
              </a:rPr>
              <a:t> in </a:t>
            </a:r>
            <a:r>
              <a:rPr lang="es-AR" sz="2000" b="0" i="0" dirty="0" err="1" smtClean="0">
                <a:solidFill>
                  <a:srgbClr val="000000"/>
                </a:solidFill>
                <a:effectLst/>
                <a:latin typeface="pg-1ff5"/>
              </a:rPr>
              <a:t>Latam</a:t>
            </a:r>
            <a:endParaRPr lang="es-AR" sz="2000" b="0" i="0" dirty="0">
              <a:solidFill>
                <a:srgbClr val="000000"/>
              </a:solidFill>
              <a:effectLst/>
              <a:latin typeface="pg-1ff5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2000" b="1" dirty="0" smtClean="0"/>
              <a:t>09</a:t>
            </a:r>
            <a:r>
              <a:rPr lang="es-ES" sz="2000" b="1" baseline="30000" dirty="0" smtClean="0"/>
              <a:t>th</a:t>
            </a:r>
            <a:r>
              <a:rPr lang="es-ES" sz="2000" b="1" dirty="0" smtClean="0"/>
              <a:t>-10</a:t>
            </a:r>
            <a:r>
              <a:rPr lang="es-ES" sz="2000" b="1" baseline="30000" dirty="0" smtClean="0"/>
              <a:t>th</a:t>
            </a:r>
            <a:r>
              <a:rPr lang="es-ES" sz="2000" b="1" baseline="30000" dirty="0"/>
              <a:t> </a:t>
            </a:r>
            <a:r>
              <a:rPr lang="en-GB" sz="2000" b="1" dirty="0" smtClean="0"/>
              <a:t>November </a:t>
            </a:r>
            <a:r>
              <a:rPr lang="es-ES" sz="2000" b="1" dirty="0" smtClean="0"/>
              <a:t>2023</a:t>
            </a:r>
            <a:endParaRPr lang="es-ES" sz="2000" b="1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27" name="Imagen 26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E7EEE849-1ED3-754C-BC53-AA8B402E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318" y="4194048"/>
            <a:ext cx="1007364" cy="1007364"/>
          </a:xfrm>
          <a:prstGeom prst="rect">
            <a:avLst/>
          </a:prstGeom>
          <a:noFill/>
        </p:spPr>
      </p:pic>
      <p:sp>
        <p:nvSpPr>
          <p:cNvPr id="7" name="CuadroTexto 6"/>
          <p:cNvSpPr txBox="1"/>
          <p:nvPr/>
        </p:nvSpPr>
        <p:spPr>
          <a:xfrm>
            <a:off x="1861677" y="4555081"/>
            <a:ext cx="3876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Marta </a:t>
            </a:r>
            <a:r>
              <a:rPr lang="es-ES" b="1" dirty="0" smtClean="0"/>
              <a:t>Martín-Ruiz and Matías Chacón</a:t>
            </a:r>
          </a:p>
          <a:p>
            <a:r>
              <a:rPr lang="es-ES" b="1" dirty="0" smtClean="0">
                <a:cs typeface="Didot" panose="02000503000000020003"/>
              </a:rPr>
              <a:t>IIS-FJD</a:t>
            </a:r>
            <a:r>
              <a:rPr lang="es-ES" b="1" dirty="0">
                <a:cs typeface="Didot" panose="02000503000000020003"/>
              </a:rPr>
              <a:t>, </a:t>
            </a:r>
            <a:r>
              <a:rPr lang="es-ES" b="1" dirty="0" smtClean="0">
                <a:cs typeface="Didot" panose="02000503000000020003"/>
              </a:rPr>
              <a:t>IAF</a:t>
            </a:r>
            <a:endParaRPr lang="es-ES" b="1" dirty="0">
              <a:cs typeface="Didot" panose="02000503000000020003"/>
            </a:endParaRPr>
          </a:p>
          <a:p>
            <a:r>
              <a:rPr lang="es-ES" b="1" dirty="0" smtClean="0">
                <a:cs typeface="Didot" panose="02000503000000020003"/>
              </a:rPr>
              <a:t>Madrid</a:t>
            </a:r>
            <a:r>
              <a:rPr lang="es-ES" b="1" dirty="0">
                <a:cs typeface="Didot" panose="02000503000000020003"/>
              </a:rPr>
              <a:t>, </a:t>
            </a:r>
            <a:r>
              <a:rPr lang="en-GB" b="1" dirty="0">
                <a:cs typeface="Didot" panose="02000503000000020003"/>
              </a:rPr>
              <a:t>Spain</a:t>
            </a:r>
            <a:endParaRPr lang="en-GB" b="1" dirty="0"/>
          </a:p>
        </p:txBody>
      </p:sp>
      <p:sp>
        <p:nvSpPr>
          <p:cNvPr id="8" name="Marcador de contenido 4">
            <a:extLst>
              <a:ext uri="{FF2B5EF4-FFF2-40B4-BE49-F238E27FC236}">
                <a16:creationId xmlns="" xmlns:a16="http://schemas.microsoft.com/office/drawing/2014/main" id="{BFE481DA-240A-F24F-AB7F-15EE86A538E5}"/>
              </a:ext>
            </a:extLst>
          </p:cNvPr>
          <p:cNvSpPr txBox="1">
            <a:spLocks/>
          </p:cNvSpPr>
          <p:nvPr/>
        </p:nvSpPr>
        <p:spPr>
          <a:xfrm>
            <a:off x="8145194" y="5016746"/>
            <a:ext cx="2303611" cy="481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1" dirty="0" smtClean="0"/>
              <a:t>Buenos Aires, Argentina</a:t>
            </a:r>
            <a:endParaRPr lang="es-ES" sz="1800" b="1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43343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936" y="103631"/>
            <a:ext cx="1363752" cy="1363752"/>
          </a:xfrm>
          <a:prstGeom prst="rect">
            <a:avLst/>
          </a:prstGeom>
        </p:spPr>
      </p:pic>
      <p:pic>
        <p:nvPicPr>
          <p:cNvPr id="12290" name="Picture 2" descr="Bolivia Map | Infoplease">
            <a:extLst>
              <a:ext uri="{FF2B5EF4-FFF2-40B4-BE49-F238E27FC236}">
                <a16:creationId xmlns:a16="http://schemas.microsoft.com/office/drawing/2014/main" xmlns="" id="{476B5E8F-D122-ED54-8E99-019AA47B8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9" y="1556283"/>
            <a:ext cx="2818872" cy="282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3A8E20F-5E38-5A4E-81A7-4B7FA49F52F9}"/>
              </a:ext>
            </a:extLst>
          </p:cNvPr>
          <p:cNvSpPr txBox="1"/>
          <p:nvPr/>
        </p:nvSpPr>
        <p:spPr>
          <a:xfrm>
            <a:off x="3087629" y="1467383"/>
            <a:ext cx="8761471" cy="3416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1. No data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about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isarcoma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ncidence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
2.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Inadequate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guidelines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management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
3.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Lack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equipment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diagnosis and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treatment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
4.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Abscence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drugs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management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sarcomas in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National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List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Essential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Medicines (LINAME). 
5.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Not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uniform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distribution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diagnosed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sarcomas. 
6.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Limited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medical training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multidisciplinary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management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in diagnosis and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treatment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
7. No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access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molecular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tests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: NGS,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cytogenetics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, FISH
8. No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resources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cancer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in general. 
9.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Lack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knolwledge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sarcoma in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population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 
10. Late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referral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sarcoma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
11. Non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specialised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patohologists</a:t>
            </a:r>
            <a:endParaRPr lang="es-AR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F3FE190-F408-8EA2-E722-3D45F8B94C0E}"/>
              </a:ext>
            </a:extLst>
          </p:cNvPr>
          <p:cNvSpPr txBox="1"/>
          <p:nvPr/>
        </p:nvSpPr>
        <p:spPr>
          <a:xfrm>
            <a:off x="191122" y="6470883"/>
            <a:ext cx="2831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Courtesy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R. Limón</a:t>
            </a:r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xmlns="" id="{6A976DD9-A280-171D-E532-F0D117694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12" y="103445"/>
            <a:ext cx="9630641" cy="810253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Bolivia: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Barriers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 and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opportunities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F964CD-C310-30B1-6B76-B9CBEA5DB0AA}"/>
              </a:ext>
            </a:extLst>
          </p:cNvPr>
          <p:cNvSpPr txBox="1"/>
          <p:nvPr/>
        </p:nvSpPr>
        <p:spPr>
          <a:xfrm>
            <a:off x="516736" y="5390617"/>
            <a:ext cx="11471952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1-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creation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1st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multidisciplinary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unit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management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sarcomas (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Surgical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oncologists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traumatologists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oncologists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radiotherapists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clinical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oncologists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pathologists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radiologists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
2. 5-year sarcoma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registriy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process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evaluate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epidemiology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AR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incidence</a:t>
            </a:r>
            <a:r>
              <a:rPr lang="es-A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. </a:t>
            </a:r>
            <a:endParaRPr lang="x-none" dirty="0"/>
          </a:p>
        </p:txBody>
      </p:sp>
      <p:sp>
        <p:nvSpPr>
          <p:cNvPr id="4" name="CuadroTexto 8">
            <a:extLst>
              <a:ext uri="{FF2B5EF4-FFF2-40B4-BE49-F238E27FC236}">
                <a16:creationId xmlns:a16="http://schemas.microsoft.com/office/drawing/2014/main" xmlns="" id="{448FBB99-8DD2-4AAE-367D-C3E20E9277C5}"/>
              </a:ext>
            </a:extLst>
          </p:cNvPr>
          <p:cNvSpPr txBox="1"/>
          <p:nvPr/>
        </p:nvSpPr>
        <p:spPr>
          <a:xfrm>
            <a:off x="3087628" y="1467383"/>
            <a:ext cx="8761471" cy="341632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data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about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isarcoma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ncidence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
2.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Inadequate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guidelines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management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
3.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Lack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equipment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diagnosis and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treatment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
4.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Abscence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drugs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management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sarcomas in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National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List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Essential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Medicines (LINAME). 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
5. </a:t>
            </a:r>
            <a:r>
              <a:rPr lang="es-AR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</a:t>
            </a:r>
            <a:r>
              <a:rPr lang="es-AR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uniform</a:t>
            </a:r>
            <a:r>
              <a:rPr lang="es-AR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distribution</a:t>
            </a:r>
            <a:r>
              <a:rPr lang="es-AR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r>
              <a:rPr lang="es-AR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diagnosed</a:t>
            </a:r>
            <a:r>
              <a:rPr lang="es-AR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es-AR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sarcomas. 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
6.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Limited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medical training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multidisciplinary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managment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sarcoma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
7. No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access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 molecular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tests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: NGS, </a:t>
            </a:r>
            <a:r>
              <a:rPr lang="es-A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cytogenetics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, FISH
8. </a:t>
            </a:r>
            <a:r>
              <a:rPr lang="es-AR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</a:t>
            </a:r>
            <a:r>
              <a:rPr lang="es-AR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resources</a:t>
            </a:r>
            <a:r>
              <a:rPr lang="es-AR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AR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cancer</a:t>
            </a:r>
            <a:r>
              <a:rPr lang="es-AR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</a:t>
            </a:r>
            <a:r>
              <a:rPr lang="es-AR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general. 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
9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Lack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knolwledge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sarcoma in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population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
10. 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Late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referral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sarcoma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>
                <a:latin typeface="Calibri Light" panose="020F0302020204030204" pitchFamily="34" charset="0"/>
                <a:cs typeface="Calibri Light" panose="020F0302020204030204" pitchFamily="34" charset="0"/>
              </a:rPr>
              <a:t>
11. 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Non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specialised</a:t>
            </a:r>
            <a:r>
              <a:rPr lang="es-AR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dirty="0" err="1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pathologists</a:t>
            </a:r>
            <a:endParaRPr lang="es-AR" dirty="0">
              <a:solidFill>
                <a:srgbClr val="00B05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22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68" y="223550"/>
            <a:ext cx="10159869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National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health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system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: sarcoma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reference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 center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356" y="266199"/>
            <a:ext cx="1017588" cy="1017588"/>
          </a:xfrm>
          <a:prstGeom prst="rect">
            <a:avLst/>
          </a:prstGeom>
        </p:spPr>
      </p:pic>
      <p:pic>
        <p:nvPicPr>
          <p:cNvPr id="4098" name="Picture 2" descr="Suddivisioni dell'Argentina - Wikipedia">
            <a:extLst>
              <a:ext uri="{FF2B5EF4-FFF2-40B4-BE49-F238E27FC236}">
                <a16:creationId xmlns:a16="http://schemas.microsoft.com/office/drawing/2014/main" xmlns="" id="{2FCEEA69-8C5F-98FF-F737-EA5D79D7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29" y="1704254"/>
            <a:ext cx="2229266" cy="368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lorful brazil map Royalty Free Vector Image - VectorStock">
            <a:extLst>
              <a:ext uri="{FF2B5EF4-FFF2-40B4-BE49-F238E27FC236}">
                <a16:creationId xmlns:a16="http://schemas.microsoft.com/office/drawing/2014/main" xmlns="" id="{C3A6EEFF-2F83-D035-4872-9E0FCD261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5"/>
          <a:stretch/>
        </p:blipFill>
        <p:spPr bwMode="auto">
          <a:xfrm>
            <a:off x="245314" y="1585502"/>
            <a:ext cx="3229715" cy="306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10">
            <a:extLst>
              <a:ext uri="{FF2B5EF4-FFF2-40B4-BE49-F238E27FC236}">
                <a16:creationId xmlns:a16="http://schemas.microsoft.com/office/drawing/2014/main" xmlns="" id="{5B1F7D31-D979-C7DB-143B-67FB14DF7638}"/>
              </a:ext>
            </a:extLst>
          </p:cNvPr>
          <p:cNvSpPr txBox="1"/>
          <p:nvPr/>
        </p:nvSpPr>
        <p:spPr>
          <a:xfrm>
            <a:off x="504550" y="5795502"/>
            <a:ext cx="8170223" cy="838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</a:t>
            </a:r>
            <a:r>
              <a:rPr lang="en-US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here is no officially recognized Sarcoma Center by Governmental Agencies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There are traditional cancer centers that have a long history in the care of sarcomas</a:t>
            </a:r>
            <a:endParaRPr lang="es-AR" sz="16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 descr="Colombia Map | Detailed Maps of Republic of Colombia">
            <a:extLst>
              <a:ext uri="{FF2B5EF4-FFF2-40B4-BE49-F238E27FC236}">
                <a16:creationId xmlns:a16="http://schemas.microsoft.com/office/drawing/2014/main" xmlns="" id="{225D5D4F-0E9C-AFAA-3C7B-0F4974FB8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54" y="1704254"/>
            <a:ext cx="1747357" cy="218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1">
            <a:extLst>
              <a:ext uri="{FF2B5EF4-FFF2-40B4-BE49-F238E27FC236}">
                <a16:creationId xmlns:a16="http://schemas.microsoft.com/office/drawing/2014/main" xmlns="" id="{BA027778-1F14-E7D3-12D6-A7F00AFD6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3970" y="1704254"/>
            <a:ext cx="2036797" cy="2184196"/>
          </a:xfrm>
          <a:prstGeom prst="rect">
            <a:avLst/>
          </a:prstGeom>
        </p:spPr>
      </p:pic>
      <p:pic>
        <p:nvPicPr>
          <p:cNvPr id="7" name="Picture 2" descr="Panama Maps &amp; Facts - World Atlas">
            <a:extLst>
              <a:ext uri="{FF2B5EF4-FFF2-40B4-BE49-F238E27FC236}">
                <a16:creationId xmlns:a16="http://schemas.microsoft.com/office/drawing/2014/main" xmlns="" id="{5A886C19-4785-6381-2505-45E932EA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54" y="4073320"/>
            <a:ext cx="3012651" cy="152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030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37" y="168925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Argentina: </a:t>
            </a:r>
            <a:r>
              <a:rPr lang="es-AR" altLang="es-AR" sz="3600" dirty="0">
                <a:latin typeface="Didot" panose="02000503000000020003" pitchFamily="2" charset="-79"/>
                <a:cs typeface="Didot" panose="02000503000000020003" pitchFamily="2" charset="-79"/>
              </a:rPr>
              <a:t>High </a:t>
            </a:r>
            <a:r>
              <a:rPr lang="es-AR" altLang="es-AR" sz="3600" dirty="0" err="1">
                <a:latin typeface="Didot" panose="02000503000000020003" pitchFamily="2" charset="-79"/>
                <a:cs typeface="Didot" panose="02000503000000020003" pitchFamily="2" charset="-79"/>
              </a:rPr>
              <a:t>Cost</a:t>
            </a:r>
            <a:r>
              <a:rPr lang="es-AR" altLang="es-AR" sz="3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AR" altLang="es-AR" sz="3600" dirty="0" err="1">
                <a:latin typeface="Didot" panose="02000503000000020003" pitchFamily="2" charset="-79"/>
                <a:cs typeface="Didot" panose="02000503000000020003" pitchFamily="2" charset="-79"/>
              </a:rPr>
              <a:t>drug</a:t>
            </a:r>
            <a:r>
              <a:rPr lang="es-AR" altLang="es-AR" sz="3600" dirty="0">
                <a:latin typeface="Didot" panose="02000503000000020003" pitchFamily="2" charset="-79"/>
                <a:cs typeface="Didot" panose="02000503000000020003" pitchFamily="2" charset="-79"/>
              </a:rPr>
              <a:t> Flow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356" y="266199"/>
            <a:ext cx="1017588" cy="1017588"/>
          </a:xfrm>
          <a:prstGeom prst="rect">
            <a:avLst/>
          </a:prstGeom>
        </p:spPr>
      </p:pic>
      <p:pic>
        <p:nvPicPr>
          <p:cNvPr id="4098" name="Picture 2" descr="Suddivisioni dell'Argentina - Wikipedia">
            <a:extLst>
              <a:ext uri="{FF2B5EF4-FFF2-40B4-BE49-F238E27FC236}">
                <a16:creationId xmlns:a16="http://schemas.microsoft.com/office/drawing/2014/main" xmlns="" id="{2FCEEA69-8C5F-98FF-F737-EA5D79D7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3" y="2104221"/>
            <a:ext cx="2229266" cy="368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xmlns="" id="{1654FA87-EEB2-0FA1-664C-AA2B3D1058A9}"/>
              </a:ext>
            </a:extLst>
          </p:cNvPr>
          <p:cNvSpPr/>
          <p:nvPr/>
        </p:nvSpPr>
        <p:spPr>
          <a:xfrm>
            <a:off x="10846318" y="4360921"/>
            <a:ext cx="850900" cy="771525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Drugstore
</a:t>
            </a:r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xmlns="" id="{3BAFCD13-D5AA-7B93-E657-23ABB753BAA2}"/>
              </a:ext>
            </a:extLst>
          </p:cNvPr>
          <p:cNvSpPr/>
          <p:nvPr/>
        </p:nvSpPr>
        <p:spPr>
          <a:xfrm>
            <a:off x="7180780" y="4399021"/>
            <a:ext cx="1039813" cy="771525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Access</a:t>
            </a:r>
          </a:p>
          <a:p>
            <a:pPr algn="ctr">
              <a:defRPr/>
            </a:pPr>
            <a:endParaRPr lang="es-AR" sz="1200" b="1" kern="0" dirty="0">
              <a:solidFill>
                <a:srgbClr val="616365"/>
              </a:solidFill>
              <a:latin typeface="Arial Narrow"/>
            </a:endParaRPr>
          </a:p>
          <a:p>
            <a:pPr algn="ctr">
              <a:defRPr/>
            </a:pPr>
            <a:endParaRPr lang="es-AR" sz="1200" b="1" kern="0" dirty="0">
              <a:solidFill>
                <a:srgbClr val="616365"/>
              </a:solidFill>
              <a:latin typeface="Arial Narrow"/>
            </a:endParaRPr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xmlns="" id="{D3455E9E-1EA7-0BEE-15B9-E9AAAF0AA0B5}"/>
              </a:ext>
            </a:extLst>
          </p:cNvPr>
          <p:cNvSpPr/>
          <p:nvPr/>
        </p:nvSpPr>
        <p:spPr>
          <a:xfrm>
            <a:off x="10873304" y="1665346"/>
            <a:ext cx="909638" cy="771525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/>
          <a:lstStyle/>
          <a:p>
            <a:pPr algn="ctr">
              <a:defRPr/>
            </a:pP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Pharmacy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
</a:t>
            </a:r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xmlns="" id="{0DF6AB1F-8B91-E6A4-E635-592424541525}"/>
              </a:ext>
            </a:extLst>
          </p:cNvPr>
          <p:cNvSpPr/>
          <p:nvPr/>
        </p:nvSpPr>
        <p:spPr>
          <a:xfrm>
            <a:off x="8979418" y="1665346"/>
            <a:ext cx="911225" cy="771525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/>
          <a:lstStyle/>
          <a:p>
            <a:pPr algn="ctr">
              <a:defRPr/>
            </a:pP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Patient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
</a:t>
            </a:r>
          </a:p>
        </p:txBody>
      </p:sp>
      <p:sp>
        <p:nvSpPr>
          <p:cNvPr id="9" name="Rectangle 33">
            <a:extLst>
              <a:ext uri="{FF2B5EF4-FFF2-40B4-BE49-F238E27FC236}">
                <a16:creationId xmlns:a16="http://schemas.microsoft.com/office/drawing/2014/main" xmlns="" id="{74A2677A-2748-0ED2-6566-7D020DB3BBB3}"/>
              </a:ext>
            </a:extLst>
          </p:cNvPr>
          <p:cNvSpPr/>
          <p:nvPr/>
        </p:nvSpPr>
        <p:spPr>
          <a:xfrm>
            <a:off x="7139505" y="1665346"/>
            <a:ext cx="949325" cy="823913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/>
          <a:lstStyle/>
          <a:p>
            <a:pPr algn="ctr">
              <a:defRPr/>
            </a:pP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Funder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
</a:t>
            </a:r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xmlns="" id="{96B5B3B6-F7B2-5573-74B4-10440D5375EA}"/>
              </a:ext>
            </a:extLst>
          </p:cNvPr>
          <p:cNvSpPr/>
          <p:nvPr/>
        </p:nvSpPr>
        <p:spPr>
          <a:xfrm>
            <a:off x="5250380" y="1665346"/>
            <a:ext cx="912813" cy="771525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/>
          <a:lstStyle/>
          <a:p>
            <a:pPr algn="ctr">
              <a:defRPr/>
            </a:pP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Patient</a:t>
            </a:r>
            <a:endParaRPr lang="es-AR" sz="1200" b="1" kern="0" dirty="0">
              <a:solidFill>
                <a:srgbClr val="616365"/>
              </a:solidFill>
              <a:latin typeface="Arial Narrow"/>
            </a:endParaRPr>
          </a:p>
        </p:txBody>
      </p:sp>
      <p:sp>
        <p:nvSpPr>
          <p:cNvPr id="11" name="Rectangle 33">
            <a:extLst>
              <a:ext uri="{FF2B5EF4-FFF2-40B4-BE49-F238E27FC236}">
                <a16:creationId xmlns:a16="http://schemas.microsoft.com/office/drawing/2014/main" xmlns="" id="{3CC3BC87-395B-9ABE-639B-473D74059226}"/>
              </a:ext>
            </a:extLst>
          </p:cNvPr>
          <p:cNvSpPr/>
          <p:nvPr/>
        </p:nvSpPr>
        <p:spPr>
          <a:xfrm>
            <a:off x="3481904" y="1665346"/>
            <a:ext cx="877888" cy="771525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/>
          <a:lstStyle/>
          <a:p>
            <a:pPr algn="ctr">
              <a:defRPr/>
            </a:pP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Physician</a:t>
            </a:r>
            <a:endParaRPr lang="es-AR" sz="1200" b="1" kern="0" dirty="0">
              <a:solidFill>
                <a:srgbClr val="616365"/>
              </a:solidFill>
              <a:latin typeface="Arial Narrow"/>
            </a:endParaRPr>
          </a:p>
        </p:txBody>
      </p:sp>
      <p:pic>
        <p:nvPicPr>
          <p:cNvPr id="12" name="Picture 81" descr="MCj02332190000[1]">
            <a:extLst>
              <a:ext uri="{FF2B5EF4-FFF2-40B4-BE49-F238E27FC236}">
                <a16:creationId xmlns:a16="http://schemas.microsoft.com/office/drawing/2014/main" xmlns="" id="{1442A1E1-8EF7-65ED-C279-793D6223F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54" y="2533709"/>
            <a:ext cx="5588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12 Conector recto de flecha">
            <a:extLst>
              <a:ext uri="{FF2B5EF4-FFF2-40B4-BE49-F238E27FC236}">
                <a16:creationId xmlns:a16="http://schemas.microsoft.com/office/drawing/2014/main" xmlns="" id="{F32E6574-B643-CEA0-F6E1-52F16191FA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83618" y="2360671"/>
            <a:ext cx="630237" cy="317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43">
            <a:extLst>
              <a:ext uri="{FF2B5EF4-FFF2-40B4-BE49-F238E27FC236}">
                <a16:creationId xmlns:a16="http://schemas.microsoft.com/office/drawing/2014/main" xmlns="" id="{6BCBE82D-6CDE-C4E2-2EA8-6EEDBC339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380" y="1933634"/>
            <a:ext cx="9064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0">
            <a:extLst>
              <a:ext uri="{FF2B5EF4-FFF2-40B4-BE49-F238E27FC236}">
                <a16:creationId xmlns:a16="http://schemas.microsoft.com/office/drawing/2014/main" xmlns="" id="{E8448C20-BA57-A8DA-13AC-AAF44C62B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04" y="1955859"/>
            <a:ext cx="877888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115 Conector recto de flecha">
            <a:extLst>
              <a:ext uri="{FF2B5EF4-FFF2-40B4-BE49-F238E27FC236}">
                <a16:creationId xmlns:a16="http://schemas.microsoft.com/office/drawing/2014/main" xmlns="" id="{C37B9972-41A5-72ED-4CEA-CE90183691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82268" y="2343208"/>
            <a:ext cx="606425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117 Conector recto de flecha">
            <a:extLst>
              <a:ext uri="{FF2B5EF4-FFF2-40B4-BE49-F238E27FC236}">
                <a16:creationId xmlns:a16="http://schemas.microsoft.com/office/drawing/2014/main" xmlns="" id="{6B6C84FB-4C8F-AA01-5D22-51B2177EE5B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855593" y="4399020"/>
            <a:ext cx="1419225" cy="0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118 Conector recto de flecha">
            <a:extLst>
              <a:ext uri="{FF2B5EF4-FFF2-40B4-BE49-F238E27FC236}">
                <a16:creationId xmlns:a16="http://schemas.microsoft.com/office/drawing/2014/main" xmlns="" id="{102DBB45-7986-26E6-9B38-A1C109D5967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1316218" y="2955984"/>
            <a:ext cx="1587" cy="573087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120 Conector recto de flecha">
            <a:extLst>
              <a:ext uri="{FF2B5EF4-FFF2-40B4-BE49-F238E27FC236}">
                <a16:creationId xmlns:a16="http://schemas.microsoft.com/office/drawing/2014/main" xmlns="" id="{A4EF24DF-132F-1E27-6B82-9FD985AA66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85680" y="2357495"/>
            <a:ext cx="688975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121 Conector recto de flecha">
            <a:extLst>
              <a:ext uri="{FF2B5EF4-FFF2-40B4-BE49-F238E27FC236}">
                <a16:creationId xmlns:a16="http://schemas.microsoft.com/office/drawing/2014/main" xmlns="" id="{0F567F23-36B7-9ADE-09F3-10B27A7E8A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033518" y="2330508"/>
            <a:ext cx="769937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122 Conector recto de flecha">
            <a:extLst>
              <a:ext uri="{FF2B5EF4-FFF2-40B4-BE49-F238E27FC236}">
                <a16:creationId xmlns:a16="http://schemas.microsoft.com/office/drawing/2014/main" xmlns="" id="{E43ECD14-5E4A-E44C-E01C-8D9C7DE0491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984305" y="2511483"/>
            <a:ext cx="582613" cy="0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Picture 41">
            <a:extLst>
              <a:ext uri="{FF2B5EF4-FFF2-40B4-BE49-F238E27FC236}">
                <a16:creationId xmlns:a16="http://schemas.microsoft.com/office/drawing/2014/main" xmlns="" id="{5CE6B0E9-A7A0-D06F-CAFD-3F44D4DC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05" y="1955859"/>
            <a:ext cx="9493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3">
            <a:extLst>
              <a:ext uri="{FF2B5EF4-FFF2-40B4-BE49-F238E27FC236}">
                <a16:creationId xmlns:a16="http://schemas.microsoft.com/office/drawing/2014/main" xmlns="" id="{D8ADECB0-C74C-4945-00CA-3C03357A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180" y="1943159"/>
            <a:ext cx="9064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125 Elipse">
            <a:extLst>
              <a:ext uri="{FF2B5EF4-FFF2-40B4-BE49-F238E27FC236}">
                <a16:creationId xmlns:a16="http://schemas.microsoft.com/office/drawing/2014/main" xmlns="" id="{803CBDBF-43E5-5D48-AF19-96269F70486C}"/>
              </a:ext>
            </a:extLst>
          </p:cNvPr>
          <p:cNvSpPr/>
          <p:nvPr/>
        </p:nvSpPr>
        <p:spPr bwMode="ltGray">
          <a:xfrm>
            <a:off x="10873304" y="1933633"/>
            <a:ext cx="909638" cy="914400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txBody>
          <a:bodyPr lIns="73321" tIns="36660" rIns="73321" bIns="36660" anchor="ctr"/>
          <a:lstStyle/>
          <a:p>
            <a:pPr algn="ctr" defTabSz="726951"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cs typeface="Arial"/>
            </a:endParaRPr>
          </a:p>
        </p:txBody>
      </p:sp>
      <p:pic>
        <p:nvPicPr>
          <p:cNvPr id="25" name="Picture 9" descr="http://www.pd4pic.com/images/apothecary-cup-medicine-pharmacy-snake-symbol.png">
            <a:extLst>
              <a:ext uri="{FF2B5EF4-FFF2-40B4-BE49-F238E27FC236}">
                <a16:creationId xmlns:a16="http://schemas.microsoft.com/office/drawing/2014/main" xmlns="" id="{602924D1-E702-B97C-59FD-9E9843B82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rgbClr val="00A94F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11074877" y="2133060"/>
            <a:ext cx="506353" cy="506353"/>
          </a:xfrm>
          <a:prstGeom prst="rect">
            <a:avLst/>
          </a:prstGeom>
          <a:noFill/>
        </p:spPr>
      </p:pic>
      <p:pic>
        <p:nvPicPr>
          <p:cNvPr id="26" name="Picture 7" descr="https://schneidermaninsurance.com/wp-content/uploads/2014/03/wholesale-distribution-icon-2-e1395863983950.png">
            <a:extLst>
              <a:ext uri="{FF2B5EF4-FFF2-40B4-BE49-F238E27FC236}">
                <a16:creationId xmlns:a16="http://schemas.microsoft.com/office/drawing/2014/main" xmlns="" id="{F6D24D9F-09C4-F9E5-F2A1-20F71EA5D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318" y="3654484"/>
            <a:ext cx="852487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128 Elipse">
            <a:extLst>
              <a:ext uri="{FF2B5EF4-FFF2-40B4-BE49-F238E27FC236}">
                <a16:creationId xmlns:a16="http://schemas.microsoft.com/office/drawing/2014/main" xmlns="" id="{36946059-AA11-0B69-C160-F6FD63DB1106}"/>
              </a:ext>
            </a:extLst>
          </p:cNvPr>
          <p:cNvSpPr/>
          <p:nvPr/>
        </p:nvSpPr>
        <p:spPr bwMode="ltGray">
          <a:xfrm>
            <a:off x="7180779" y="3063933"/>
            <a:ext cx="908050" cy="912812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txBody>
          <a:bodyPr lIns="73321" tIns="36660" rIns="73321" bIns="36660" anchor="ctr"/>
          <a:lstStyle/>
          <a:p>
            <a:pPr algn="ctr" defTabSz="726951"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cs typeface="Arial"/>
            </a:endParaRPr>
          </a:p>
        </p:txBody>
      </p:sp>
      <p:pic>
        <p:nvPicPr>
          <p:cNvPr id="28" name="Picture 11" descr="https://maxcdn.icons8.com/Share/icon/androidL/Business/test_partial_passed1600.png">
            <a:extLst>
              <a:ext uri="{FF2B5EF4-FFF2-40B4-BE49-F238E27FC236}">
                <a16:creationId xmlns:a16="http://schemas.microsoft.com/office/drawing/2014/main" xmlns="" id="{782F614F-E485-1678-9CB4-915992AA2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rgbClr val="0093CF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>
            <a:off x="7277516" y="3166377"/>
            <a:ext cx="714541" cy="71454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ular Callout 77">
            <a:extLst>
              <a:ext uri="{FF2B5EF4-FFF2-40B4-BE49-F238E27FC236}">
                <a16:creationId xmlns:a16="http://schemas.microsoft.com/office/drawing/2014/main" xmlns="" id="{B09C65A7-6571-2C9E-11B2-5D2D9676068E}"/>
              </a:ext>
            </a:extLst>
          </p:cNvPr>
          <p:cNvSpPr/>
          <p:nvPr/>
        </p:nvSpPr>
        <p:spPr>
          <a:xfrm>
            <a:off x="3323154" y="3354446"/>
            <a:ext cx="1524000" cy="1052513"/>
          </a:xfrm>
          <a:prstGeom prst="wedgeRectCallout">
            <a:avLst>
              <a:gd name="adj1" fmla="val 31467"/>
              <a:gd name="adj2" fmla="val -90735"/>
            </a:avLst>
          </a:prstGeom>
          <a:solidFill>
            <a:srgbClr val="FFFFFF"/>
          </a:solidFill>
          <a:ln w="25400" cap="flat" cmpd="sng" algn="ctr">
            <a:solidFill>
              <a:srgbClr val="0093CF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Treatment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is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defined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by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prescribing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physician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
</a:t>
            </a:r>
          </a:p>
        </p:txBody>
      </p:sp>
      <p:sp>
        <p:nvSpPr>
          <p:cNvPr id="30" name="Rectangular Callout 90">
            <a:extLst>
              <a:ext uri="{FF2B5EF4-FFF2-40B4-BE49-F238E27FC236}">
                <a16:creationId xmlns:a16="http://schemas.microsoft.com/office/drawing/2014/main" xmlns="" id="{7B9F27B8-3EE9-420F-4259-55A5ABD9FC1D}"/>
              </a:ext>
            </a:extLst>
          </p:cNvPr>
          <p:cNvSpPr/>
          <p:nvPr/>
        </p:nvSpPr>
        <p:spPr>
          <a:xfrm>
            <a:off x="5345630" y="2968683"/>
            <a:ext cx="1643063" cy="1509712"/>
          </a:xfrm>
          <a:prstGeom prst="wedgeRectCallout">
            <a:avLst>
              <a:gd name="adj1" fmla="val 31124"/>
              <a:gd name="adj2" fmla="val -82679"/>
            </a:avLst>
          </a:prstGeom>
          <a:solidFill>
            <a:srgbClr val="FFFFFF"/>
          </a:solidFill>
          <a:ln w="25400" cap="flat" cmpd="sng" algn="ctr">
            <a:solidFill>
              <a:srgbClr val="0093CF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patient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must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authorize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order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: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presents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prescription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, medical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history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,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tests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that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support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diagnosis
</a:t>
            </a:r>
          </a:p>
        </p:txBody>
      </p:sp>
      <p:sp>
        <p:nvSpPr>
          <p:cNvPr id="31" name="Rectangular Callout 89">
            <a:extLst>
              <a:ext uri="{FF2B5EF4-FFF2-40B4-BE49-F238E27FC236}">
                <a16:creationId xmlns:a16="http://schemas.microsoft.com/office/drawing/2014/main" xmlns="" id="{A4EDFAFC-18A7-6A5A-47E6-0B4DA8DC28D8}"/>
              </a:ext>
            </a:extLst>
          </p:cNvPr>
          <p:cNvSpPr/>
          <p:nvPr/>
        </p:nvSpPr>
        <p:spPr>
          <a:xfrm>
            <a:off x="8796853" y="2971858"/>
            <a:ext cx="1770064" cy="1250950"/>
          </a:xfrm>
          <a:prstGeom prst="wedgeRectCallout">
            <a:avLst>
              <a:gd name="adj1" fmla="val 32329"/>
              <a:gd name="adj2" fmla="val -78425"/>
            </a:avLst>
          </a:prstGeom>
          <a:solidFill>
            <a:srgbClr val="FFFFFF"/>
          </a:solidFill>
          <a:ln w="25400" cap="flat" cmpd="sng" algn="ctr">
            <a:solidFill>
              <a:srgbClr val="0093CF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Social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security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system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informs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pharmacy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that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patient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will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receive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treatment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and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details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treatment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scheme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for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its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provision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
</a:t>
            </a:r>
          </a:p>
        </p:txBody>
      </p:sp>
      <p:cxnSp>
        <p:nvCxnSpPr>
          <p:cNvPr id="32" name="133 Conector recto de flecha">
            <a:extLst>
              <a:ext uri="{FF2B5EF4-FFF2-40B4-BE49-F238E27FC236}">
                <a16:creationId xmlns:a16="http://schemas.microsoft.com/office/drawing/2014/main" xmlns="" id="{82BDBABC-1D15-877B-FCA0-D4A5AC9A70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50727" y="5963556"/>
            <a:ext cx="620712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134 Conector recto de flecha">
            <a:extLst>
              <a:ext uri="{FF2B5EF4-FFF2-40B4-BE49-F238E27FC236}">
                <a16:creationId xmlns:a16="http://schemas.microsoft.com/office/drawing/2014/main" xmlns="" id="{A808C113-539B-4618-2C19-C593688D84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3417" y="5959533"/>
            <a:ext cx="620712" cy="0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135 Conector recto de flecha">
            <a:extLst>
              <a:ext uri="{FF2B5EF4-FFF2-40B4-BE49-F238E27FC236}">
                <a16:creationId xmlns:a16="http://schemas.microsoft.com/office/drawing/2014/main" xmlns="" id="{46451DF8-04A9-39BF-EFD5-A62CFBE2058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64955" y="5959533"/>
            <a:ext cx="631825" cy="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136 CuadroTexto">
            <a:extLst>
              <a:ext uri="{FF2B5EF4-FFF2-40B4-BE49-F238E27FC236}">
                <a16:creationId xmlns:a16="http://schemas.microsoft.com/office/drawing/2014/main" xmlns="" id="{4DD5CBBC-0027-3DCE-4E17-199E5897DD80}"/>
              </a:ext>
            </a:extLst>
          </p:cNvPr>
          <p:cNvSpPr txBox="1"/>
          <p:nvPr/>
        </p:nvSpPr>
        <p:spPr>
          <a:xfrm>
            <a:off x="3617436" y="5796607"/>
            <a:ext cx="154721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Prescription</a:t>
            </a:r>
            <a:r>
              <a:rPr lang="es-AR" sz="1600" b="1" dirty="0">
                <a:solidFill>
                  <a:srgbClr val="616365"/>
                </a:solidFill>
                <a:latin typeface="Arial Narrow"/>
              </a:rPr>
              <a:t> </a:t>
            </a: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flow</a:t>
            </a:r>
            <a:endParaRPr lang="en-US" sz="1600" b="1" dirty="0">
              <a:solidFill>
                <a:srgbClr val="616365"/>
              </a:solidFill>
              <a:latin typeface="Arial Narrow"/>
            </a:endParaRPr>
          </a:p>
        </p:txBody>
      </p:sp>
      <p:sp>
        <p:nvSpPr>
          <p:cNvPr id="36" name="137 CuadroTexto">
            <a:extLst>
              <a:ext uri="{FF2B5EF4-FFF2-40B4-BE49-F238E27FC236}">
                <a16:creationId xmlns:a16="http://schemas.microsoft.com/office/drawing/2014/main" xmlns="" id="{1EB9B6DB-5C37-5DE2-A52F-49796C43C0CE}"/>
              </a:ext>
            </a:extLst>
          </p:cNvPr>
          <p:cNvSpPr txBox="1"/>
          <p:nvPr/>
        </p:nvSpPr>
        <p:spPr>
          <a:xfrm>
            <a:off x="6080642" y="5781734"/>
            <a:ext cx="100700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Drug</a:t>
            </a:r>
            <a:r>
              <a:rPr lang="es-AR" sz="1600" b="1" dirty="0">
                <a:solidFill>
                  <a:srgbClr val="616365"/>
                </a:solidFill>
                <a:latin typeface="Arial Narrow"/>
              </a:rPr>
              <a:t> Flow
</a:t>
            </a:r>
            <a:endParaRPr lang="en-US" sz="1600" b="1" dirty="0">
              <a:solidFill>
                <a:srgbClr val="616365"/>
              </a:solidFill>
              <a:latin typeface="Arial Narrow"/>
            </a:endParaRPr>
          </a:p>
        </p:txBody>
      </p:sp>
      <p:sp>
        <p:nvSpPr>
          <p:cNvPr id="37" name="138 CuadroTexto">
            <a:extLst>
              <a:ext uri="{FF2B5EF4-FFF2-40B4-BE49-F238E27FC236}">
                <a16:creationId xmlns:a16="http://schemas.microsoft.com/office/drawing/2014/main" xmlns="" id="{58F46AA4-9CC6-78D1-7D5D-2DF05DB63E8F}"/>
              </a:ext>
            </a:extLst>
          </p:cNvPr>
          <p:cNvSpPr txBox="1"/>
          <p:nvPr/>
        </p:nvSpPr>
        <p:spPr>
          <a:xfrm>
            <a:off x="8220593" y="5764271"/>
            <a:ext cx="219162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Authorization</a:t>
            </a:r>
            <a:r>
              <a:rPr lang="es-AR" sz="1600" b="1" dirty="0">
                <a:solidFill>
                  <a:srgbClr val="616365"/>
                </a:solidFill>
                <a:latin typeface="Arial Narrow"/>
              </a:rPr>
              <a:t> </a:t>
            </a: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of</a:t>
            </a:r>
            <a:r>
              <a:rPr lang="es-AR" sz="1600" b="1" dirty="0">
                <a:solidFill>
                  <a:srgbClr val="616365"/>
                </a:solidFill>
                <a:latin typeface="Arial Narrow"/>
              </a:rPr>
              <a:t> </a:t>
            </a: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the</a:t>
            </a:r>
            <a:r>
              <a:rPr lang="es-AR" sz="1600" b="1" dirty="0">
                <a:solidFill>
                  <a:srgbClr val="616365"/>
                </a:solidFill>
                <a:latin typeface="Arial Narrow"/>
              </a:rPr>
              <a:t> </a:t>
            </a: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drug</a:t>
            </a:r>
            <a:endParaRPr lang="es-AR" sz="1600" b="1" dirty="0">
              <a:solidFill>
                <a:srgbClr val="616365"/>
              </a:solidFill>
              <a:latin typeface="Arial Narrow"/>
            </a:endParaRPr>
          </a:p>
        </p:txBody>
      </p:sp>
      <p:cxnSp>
        <p:nvCxnSpPr>
          <p:cNvPr id="38" name="139 Conector recto de flecha">
            <a:extLst>
              <a:ext uri="{FF2B5EF4-FFF2-40B4-BE49-F238E27FC236}">
                <a16:creationId xmlns:a16="http://schemas.microsoft.com/office/drawing/2014/main" xmlns="" id="{C9F79033-191E-0550-5635-E039D4FAA82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277617" y="2905184"/>
            <a:ext cx="0" cy="117792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38 Conector recto de flecha">
            <a:extLst>
              <a:ext uri="{FF2B5EF4-FFF2-40B4-BE49-F238E27FC236}">
                <a16:creationId xmlns:a16="http://schemas.microsoft.com/office/drawing/2014/main" xmlns="" id="{902DB01F-51CC-6D58-2177-25F77C761C4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85642" y="2943283"/>
            <a:ext cx="0" cy="1173162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" name="Imagen 1">
            <a:extLst>
              <a:ext uri="{FF2B5EF4-FFF2-40B4-BE49-F238E27FC236}">
                <a16:creationId xmlns:a16="http://schemas.microsoft.com/office/drawing/2014/main" xmlns="" id="{0A8969F8-0AFE-6843-3570-EA853D0C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200776"/>
            <a:ext cx="73914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363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36" y="168925"/>
            <a:ext cx="10890627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Argentina: </a:t>
            </a:r>
            <a:r>
              <a:rPr lang="es-AR" altLang="es-AR" sz="3600" dirty="0" err="1">
                <a:latin typeface="Didot" panose="02000503000000020003" pitchFamily="2" charset="-79"/>
                <a:cs typeface="Didot" panose="02000503000000020003" pitchFamily="2" charset="-79"/>
              </a:rPr>
              <a:t>Public</a:t>
            </a:r>
            <a:r>
              <a:rPr lang="es-AR" altLang="es-AR" sz="3600" dirty="0">
                <a:latin typeface="Didot" panose="02000503000000020003" pitchFamily="2" charset="-79"/>
                <a:cs typeface="Didot" panose="02000503000000020003" pitchFamily="2" charset="-79"/>
              </a:rPr>
              <a:t> High </a:t>
            </a:r>
            <a:r>
              <a:rPr lang="es-AR" altLang="es-AR" sz="3600" dirty="0" err="1">
                <a:latin typeface="Didot" panose="02000503000000020003" pitchFamily="2" charset="-79"/>
                <a:cs typeface="Didot" panose="02000503000000020003" pitchFamily="2" charset="-79"/>
              </a:rPr>
              <a:t>Cost</a:t>
            </a:r>
            <a:r>
              <a:rPr lang="es-AR" altLang="es-AR" sz="3600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AR" altLang="es-AR" sz="3600" dirty="0" err="1">
                <a:latin typeface="Didot" panose="02000503000000020003" pitchFamily="2" charset="-79"/>
                <a:cs typeface="Didot" panose="02000503000000020003" pitchFamily="2" charset="-79"/>
              </a:rPr>
              <a:t>drug</a:t>
            </a:r>
            <a:r>
              <a:rPr lang="es-AR" altLang="es-AR" sz="3600" dirty="0">
                <a:latin typeface="Didot" panose="02000503000000020003" pitchFamily="2" charset="-79"/>
                <a:cs typeface="Didot" panose="02000503000000020003" pitchFamily="2" charset="-79"/>
              </a:rPr>
              <a:t> Flow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0151" y="266199"/>
            <a:ext cx="1017588" cy="1017588"/>
          </a:xfrm>
          <a:prstGeom prst="rect">
            <a:avLst/>
          </a:prstGeom>
        </p:spPr>
      </p:pic>
      <p:pic>
        <p:nvPicPr>
          <p:cNvPr id="4098" name="Picture 2" descr="Suddivisioni dell'Argentina - Wikipedia">
            <a:extLst>
              <a:ext uri="{FF2B5EF4-FFF2-40B4-BE49-F238E27FC236}">
                <a16:creationId xmlns:a16="http://schemas.microsoft.com/office/drawing/2014/main" xmlns="" id="{2FCEEA69-8C5F-98FF-F737-EA5D79D7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3" y="2104221"/>
            <a:ext cx="2229266" cy="368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5" name="Rectangle 33">
            <a:extLst>
              <a:ext uri="{FF2B5EF4-FFF2-40B4-BE49-F238E27FC236}">
                <a16:creationId xmlns:a16="http://schemas.microsoft.com/office/drawing/2014/main" xmlns="" id="{0261D616-A438-3E7E-E0DC-1ED7E6AC9A4D}"/>
              </a:ext>
            </a:extLst>
          </p:cNvPr>
          <p:cNvSpPr/>
          <p:nvPr/>
        </p:nvSpPr>
        <p:spPr>
          <a:xfrm>
            <a:off x="8313627" y="2809163"/>
            <a:ext cx="2111375" cy="692150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Federal </a:t>
            </a: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Plans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/</a:t>
            </a: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Programs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 (</a:t>
            </a: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e.g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. </a:t>
            </a: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include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 </a:t>
            </a: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Health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, </a:t>
            </a: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Immunization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, HIV, Maternal and Child)</a:t>
            </a:r>
          </a:p>
        </p:txBody>
      </p:sp>
      <p:sp>
        <p:nvSpPr>
          <p:cNvPr id="4116" name="Rectangle 33">
            <a:extLst>
              <a:ext uri="{FF2B5EF4-FFF2-40B4-BE49-F238E27FC236}">
                <a16:creationId xmlns:a16="http://schemas.microsoft.com/office/drawing/2014/main" xmlns="" id="{5E2D0933-70BD-427C-7012-79287F3DCBFA}"/>
              </a:ext>
            </a:extLst>
          </p:cNvPr>
          <p:cNvSpPr/>
          <p:nvPr/>
        </p:nvSpPr>
        <p:spPr>
          <a:xfrm>
            <a:off x="8266001" y="2264652"/>
            <a:ext cx="2159000" cy="352425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Drug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 Bank </a:t>
            </a: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Province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
</a:t>
            </a:r>
          </a:p>
        </p:txBody>
      </p:sp>
      <p:sp>
        <p:nvSpPr>
          <p:cNvPr id="4117" name="31 Elipse">
            <a:extLst>
              <a:ext uri="{FF2B5EF4-FFF2-40B4-BE49-F238E27FC236}">
                <a16:creationId xmlns:a16="http://schemas.microsoft.com/office/drawing/2014/main" xmlns="" id="{A25AB2D9-4A58-C331-3EBA-EC0548CB1694}"/>
              </a:ext>
            </a:extLst>
          </p:cNvPr>
          <p:cNvSpPr/>
          <p:nvPr/>
        </p:nvSpPr>
        <p:spPr bwMode="ltGray">
          <a:xfrm>
            <a:off x="7577027" y="2701214"/>
            <a:ext cx="911225" cy="892175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txBody>
          <a:bodyPr lIns="73321" tIns="36660" rIns="73321" bIns="36660" anchor="ctr"/>
          <a:lstStyle/>
          <a:p>
            <a:pPr algn="ctr" defTabSz="726951"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cs typeface="Arial"/>
            </a:endParaRPr>
          </a:p>
        </p:txBody>
      </p:sp>
      <p:sp>
        <p:nvSpPr>
          <p:cNvPr id="4118" name="Rectangle 33">
            <a:extLst>
              <a:ext uri="{FF2B5EF4-FFF2-40B4-BE49-F238E27FC236}">
                <a16:creationId xmlns:a16="http://schemas.microsoft.com/office/drawing/2014/main" xmlns="" id="{62BB9C59-8885-80C4-3460-6183C3F295C4}"/>
              </a:ext>
            </a:extLst>
          </p:cNvPr>
          <p:cNvSpPr/>
          <p:nvPr/>
        </p:nvSpPr>
        <p:spPr>
          <a:xfrm>
            <a:off x="5529152" y="1799514"/>
            <a:ext cx="912813" cy="771525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/>
          <a:lstStyle/>
          <a:p>
            <a:pPr algn="ctr">
              <a:defRPr/>
            </a:pP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Patient</a:t>
            </a:r>
            <a:endParaRPr lang="es-AR" sz="1200" b="1" kern="0" dirty="0">
              <a:solidFill>
                <a:srgbClr val="616365"/>
              </a:solidFill>
              <a:latin typeface="Arial Narrow"/>
            </a:endParaRPr>
          </a:p>
        </p:txBody>
      </p:sp>
      <p:sp>
        <p:nvSpPr>
          <p:cNvPr id="4119" name="Rectangle 33">
            <a:extLst>
              <a:ext uri="{FF2B5EF4-FFF2-40B4-BE49-F238E27FC236}">
                <a16:creationId xmlns:a16="http://schemas.microsoft.com/office/drawing/2014/main" xmlns="" id="{A0ECB31C-54C2-3816-1FAD-567222EF47E7}"/>
              </a:ext>
            </a:extLst>
          </p:cNvPr>
          <p:cNvSpPr/>
          <p:nvPr/>
        </p:nvSpPr>
        <p:spPr>
          <a:xfrm>
            <a:off x="3728926" y="1328821"/>
            <a:ext cx="877887" cy="771525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/>
          <a:lstStyle/>
          <a:p>
            <a:pPr algn="ctr">
              <a:defRPr/>
            </a:pP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Public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 Hospital </a:t>
            </a: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physician</a:t>
            </a:r>
            <a:endParaRPr lang="es-AR" sz="1200" b="1" kern="0" dirty="0">
              <a:solidFill>
                <a:srgbClr val="616365"/>
              </a:solidFill>
              <a:latin typeface="Arial Narrow"/>
            </a:endParaRPr>
          </a:p>
        </p:txBody>
      </p:sp>
      <p:sp>
        <p:nvSpPr>
          <p:cNvPr id="4120" name="Rectangle 33">
            <a:extLst>
              <a:ext uri="{FF2B5EF4-FFF2-40B4-BE49-F238E27FC236}">
                <a16:creationId xmlns:a16="http://schemas.microsoft.com/office/drawing/2014/main" xmlns="" id="{EEFFA959-1D77-5B57-ED24-D4FD2A32EAE3}"/>
              </a:ext>
            </a:extLst>
          </p:cNvPr>
          <p:cNvSpPr/>
          <p:nvPr/>
        </p:nvSpPr>
        <p:spPr>
          <a:xfrm>
            <a:off x="11122025" y="2515476"/>
            <a:ext cx="1069975" cy="771525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Access
</a:t>
            </a:r>
          </a:p>
        </p:txBody>
      </p:sp>
      <p:sp>
        <p:nvSpPr>
          <p:cNvPr id="4121" name="Rectangle 33">
            <a:extLst>
              <a:ext uri="{FF2B5EF4-FFF2-40B4-BE49-F238E27FC236}">
                <a16:creationId xmlns:a16="http://schemas.microsoft.com/office/drawing/2014/main" xmlns="" id="{A2ADE824-D5DF-63B0-8262-E487B80355B6}"/>
              </a:ext>
            </a:extLst>
          </p:cNvPr>
          <p:cNvSpPr/>
          <p:nvPr/>
        </p:nvSpPr>
        <p:spPr>
          <a:xfrm>
            <a:off x="8275526" y="1805864"/>
            <a:ext cx="2159000" cy="352425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National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 </a:t>
            </a: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Drug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 Bank
</a:t>
            </a:r>
          </a:p>
        </p:txBody>
      </p:sp>
      <p:sp>
        <p:nvSpPr>
          <p:cNvPr id="4122" name="Rectangle 21">
            <a:extLst>
              <a:ext uri="{FF2B5EF4-FFF2-40B4-BE49-F238E27FC236}">
                <a16:creationId xmlns:a16="http://schemas.microsoft.com/office/drawing/2014/main" xmlns="" id="{A9A0F683-D54B-A5C4-9519-13DCD53A9DBA}"/>
              </a:ext>
            </a:extLst>
          </p:cNvPr>
          <p:cNvSpPr/>
          <p:nvPr/>
        </p:nvSpPr>
        <p:spPr>
          <a:xfrm>
            <a:off x="8353315" y="3817226"/>
            <a:ext cx="2071687" cy="635000"/>
          </a:xfrm>
          <a:prstGeom prst="rect">
            <a:avLst/>
          </a:prstGeom>
          <a:solidFill>
            <a:srgbClr val="0093CF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Ministery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 </a:t>
            </a: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of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 Social </a:t>
            </a:r>
            <a:r>
              <a:rPr lang="es-AR" sz="1200" b="1" kern="0" dirty="0" err="1">
                <a:solidFill>
                  <a:srgbClr val="616365"/>
                </a:solidFill>
                <a:latin typeface="Arial Narrow"/>
              </a:rPr>
              <a:t>Actions</a:t>
            </a:r>
            <a:r>
              <a:rPr lang="es-AR" sz="1200" b="1" kern="0" dirty="0">
                <a:solidFill>
                  <a:srgbClr val="616365"/>
                </a:solidFill>
                <a:latin typeface="Arial Narrow"/>
              </a:rPr>
              <a:t>
</a:t>
            </a:r>
          </a:p>
        </p:txBody>
      </p:sp>
      <p:pic>
        <p:nvPicPr>
          <p:cNvPr id="4123" name="Picture 42">
            <a:extLst>
              <a:ext uri="{FF2B5EF4-FFF2-40B4-BE49-F238E27FC236}">
                <a16:creationId xmlns:a16="http://schemas.microsoft.com/office/drawing/2014/main" xmlns="" id="{3A2183D4-F1CA-26AB-6B4C-58235DB26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027" y="1916989"/>
            <a:ext cx="87947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42">
            <a:extLst>
              <a:ext uri="{FF2B5EF4-FFF2-40B4-BE49-F238E27FC236}">
                <a16:creationId xmlns:a16="http://schemas.microsoft.com/office/drawing/2014/main" xmlns="" id="{234289CE-E3F7-E4B8-F3BE-21CF5187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027" y="1710614"/>
            <a:ext cx="957263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81" descr="MCj02332190000[1]">
            <a:extLst>
              <a:ext uri="{FF2B5EF4-FFF2-40B4-BE49-F238E27FC236}">
                <a16:creationId xmlns:a16="http://schemas.microsoft.com/office/drawing/2014/main" xmlns="" id="{506BDFEB-8312-5428-CFD8-C9CA38A06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26" y="2667877"/>
            <a:ext cx="5588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26" name="40 Conector recto de flecha">
            <a:extLst>
              <a:ext uri="{FF2B5EF4-FFF2-40B4-BE49-F238E27FC236}">
                <a16:creationId xmlns:a16="http://schemas.microsoft.com/office/drawing/2014/main" xmlns="" id="{E6078099-38DA-1AC4-FE94-4C4F8BE636F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62390" y="2285289"/>
            <a:ext cx="630237" cy="4763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27" name="Picture 43">
            <a:extLst>
              <a:ext uri="{FF2B5EF4-FFF2-40B4-BE49-F238E27FC236}">
                <a16:creationId xmlns:a16="http://schemas.microsoft.com/office/drawing/2014/main" xmlns="" id="{69720254-D1D7-6397-BC95-C83C96A6D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52" y="2067802"/>
            <a:ext cx="9064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40">
            <a:extLst>
              <a:ext uri="{FF2B5EF4-FFF2-40B4-BE49-F238E27FC236}">
                <a16:creationId xmlns:a16="http://schemas.microsoft.com/office/drawing/2014/main" xmlns="" id="{DF1A83A8-5340-4C0E-2A1C-7637B356E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65" y="2390064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29" name="43 Conector recto de flecha">
            <a:extLst>
              <a:ext uri="{FF2B5EF4-FFF2-40B4-BE49-F238E27FC236}">
                <a16:creationId xmlns:a16="http://schemas.microsoft.com/office/drawing/2014/main" xmlns="" id="{B1F306A8-02B3-C45B-E644-546F401147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61040" y="2267826"/>
            <a:ext cx="606425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30" name="45 Conector recto de flecha">
            <a:extLst>
              <a:ext uri="{FF2B5EF4-FFF2-40B4-BE49-F238E27FC236}">
                <a16:creationId xmlns:a16="http://schemas.microsoft.com/office/drawing/2014/main" xmlns="" id="{26CFF827-5058-27FA-3B49-65623D771D0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256601" y="2728201"/>
            <a:ext cx="1296988" cy="0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31" name="46 Conector recto de flecha">
            <a:extLst>
              <a:ext uri="{FF2B5EF4-FFF2-40B4-BE49-F238E27FC236}">
                <a16:creationId xmlns:a16="http://schemas.microsoft.com/office/drawing/2014/main" xmlns="" id="{9CBB5484-2F1C-29D7-4EC1-A4012A5D647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662627" y="2972677"/>
            <a:ext cx="633413" cy="407987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32" name="Rectangular Callout 77">
            <a:extLst>
              <a:ext uri="{FF2B5EF4-FFF2-40B4-BE49-F238E27FC236}">
                <a16:creationId xmlns:a16="http://schemas.microsoft.com/office/drawing/2014/main" xmlns="" id="{B11C8C6F-1803-2BA7-D2C2-E7F7714CC75C}"/>
              </a:ext>
            </a:extLst>
          </p:cNvPr>
          <p:cNvSpPr/>
          <p:nvPr/>
        </p:nvSpPr>
        <p:spPr>
          <a:xfrm>
            <a:off x="3728926" y="3380664"/>
            <a:ext cx="1524000" cy="1052513"/>
          </a:xfrm>
          <a:prstGeom prst="wedgeRectCallout">
            <a:avLst>
              <a:gd name="adj1" fmla="val 31467"/>
              <a:gd name="adj2" fmla="val -90735"/>
            </a:avLst>
          </a:prstGeom>
          <a:solidFill>
            <a:srgbClr val="FFFFFF"/>
          </a:solidFill>
          <a:ln w="25400" cap="flat" cmpd="sng" algn="ctr">
            <a:solidFill>
              <a:srgbClr val="0093CF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Treatment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is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defined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by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prescribing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physician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
</a:t>
            </a:r>
          </a:p>
        </p:txBody>
      </p:sp>
      <p:pic>
        <p:nvPicPr>
          <p:cNvPr id="4133" name="Picture 42">
            <a:extLst>
              <a:ext uri="{FF2B5EF4-FFF2-40B4-BE49-F238E27FC236}">
                <a16:creationId xmlns:a16="http://schemas.microsoft.com/office/drawing/2014/main" xmlns="" id="{48FDB752-7CA4-8401-3AA5-3F6E86349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027" y="3656889"/>
            <a:ext cx="957263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4" name="Rectangular Callout 23">
            <a:extLst>
              <a:ext uri="{FF2B5EF4-FFF2-40B4-BE49-F238E27FC236}">
                <a16:creationId xmlns:a16="http://schemas.microsoft.com/office/drawing/2014/main" xmlns="" id="{8BFD6939-3A8D-3601-55F0-CC80E3A0B884}"/>
              </a:ext>
            </a:extLst>
          </p:cNvPr>
          <p:cNvSpPr/>
          <p:nvPr/>
        </p:nvSpPr>
        <p:spPr>
          <a:xfrm>
            <a:off x="3149720" y="4779378"/>
            <a:ext cx="6873998" cy="1200329"/>
          </a:xfrm>
          <a:prstGeom prst="wedgeRectCallout">
            <a:avLst>
              <a:gd name="adj1" fmla="val -28384"/>
              <a:gd name="adj2" fmla="val -49385"/>
            </a:avLst>
          </a:prstGeom>
          <a:noFill/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In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order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for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patient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to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receive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public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coverage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, he/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she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must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: 
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Being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treated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in a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public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hospital
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Prove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that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you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do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not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have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private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coverage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
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Prove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that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you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do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not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have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financial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resources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to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pay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for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treatment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
Once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this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is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proven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,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patient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can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receive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drug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from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Drug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Bank,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Including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Health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, Social </a:t>
            </a:r>
            <a:r>
              <a:rPr lang="es-AR" sz="1200" b="1" dirty="0" err="1">
                <a:solidFill>
                  <a:srgbClr val="002060"/>
                </a:solidFill>
                <a:latin typeface="Arial Narrow"/>
              </a:rPr>
              <a:t>Development</a:t>
            </a:r>
            <a:r>
              <a:rPr lang="es-AR" sz="1200" b="1" dirty="0">
                <a:solidFill>
                  <a:srgbClr val="002060"/>
                </a:solidFill>
                <a:latin typeface="Arial Narrow"/>
              </a:rPr>
              <a:t>
</a:t>
            </a:r>
          </a:p>
        </p:txBody>
      </p:sp>
      <p:sp>
        <p:nvSpPr>
          <p:cNvPr id="4135" name="Rectangular Callout 28">
            <a:extLst>
              <a:ext uri="{FF2B5EF4-FFF2-40B4-BE49-F238E27FC236}">
                <a16:creationId xmlns:a16="http://schemas.microsoft.com/office/drawing/2014/main" xmlns="" id="{7A8C4188-128B-E84B-C514-EF5E91174838}"/>
              </a:ext>
            </a:extLst>
          </p:cNvPr>
          <p:cNvSpPr/>
          <p:nvPr/>
        </p:nvSpPr>
        <p:spPr>
          <a:xfrm>
            <a:off x="5410883" y="3489883"/>
            <a:ext cx="1873250" cy="1020763"/>
          </a:xfrm>
          <a:prstGeom prst="wedgeRectCallout">
            <a:avLst>
              <a:gd name="adj1" fmla="val 63997"/>
              <a:gd name="adj2" fmla="val -9134"/>
            </a:avLst>
          </a:prstGeom>
          <a:solidFill>
            <a:srgbClr val="FFFFFF"/>
          </a:solidFill>
          <a:ln w="25400" cap="flat" cmpd="sng" algn="ctr">
            <a:solidFill>
              <a:srgbClr val="0093CF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s-AR" sz="1200" kern="0" dirty="0">
              <a:solidFill>
                <a:srgbClr val="002060"/>
              </a:solidFill>
              <a:latin typeface="Arial Narrow"/>
            </a:endParaRPr>
          </a:p>
          <a:p>
            <a:pPr algn="ctr">
              <a:defRPr/>
            </a:pP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When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Federal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Program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does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not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have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drug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available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,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patient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can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claim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it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in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last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instance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, in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the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Ministery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of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 Social </a:t>
            </a:r>
            <a:r>
              <a:rPr lang="es-AR" sz="1200" kern="0" dirty="0" err="1">
                <a:solidFill>
                  <a:srgbClr val="002060"/>
                </a:solidFill>
                <a:latin typeface="Arial Narrow"/>
              </a:rPr>
              <a:t>Action</a:t>
            </a:r>
            <a:r>
              <a:rPr lang="es-AR" sz="1200" kern="0" dirty="0">
                <a:solidFill>
                  <a:srgbClr val="002060"/>
                </a:solidFill>
                <a:latin typeface="Arial Narrow"/>
              </a:rPr>
              <a:t>
</a:t>
            </a:r>
          </a:p>
        </p:txBody>
      </p:sp>
      <p:cxnSp>
        <p:nvCxnSpPr>
          <p:cNvPr id="4136" name="38 Conector recto de flecha">
            <a:extLst>
              <a:ext uri="{FF2B5EF4-FFF2-40B4-BE49-F238E27FC236}">
                <a16:creationId xmlns:a16="http://schemas.microsoft.com/office/drawing/2014/main" xmlns="" id="{B74B10BE-3BEC-11E1-C1CF-81FE78FA5A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494852" y="2356727"/>
            <a:ext cx="531813" cy="3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37" name="Picture 2" descr="Resultado de imagen de ministerio salud">
            <a:extLst>
              <a:ext uri="{FF2B5EF4-FFF2-40B4-BE49-F238E27FC236}">
                <a16:creationId xmlns:a16="http://schemas.microsoft.com/office/drawing/2014/main" xmlns="" id="{32EF047E-3508-C73A-7C48-FFCBB8AA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rgbClr val="4A245E">
                <a:tint val="45000"/>
                <a:satMod val="400000"/>
              </a:srgbClr>
            </a:duotone>
          </a:blip>
          <a:srcRect r="80276"/>
          <a:stretch/>
        </p:blipFill>
        <p:spPr bwMode="auto">
          <a:xfrm>
            <a:off x="7806057" y="2829376"/>
            <a:ext cx="453846" cy="634808"/>
          </a:xfrm>
          <a:prstGeom prst="rect">
            <a:avLst/>
          </a:prstGeom>
          <a:noFill/>
        </p:spPr>
      </p:pic>
      <p:cxnSp>
        <p:nvCxnSpPr>
          <p:cNvPr id="4138" name="59 Conector recto de flecha">
            <a:extLst>
              <a:ext uri="{FF2B5EF4-FFF2-40B4-BE49-F238E27FC236}">
                <a16:creationId xmlns:a16="http://schemas.microsoft.com/office/drawing/2014/main" xmlns="" id="{5784D9EF-1C1A-C72D-1396-DE705024C88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256601" y="3609263"/>
            <a:ext cx="1296988" cy="0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39" name="38 Conector recto de flecha">
            <a:extLst>
              <a:ext uri="{FF2B5EF4-FFF2-40B4-BE49-F238E27FC236}">
                <a16:creationId xmlns:a16="http://schemas.microsoft.com/office/drawing/2014/main" xmlns="" id="{645CDED6-0D1F-3D52-33B0-C3888FB72B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494852" y="3017127"/>
            <a:ext cx="531813" cy="3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40" name="38 Conector recto de flecha">
            <a:extLst>
              <a:ext uri="{FF2B5EF4-FFF2-40B4-BE49-F238E27FC236}">
                <a16:creationId xmlns:a16="http://schemas.microsoft.com/office/drawing/2014/main" xmlns="" id="{D9D022DB-3AC3-FEC9-6439-ADBCB5FEB91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471040" y="4249026"/>
            <a:ext cx="479425" cy="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41" name="38 Conector recto de flecha">
            <a:extLst>
              <a:ext uri="{FF2B5EF4-FFF2-40B4-BE49-F238E27FC236}">
                <a16:creationId xmlns:a16="http://schemas.microsoft.com/office/drawing/2014/main" xmlns="" id="{787E9415-C03C-D984-736F-78F42CE6B7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456751" y="3980739"/>
            <a:ext cx="533400" cy="3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42" name="38 Conector recto de flecha">
            <a:extLst>
              <a:ext uri="{FF2B5EF4-FFF2-40B4-BE49-F238E27FC236}">
                <a16:creationId xmlns:a16="http://schemas.microsoft.com/office/drawing/2014/main" xmlns="" id="{90C48DEA-9CFE-CA4A-B730-915A18AA73D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471040" y="3315576"/>
            <a:ext cx="479425" cy="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43" name="38 Conector recto de flecha">
            <a:extLst>
              <a:ext uri="{FF2B5EF4-FFF2-40B4-BE49-F238E27FC236}">
                <a16:creationId xmlns:a16="http://schemas.microsoft.com/office/drawing/2014/main" xmlns="" id="{4DF88BC9-C161-021A-B356-FECCC7E588A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471040" y="2580563"/>
            <a:ext cx="479425" cy="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44" name="65 Conector recto de flecha">
            <a:extLst>
              <a:ext uri="{FF2B5EF4-FFF2-40B4-BE49-F238E27FC236}">
                <a16:creationId xmlns:a16="http://schemas.microsoft.com/office/drawing/2014/main" xmlns="" id="{0EFB95B5-8BDA-D428-11F6-F3FB440129B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630877" y="2559926"/>
            <a:ext cx="612775" cy="0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45" name="66 Conector recto de flecha">
            <a:extLst>
              <a:ext uri="{FF2B5EF4-FFF2-40B4-BE49-F238E27FC236}">
                <a16:creationId xmlns:a16="http://schemas.microsoft.com/office/drawing/2014/main" xmlns="" id="{934E98CA-166F-5FBD-AA0C-9E11E1B0AAF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662626" y="2802814"/>
            <a:ext cx="604838" cy="98425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46" name="67 Conector recto de flecha">
            <a:extLst>
              <a:ext uri="{FF2B5EF4-FFF2-40B4-BE49-F238E27FC236}">
                <a16:creationId xmlns:a16="http://schemas.microsoft.com/office/drawing/2014/main" xmlns="" id="{14101275-C9A3-92A3-9B53-EE3DA02485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02414" y="2485314"/>
            <a:ext cx="0" cy="123507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48" name="133 Conector recto de flecha">
            <a:extLst>
              <a:ext uri="{FF2B5EF4-FFF2-40B4-BE49-F238E27FC236}">
                <a16:creationId xmlns:a16="http://schemas.microsoft.com/office/drawing/2014/main" xmlns="" id="{18C7933E-B1B4-2DBE-B5D3-A09FA5DDF7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18386" y="6485290"/>
            <a:ext cx="620712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49" name="134 Conector recto de flecha">
            <a:extLst>
              <a:ext uri="{FF2B5EF4-FFF2-40B4-BE49-F238E27FC236}">
                <a16:creationId xmlns:a16="http://schemas.microsoft.com/office/drawing/2014/main" xmlns="" id="{AAAD5625-0102-98A1-8FC9-D46CC7A1A8B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91076" y="6481267"/>
            <a:ext cx="620712" cy="0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50" name="135 Conector recto de flecha">
            <a:extLst>
              <a:ext uri="{FF2B5EF4-FFF2-40B4-BE49-F238E27FC236}">
                <a16:creationId xmlns:a16="http://schemas.microsoft.com/office/drawing/2014/main" xmlns="" id="{1A8AD2D9-C112-77D8-907B-785EE347DB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32614" y="6481267"/>
            <a:ext cx="631825" cy="0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51" name="136 CuadroTexto">
            <a:extLst>
              <a:ext uri="{FF2B5EF4-FFF2-40B4-BE49-F238E27FC236}">
                <a16:creationId xmlns:a16="http://schemas.microsoft.com/office/drawing/2014/main" xmlns="" id="{49D8B9AF-FCC7-5755-3AA7-FCDAFC77AFFB}"/>
              </a:ext>
            </a:extLst>
          </p:cNvPr>
          <p:cNvSpPr txBox="1"/>
          <p:nvPr/>
        </p:nvSpPr>
        <p:spPr>
          <a:xfrm>
            <a:off x="3885095" y="6318341"/>
            <a:ext cx="154721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Prescription</a:t>
            </a:r>
            <a:r>
              <a:rPr lang="es-AR" sz="1600" b="1" dirty="0">
                <a:solidFill>
                  <a:srgbClr val="616365"/>
                </a:solidFill>
                <a:latin typeface="Arial Narrow"/>
              </a:rPr>
              <a:t> </a:t>
            </a: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flow</a:t>
            </a:r>
            <a:endParaRPr lang="en-US" sz="1600" b="1" dirty="0">
              <a:solidFill>
                <a:srgbClr val="616365"/>
              </a:solidFill>
              <a:latin typeface="Arial Narrow"/>
            </a:endParaRPr>
          </a:p>
        </p:txBody>
      </p:sp>
      <p:sp>
        <p:nvSpPr>
          <p:cNvPr id="4152" name="137 CuadroTexto">
            <a:extLst>
              <a:ext uri="{FF2B5EF4-FFF2-40B4-BE49-F238E27FC236}">
                <a16:creationId xmlns:a16="http://schemas.microsoft.com/office/drawing/2014/main" xmlns="" id="{55C86DDD-6B6D-4E04-5928-01CD2E5B0F7C}"/>
              </a:ext>
            </a:extLst>
          </p:cNvPr>
          <p:cNvSpPr txBox="1"/>
          <p:nvPr/>
        </p:nvSpPr>
        <p:spPr>
          <a:xfrm>
            <a:off x="6348301" y="6303468"/>
            <a:ext cx="100700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Drug</a:t>
            </a:r>
            <a:r>
              <a:rPr lang="es-AR" sz="1600" b="1" dirty="0">
                <a:solidFill>
                  <a:srgbClr val="616365"/>
                </a:solidFill>
                <a:latin typeface="Arial Narrow"/>
              </a:rPr>
              <a:t> Flow
</a:t>
            </a:r>
            <a:endParaRPr lang="en-US" sz="1600" b="1" dirty="0">
              <a:solidFill>
                <a:srgbClr val="616365"/>
              </a:solidFill>
              <a:latin typeface="Arial Narrow"/>
            </a:endParaRPr>
          </a:p>
        </p:txBody>
      </p:sp>
      <p:sp>
        <p:nvSpPr>
          <p:cNvPr id="4153" name="138 CuadroTexto">
            <a:extLst>
              <a:ext uri="{FF2B5EF4-FFF2-40B4-BE49-F238E27FC236}">
                <a16:creationId xmlns:a16="http://schemas.microsoft.com/office/drawing/2014/main" xmlns="" id="{2CC58746-6541-027F-353F-D390BDEE57A6}"/>
              </a:ext>
            </a:extLst>
          </p:cNvPr>
          <p:cNvSpPr txBox="1"/>
          <p:nvPr/>
        </p:nvSpPr>
        <p:spPr>
          <a:xfrm>
            <a:off x="8488252" y="6286005"/>
            <a:ext cx="219162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Authorization</a:t>
            </a:r>
            <a:r>
              <a:rPr lang="es-AR" sz="1600" b="1" dirty="0">
                <a:solidFill>
                  <a:srgbClr val="616365"/>
                </a:solidFill>
                <a:latin typeface="Arial Narrow"/>
              </a:rPr>
              <a:t> </a:t>
            </a: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of</a:t>
            </a:r>
            <a:r>
              <a:rPr lang="es-AR" sz="1600" b="1" dirty="0">
                <a:solidFill>
                  <a:srgbClr val="616365"/>
                </a:solidFill>
                <a:latin typeface="Arial Narrow"/>
              </a:rPr>
              <a:t> </a:t>
            </a: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the</a:t>
            </a:r>
            <a:r>
              <a:rPr lang="es-AR" sz="1600" b="1" dirty="0">
                <a:solidFill>
                  <a:srgbClr val="616365"/>
                </a:solidFill>
                <a:latin typeface="Arial Narrow"/>
              </a:rPr>
              <a:t> </a:t>
            </a:r>
            <a:r>
              <a:rPr lang="es-AR" sz="1600" b="1" dirty="0" err="1">
                <a:solidFill>
                  <a:srgbClr val="616365"/>
                </a:solidFill>
                <a:latin typeface="Arial Narrow"/>
              </a:rPr>
              <a:t>drug</a:t>
            </a:r>
            <a:endParaRPr lang="es-AR" sz="1600" b="1" dirty="0">
              <a:solidFill>
                <a:srgbClr val="616365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0075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n-ea"/>
                <a:cs typeface="Didot" panose="02000503000000020003" pitchFamily="2" charset="-79"/>
              </a:rPr>
              <a:t>Tools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n-ea"/>
                <a:cs typeface="Didot" panose="02000503000000020003" pitchFamily="2" charset="-79"/>
              </a:rPr>
              <a:t>from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n-ea"/>
                <a:cs typeface="Didot" panose="02000503000000020003" pitchFamily="2" charset="-79"/>
              </a:rPr>
              <a:t> SELNET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n-ea"/>
                <a:cs typeface="Didot" panose="02000503000000020003" pitchFamily="2" charset="-79"/>
              </a:rPr>
              <a:t>to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n-ea"/>
                <a:cs typeface="Didot" panose="02000503000000020003" pitchFamily="2" charset="-79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n-ea"/>
                <a:cs typeface="Didot" panose="02000503000000020003" pitchFamily="2" charset="-79"/>
              </a:rPr>
              <a:t>improve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n-ea"/>
                <a:cs typeface="Didot" panose="02000503000000020003" pitchFamily="2" charset="-79"/>
              </a:rPr>
              <a:t> care in sarcoma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n-ea"/>
                <a:cs typeface="Didot" panose="02000503000000020003" pitchFamily="2" charset="-79"/>
              </a:rPr>
              <a:t>patients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941" y="533792"/>
            <a:ext cx="1363752" cy="1363752"/>
          </a:xfrm>
          <a:prstGeom prst="rect">
            <a:avLst/>
          </a:prstGeom>
        </p:spPr>
      </p:pic>
      <p:sp>
        <p:nvSpPr>
          <p:cNvPr id="6" name="Marcador de contenido 4">
            <a:extLst>
              <a:ext uri="{FF2B5EF4-FFF2-40B4-BE49-F238E27FC236}">
                <a16:creationId xmlns:a16="http://schemas.microsoft.com/office/drawing/2014/main" xmlns="" id="{9B6E151A-D505-AE07-F4D1-2366269EA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6" y="2186609"/>
            <a:ext cx="5412633" cy="4061791"/>
          </a:xfrm>
          <a:ln w="57150">
            <a:solidFill>
              <a:srgbClr val="00B050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Modifiable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 Variables</a:t>
            </a:r>
          </a:p>
          <a:p>
            <a:pPr marL="0" indent="0">
              <a:buNone/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MDT</a:t>
            </a:r>
          </a:p>
          <a:p>
            <a:pPr marL="0" indent="0">
              <a:buNone/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Guidelines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Reference centers</a:t>
            </a:r>
          </a:p>
          <a:p>
            <a:pPr marL="0" indent="0">
              <a:buNone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Local Data</a:t>
            </a:r>
          </a:p>
          <a:p>
            <a:pPr marL="0" indent="0">
              <a:buNone/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trials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Access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diagnosis and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Publications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Marcador de contenido 4">
            <a:extLst>
              <a:ext uri="{FF2B5EF4-FFF2-40B4-BE49-F238E27FC236}">
                <a16:creationId xmlns:a16="http://schemas.microsoft.com/office/drawing/2014/main" xmlns="" id="{2CCDBE03-128D-08EC-B0EB-BB44BB6EDAA4}"/>
              </a:ext>
            </a:extLst>
          </p:cNvPr>
          <p:cNvSpPr txBox="1">
            <a:spLocks/>
          </p:cNvSpPr>
          <p:nvPr/>
        </p:nvSpPr>
        <p:spPr>
          <a:xfrm>
            <a:off x="6269158" y="2186609"/>
            <a:ext cx="4975311" cy="4061791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modifiable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 Variables</a:t>
            </a:r>
          </a:p>
          <a:p>
            <a:pPr marL="0" indent="0">
              <a:buNone/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Inequities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Goverments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Population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territory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Low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Incidence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Screening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tools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Local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economy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4F12D515-60E8-E40B-C74A-31731AA72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712" y="3201183"/>
            <a:ext cx="1363752" cy="13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4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77AF9786-E52D-634F-8A26-20A461777BA2}"/>
              </a:ext>
            </a:extLst>
          </p:cNvPr>
          <p:cNvSpPr/>
          <p:nvPr/>
        </p:nvSpPr>
        <p:spPr>
          <a:xfrm>
            <a:off x="339016" y="2790809"/>
            <a:ext cx="1091000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Sarcoma as a model to improve diagnosis and clinical care of rare tumors through a European and Latin American multidisciplinary network</a:t>
            </a:r>
            <a:endParaRPr kumimoji="0" lang="es-A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93B6DCAA-4596-D948-9CD3-AD96D4838D49}"/>
              </a:ext>
            </a:extLst>
          </p:cNvPr>
          <p:cNvSpPr/>
          <p:nvPr/>
        </p:nvSpPr>
        <p:spPr>
          <a:xfrm>
            <a:off x="237326" y="5110033"/>
            <a:ext cx="11643049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Appropriate management of sarcoma patients is hindered by the absence of referral policies to reference centers (RCs), incorrect or delayed diagnosis, non-adherence of therapies to clinical practice guidelines (CPGs), and lack of expertise by practitioners, which increases the risk of relapse and death.</a:t>
            </a: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xmlns="" id="{5F15F740-EC7A-59EB-6A1A-709E1A7A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26" y="281798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n-ea"/>
                <a:cs typeface="Didot" panose="02000503000000020003" pitchFamily="2" charset="-79"/>
              </a:rPr>
              <a:t>SELNET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4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45AB23B0-7612-9CBC-CF78-0E75740C4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369" y="205990"/>
            <a:ext cx="1363752" cy="13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35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>
            <a:extLst>
              <a:ext uri="{FF2B5EF4-FFF2-40B4-BE49-F238E27FC236}">
                <a16:creationId xmlns:a16="http://schemas.microsoft.com/office/drawing/2014/main" xmlns="" id="{5F15F740-EC7A-59EB-6A1A-709E1A7A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26" y="281798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n-ea"/>
                <a:cs typeface="Didot" panose="02000503000000020003" pitchFamily="2" charset="-79"/>
              </a:rPr>
              <a:t>SELNET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4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45AB23B0-7612-9CBC-CF78-0E75740C4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369" y="205990"/>
            <a:ext cx="1363752" cy="13637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04566" y="2034900"/>
            <a:ext cx="8221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Publication of </a:t>
            </a:r>
            <a:r>
              <a:rPr lang="en-GB" sz="2800" dirty="0"/>
              <a:t>paper of healthcare </a:t>
            </a:r>
            <a:r>
              <a:rPr lang="en-GB" sz="2800" dirty="0" smtClean="0"/>
              <a:t>barriers: draft ongoing: </a:t>
            </a:r>
            <a:r>
              <a:rPr lang="en-GB" sz="2800" dirty="0" err="1" smtClean="0"/>
              <a:t>Matías</a:t>
            </a:r>
            <a:r>
              <a:rPr lang="en-GB" sz="2800" dirty="0" smtClean="0"/>
              <a:t> </a:t>
            </a:r>
            <a:r>
              <a:rPr lang="en-GB" sz="2800" dirty="0" err="1" smtClean="0"/>
              <a:t>Chacón</a:t>
            </a:r>
            <a:r>
              <a:rPr lang="en-GB" sz="2800" dirty="0" smtClean="0"/>
              <a:t> and Marta Martín-Ruiz</a:t>
            </a:r>
            <a:endParaRPr lang="en-GB" sz="2800" dirty="0"/>
          </a:p>
        </p:txBody>
      </p:sp>
      <p:sp>
        <p:nvSpPr>
          <p:cNvPr id="7" name="Elipse 6"/>
          <p:cNvSpPr/>
          <p:nvPr/>
        </p:nvSpPr>
        <p:spPr>
          <a:xfrm>
            <a:off x="8284923" y="2033394"/>
            <a:ext cx="1378634" cy="1146548"/>
          </a:xfrm>
          <a:prstGeom prst="ellipse">
            <a:avLst/>
          </a:prstGeom>
          <a:solidFill>
            <a:srgbClr val="D86F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ysClr val="windowText" lastClr="000000"/>
                </a:solidFill>
              </a:rPr>
              <a:t>Ongoing</a:t>
            </a:r>
          </a:p>
          <a:p>
            <a:pPr algn="ctr"/>
            <a:r>
              <a:rPr lang="en-GB" b="1" dirty="0" smtClean="0">
                <a:solidFill>
                  <a:sysClr val="windowText" lastClr="000000"/>
                </a:solidFill>
              </a:rPr>
              <a:t>End of year</a:t>
            </a:r>
            <a:endParaRPr lang="en-GB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Marcador de contenido 4">
            <a:extLst>
              <a:ext uri="{FF2B5EF4-FFF2-40B4-BE49-F238E27FC236}">
                <a16:creationId xmlns=""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01" y="3719402"/>
            <a:ext cx="7337184" cy="1818607"/>
          </a:xfrm>
        </p:spPr>
        <p:txBody>
          <a:bodyPr>
            <a:normAutofit/>
          </a:bodyPr>
          <a:lstStyle/>
          <a:p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G</a:t>
            </a:r>
            <a:r>
              <a:rPr lang="es-ES" dirty="0" smtClean="0">
                <a:latin typeface="Didot" panose="02000503000000020003" pitchFamily="2" charset="-79"/>
                <a:cs typeface="Didot" panose="02000503000000020003" pitchFamily="2" charset="-79"/>
              </a:rPr>
              <a:t>racias, </a:t>
            </a:r>
            <a:r>
              <a:rPr lang="es-ES" dirty="0" err="1" smtClean="0">
                <a:latin typeface="Didot" panose="02000503000000020003" pitchFamily="2" charset="-79"/>
                <a:cs typeface="Didot" panose="02000503000000020003" pitchFamily="2" charset="-79"/>
              </a:rPr>
              <a:t>merci</a:t>
            </a:r>
            <a:r>
              <a:rPr lang="es-ES" dirty="0" smtClean="0">
                <a:latin typeface="Didot" panose="02000503000000020003" pitchFamily="2" charset="-79"/>
                <a:cs typeface="Didot" panose="02000503000000020003" pitchFamily="2" charset="-79"/>
              </a:rPr>
              <a:t>, </a:t>
            </a:r>
            <a:r>
              <a:rPr lang="es-ES" dirty="0" err="1" smtClean="0">
                <a:latin typeface="Didot" panose="02000503000000020003" pitchFamily="2" charset="-79"/>
                <a:cs typeface="Didot" panose="02000503000000020003" pitchFamily="2" charset="-79"/>
              </a:rPr>
              <a:t>grazie</a:t>
            </a:r>
            <a:r>
              <a:rPr lang="es-ES" dirty="0" smtClean="0">
                <a:latin typeface="Didot" panose="02000503000000020003" pitchFamily="2" charset="-79"/>
                <a:cs typeface="Didot" panose="02000503000000020003" pitchFamily="2" charset="-79"/>
              </a:rPr>
              <a:t>,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o</a:t>
            </a:r>
            <a:r>
              <a:rPr lang="es-ES" dirty="0" err="1" smtClean="0">
                <a:latin typeface="Didot" panose="02000503000000020003" pitchFamily="2" charset="-79"/>
                <a:cs typeface="Didot" panose="02000503000000020003" pitchFamily="2" charset="-79"/>
              </a:rPr>
              <a:t>brigada</a:t>
            </a:r>
            <a:r>
              <a:rPr lang="es-ES" dirty="0" smtClean="0">
                <a:latin typeface="Didot" panose="02000503000000020003" pitchFamily="2" charset="-79"/>
                <a:cs typeface="Didot" panose="02000503000000020003" pitchFamily="2" charset="-79"/>
              </a:rPr>
              <a:t>, </a:t>
            </a:r>
            <a:r>
              <a:rPr lang="es-ES" dirty="0" err="1" smtClean="0">
                <a:latin typeface="Didot" panose="02000503000000020003" pitchFamily="2" charset="-79"/>
                <a:cs typeface="Didot" panose="02000503000000020003" pitchFamily="2" charset="-79"/>
              </a:rPr>
              <a:t>thank</a:t>
            </a:r>
            <a:r>
              <a:rPr lang="es-ES" dirty="0" smtClean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 smtClean="0">
                <a:latin typeface="Didot" panose="02000503000000020003" pitchFamily="2" charset="-79"/>
                <a:cs typeface="Didot" panose="02000503000000020003" pitchFamily="2" charset="-79"/>
              </a:rPr>
              <a:t>you</a:t>
            </a:r>
            <a:r>
              <a:rPr lang="es-ES" dirty="0" smtClean="0">
                <a:latin typeface="Didot" panose="02000503000000020003" pitchFamily="2" charset="-79"/>
                <a:cs typeface="Didot" panose="02000503000000020003" pitchFamily="2" charset="-79"/>
              </a:rPr>
              <a:t>! 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258" y="4982087"/>
            <a:ext cx="4459334" cy="146458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561258" y="6500239"/>
            <a:ext cx="6005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075613" algn="l"/>
              </a:tabLs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X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SELNET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CONSORTIUM MEETING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s-ES" sz="1400" dirty="0" err="1" smtClean="0">
                <a:solidFill>
                  <a:schemeClr val="bg1">
                    <a:lumMod val="50000"/>
                  </a:schemeClr>
                </a:solidFill>
              </a:rPr>
              <a:t>November</a:t>
            </a:r>
            <a:r>
              <a:rPr lang="es-ES" sz="1400" dirty="0" smtClean="0">
                <a:solidFill>
                  <a:schemeClr val="bg1">
                    <a:lumMod val="50000"/>
                  </a:schemeClr>
                </a:solidFill>
              </a:rPr>
              <a:t> 2023)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55415" y="5905417"/>
            <a:ext cx="4190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hlinkClick r:id="rId4"/>
              </a:rPr>
              <a:t>martamartinruiz@atbscar.org</a:t>
            </a:r>
            <a:endParaRPr lang="en-GB" sz="2400" b="1" dirty="0" smtClean="0"/>
          </a:p>
          <a:p>
            <a:r>
              <a:rPr lang="en-GB" sz="2400" b="1" dirty="0">
                <a:solidFill>
                  <a:srgbClr val="0070C0"/>
                </a:solidFill>
              </a:rPr>
              <a:t>m</a:t>
            </a:r>
            <a:r>
              <a:rPr lang="en-GB" sz="2400" b="1" dirty="0" smtClean="0">
                <a:solidFill>
                  <a:srgbClr val="0070C0"/>
                </a:solidFill>
              </a:rPr>
              <a:t>arta.mruiz@quironsalud.es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55414" y="4982087"/>
            <a:ext cx="3603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Marta Martín Ruiz, PhD</a:t>
            </a:r>
          </a:p>
          <a:p>
            <a:r>
              <a:rPr lang="en-GB" dirty="0"/>
              <a:t>Project Manager</a:t>
            </a:r>
          </a:p>
          <a:p>
            <a:r>
              <a:rPr lang="en-GB" dirty="0" smtClean="0"/>
              <a:t>SELNET </a:t>
            </a:r>
            <a:r>
              <a:rPr lang="en-GB" dirty="0"/>
              <a:t>coordination </a:t>
            </a:r>
            <a:r>
              <a:rPr lang="en-GB" dirty="0" smtClean="0"/>
              <a:t>team; IIS-FJD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25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Mapa con los países de América Latina">
            <a:extLst>
              <a:ext uri="{FF2B5EF4-FFF2-40B4-BE49-F238E27FC236}">
                <a16:creationId xmlns:a16="http://schemas.microsoft.com/office/drawing/2014/main" xmlns="" id="{AFBE73CE-27F1-7A7B-2E4B-54F123A88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2"/>
          <a:stretch/>
        </p:blipFill>
        <p:spPr bwMode="auto">
          <a:xfrm>
            <a:off x="2628523" y="124710"/>
            <a:ext cx="7003672" cy="643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C8BBB571-2115-627F-78C0-0DFA6ECC8CEB}"/>
              </a:ext>
            </a:extLst>
          </p:cNvPr>
          <p:cNvSpPr txBox="1"/>
          <p:nvPr/>
        </p:nvSpPr>
        <p:spPr>
          <a:xfrm>
            <a:off x="418548" y="2045292"/>
            <a:ext cx="3916648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Guatemala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(18,000,000-16.600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9B8094B7-9710-8959-3322-1F6C11A22E03}"/>
              </a:ext>
            </a:extLst>
          </p:cNvPr>
          <p:cNvSpPr txBox="1"/>
          <p:nvPr/>
        </p:nvSpPr>
        <p:spPr>
          <a:xfrm>
            <a:off x="422582" y="2404164"/>
            <a:ext cx="3895487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El Salvador 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(6,500,000-9600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B7C7BCA9-1DE8-83EB-0828-2E4A7E217A5C}"/>
              </a:ext>
            </a:extLst>
          </p:cNvPr>
          <p:cNvSpPr txBox="1"/>
          <p:nvPr/>
        </p:nvSpPr>
        <p:spPr>
          <a:xfrm>
            <a:off x="372640" y="1685361"/>
            <a:ext cx="3956173" cy="307777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Méjico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(129,000,000- 195,500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7104286B-B5F8-B116-13EA-4FF21D9ECF05}"/>
              </a:ext>
            </a:extLst>
          </p:cNvPr>
          <p:cNvSpPr txBox="1"/>
          <p:nvPr/>
        </p:nvSpPr>
        <p:spPr>
          <a:xfrm>
            <a:off x="438153" y="2766506"/>
            <a:ext cx="3890659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Costa Rica 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( 5,000,000-13.100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1A51130D-B876-C4C2-CA5E-B69E098233EE}"/>
              </a:ext>
            </a:extLst>
          </p:cNvPr>
          <p:cNvSpPr txBox="1"/>
          <p:nvPr/>
        </p:nvSpPr>
        <p:spPr>
          <a:xfrm>
            <a:off x="440743" y="3115580"/>
            <a:ext cx="3888069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Panamá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(4,315,000-7.600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462E2C7D-1E08-6E24-79DA-A868173B9E90}"/>
              </a:ext>
            </a:extLst>
          </p:cNvPr>
          <p:cNvSpPr txBox="1"/>
          <p:nvPr/>
        </p:nvSpPr>
        <p:spPr>
          <a:xfrm>
            <a:off x="6352261" y="1430118"/>
            <a:ext cx="3733848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Cuba 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(11,300,000- 46.794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C3F17E53-8EEA-ACE8-7D15-62FA7852E7CC}"/>
              </a:ext>
            </a:extLst>
          </p:cNvPr>
          <p:cNvSpPr txBox="1"/>
          <p:nvPr/>
        </p:nvSpPr>
        <p:spPr>
          <a:xfrm>
            <a:off x="6352263" y="1772075"/>
            <a:ext cx="3733848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Republica Dominicana 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(10,900,000-19,800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CB303923-445B-6650-B333-999499A77D47}"/>
              </a:ext>
            </a:extLst>
          </p:cNvPr>
          <p:cNvSpPr txBox="1"/>
          <p:nvPr/>
        </p:nvSpPr>
        <p:spPr>
          <a:xfrm>
            <a:off x="7146110" y="2869679"/>
            <a:ext cx="2939999" cy="307777"/>
          </a:xfrm>
          <a:prstGeom prst="rect">
            <a:avLst/>
          </a:prstGeom>
          <a:solidFill>
            <a:srgbClr val="9EAE5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Venezuela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(28,000,000- 58.424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9F7605EC-930D-93C5-1535-E672FFD244CF}"/>
              </a:ext>
            </a:extLst>
          </p:cNvPr>
          <p:cNvSpPr txBox="1"/>
          <p:nvPr/>
        </p:nvSpPr>
        <p:spPr>
          <a:xfrm>
            <a:off x="429295" y="3799002"/>
            <a:ext cx="3888773" cy="307777"/>
          </a:xfrm>
          <a:prstGeom prst="rect">
            <a:avLst/>
          </a:prstGeom>
          <a:solidFill>
            <a:srgbClr val="9EAE5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Ecuador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(11,300,000- 29.236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A2BF15AE-DDDA-183B-4752-1C751E3EDEEE}"/>
              </a:ext>
            </a:extLst>
          </p:cNvPr>
          <p:cNvSpPr txBox="1"/>
          <p:nvPr/>
        </p:nvSpPr>
        <p:spPr>
          <a:xfrm>
            <a:off x="429295" y="3464288"/>
            <a:ext cx="3916648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Colombia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(50,880,000-113.221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2CB70A47-2E89-6071-BD84-5A77879D8259}"/>
              </a:ext>
            </a:extLst>
          </p:cNvPr>
          <p:cNvSpPr txBox="1"/>
          <p:nvPr/>
        </p:nvSpPr>
        <p:spPr>
          <a:xfrm>
            <a:off x="2398817" y="4154380"/>
            <a:ext cx="2608971" cy="307777"/>
          </a:xfrm>
          <a:prstGeom prst="rect">
            <a:avLst/>
          </a:prstGeom>
          <a:solidFill>
            <a:srgbClr val="9EAE5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Perú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(32,900,000- 68.849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xmlns="" id="{6BE96D3B-4E4D-ED13-CA4A-4B0E34367A93}"/>
              </a:ext>
            </a:extLst>
          </p:cNvPr>
          <p:cNvSpPr txBox="1"/>
          <p:nvPr/>
        </p:nvSpPr>
        <p:spPr>
          <a:xfrm>
            <a:off x="7628411" y="4871872"/>
            <a:ext cx="3486157" cy="307777"/>
          </a:xfrm>
          <a:prstGeom prst="rect">
            <a:avLst/>
          </a:prstGeom>
          <a:solidFill>
            <a:srgbClr val="9EAE51"/>
          </a:solidFill>
          <a:ln w="9525" cap="flat" cmpd="sng" algn="ctr">
            <a:solidFill>
              <a:srgbClr val="B13228">
                <a:shade val="95000"/>
                <a:satMod val="104999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Paraguay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(7,133,000-12.920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 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xmlns="" id="{7181B06C-D79C-BE4F-0337-832F3FCADC85}"/>
              </a:ext>
            </a:extLst>
          </p:cNvPr>
          <p:cNvSpPr txBox="1"/>
          <p:nvPr/>
        </p:nvSpPr>
        <p:spPr>
          <a:xfrm>
            <a:off x="8201530" y="4154380"/>
            <a:ext cx="2901900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Brasil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(212,000,000- 592.212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6C53777F-EF56-7FA4-15FC-E3575D8625D7}"/>
              </a:ext>
            </a:extLst>
          </p:cNvPr>
          <p:cNvSpPr txBox="1"/>
          <p:nvPr/>
        </p:nvSpPr>
        <p:spPr>
          <a:xfrm>
            <a:off x="3527267" y="4991649"/>
            <a:ext cx="2608971" cy="307777"/>
          </a:xfrm>
          <a:prstGeom prst="rect">
            <a:avLst/>
          </a:prstGeom>
          <a:solidFill>
            <a:srgbClr val="9EAE51"/>
          </a:solidFill>
          <a:ln w="9525" cap="flat" cmpd="sng" algn="ctr">
            <a:solidFill>
              <a:srgbClr val="B13228">
                <a:shade val="95000"/>
                <a:satMod val="104999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Chile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(19,450,000- 54.227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2419EF08-65BC-7D61-1274-D493C7737AAB}"/>
              </a:ext>
            </a:extLst>
          </p:cNvPr>
          <p:cNvSpPr txBox="1"/>
          <p:nvPr/>
        </p:nvSpPr>
        <p:spPr>
          <a:xfrm>
            <a:off x="6690755" y="5779158"/>
            <a:ext cx="4473040" cy="307777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Argentina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(46,0000,000- 130.878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BD9B0776-43E8-ECCB-DF72-B202AFE128BD}"/>
              </a:ext>
            </a:extLst>
          </p:cNvPr>
          <p:cNvSpPr txBox="1"/>
          <p:nvPr/>
        </p:nvSpPr>
        <p:spPr>
          <a:xfrm>
            <a:off x="7240245" y="5388368"/>
            <a:ext cx="3874323" cy="307777"/>
          </a:xfrm>
          <a:prstGeom prst="rect">
            <a:avLst/>
          </a:prstGeom>
          <a:solidFill>
            <a:srgbClr val="9EAE51"/>
          </a:solidFill>
          <a:ln w="9525" cap="flat" cmpd="sng" algn="ctr">
            <a:solidFill>
              <a:srgbClr val="B13228">
                <a:shade val="95000"/>
                <a:satMod val="104999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Uruguay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(3,500,000- 15.757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059EDB8A-9AFC-F9BC-AD48-388BF2AF8D21}"/>
              </a:ext>
            </a:extLst>
          </p:cNvPr>
          <p:cNvSpPr txBox="1"/>
          <p:nvPr/>
        </p:nvSpPr>
        <p:spPr>
          <a:xfrm>
            <a:off x="1011615" y="6430079"/>
            <a:ext cx="11632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377" hangingPunct="0">
              <a:defRPr/>
            </a:pPr>
            <a:r>
              <a:rPr lang="es-AR" dirty="0">
                <a:solidFill>
                  <a:sysClr val="windowText" lastClr="000000"/>
                </a:solidFill>
                <a:latin typeface="Calibri"/>
                <a:ea typeface="Garamond"/>
                <a:cs typeface="Calibri Light" panose="020F0302020204030204" pitchFamily="34" charset="0"/>
                <a:sym typeface="Garamond"/>
              </a:rPr>
              <a:t>IARC 2020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9B9678B6-049F-B8F2-46D9-3252CBE1397C}"/>
              </a:ext>
            </a:extLst>
          </p:cNvPr>
          <p:cNvSpPr/>
          <p:nvPr/>
        </p:nvSpPr>
        <p:spPr>
          <a:xfrm>
            <a:off x="6364586" y="2143386"/>
            <a:ext cx="3721524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12700" defTabSz="914377">
              <a:spcBef>
                <a:spcPts val="555"/>
              </a:spcBef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Honduras 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(9,900,000- 10.600 </a:t>
            </a:r>
            <a:r>
              <a:rPr lang="es-A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xmlns="" id="{D8FF1F53-68F8-8E93-C907-0B4B92A0B144}"/>
              </a:ext>
            </a:extLst>
          </p:cNvPr>
          <p:cNvSpPr/>
          <p:nvPr/>
        </p:nvSpPr>
        <p:spPr>
          <a:xfrm>
            <a:off x="7146111" y="2510932"/>
            <a:ext cx="2939999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12700" defTabSz="914377">
              <a:defRPr/>
            </a:pPr>
            <a:r>
              <a:rPr lang="pt-BR" sz="1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Nicaragua</a:t>
            </a:r>
            <a:r>
              <a:rPr lang="pt-B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(6,600,000- 7.990 </a:t>
            </a:r>
            <a:r>
              <a:rPr lang="pt-BR" sz="14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tumors</a:t>
            </a:r>
            <a:r>
              <a:rPr lang="pt-B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590A5416-51BE-4548-76D7-1AD749F5CBA9}"/>
              </a:ext>
            </a:extLst>
          </p:cNvPr>
          <p:cNvSpPr txBox="1"/>
          <p:nvPr/>
        </p:nvSpPr>
        <p:spPr>
          <a:xfrm>
            <a:off x="3703302" y="83165"/>
            <a:ext cx="5000351" cy="461663"/>
          </a:xfrm>
          <a:prstGeom prst="rect">
            <a:avLst/>
          </a:prstGeom>
          <a:solidFill>
            <a:srgbClr val="FFFFFF"/>
          </a:solidFill>
          <a:ln w="5715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7" hangingPunct="0">
              <a:defRPr/>
            </a:pPr>
            <a:r>
              <a:rPr lang="es-AR" sz="2400" b="1" dirty="0">
                <a:solidFill>
                  <a:sysClr val="windowText" lastClr="000000"/>
                </a:solidFill>
                <a:latin typeface="Calibri"/>
                <a:ea typeface="Garamond"/>
                <a:cs typeface="Garamond"/>
                <a:sym typeface="Garamond"/>
              </a:rPr>
              <a:t>New cases </a:t>
            </a:r>
            <a:r>
              <a:rPr lang="es-AR" sz="2400" b="1" dirty="0" err="1">
                <a:solidFill>
                  <a:sysClr val="windowText" lastClr="000000"/>
                </a:solidFill>
                <a:latin typeface="Calibri"/>
                <a:ea typeface="Garamond"/>
                <a:cs typeface="Garamond"/>
                <a:sym typeface="Garamond"/>
              </a:rPr>
              <a:t>of</a:t>
            </a:r>
            <a:r>
              <a:rPr lang="es-AR" sz="2400" b="1" dirty="0">
                <a:solidFill>
                  <a:sysClr val="windowText" lastClr="000000"/>
                </a:solidFill>
                <a:latin typeface="Calibri"/>
                <a:ea typeface="Garamond"/>
                <a:cs typeface="Garamond"/>
                <a:sym typeface="Garamond"/>
              </a:rPr>
              <a:t> </a:t>
            </a:r>
            <a:r>
              <a:rPr lang="es-AR" sz="2400" b="1" dirty="0" err="1">
                <a:solidFill>
                  <a:sysClr val="windowText" lastClr="000000"/>
                </a:solidFill>
                <a:latin typeface="Calibri"/>
                <a:ea typeface="Garamond"/>
                <a:cs typeface="Garamond"/>
                <a:sym typeface="Garamond"/>
              </a:rPr>
              <a:t>cancer</a:t>
            </a:r>
            <a:r>
              <a:rPr lang="es-AR" sz="2400" b="1" dirty="0">
                <a:solidFill>
                  <a:sysClr val="windowText" lastClr="000000"/>
                </a:solidFill>
                <a:latin typeface="Calibri"/>
                <a:ea typeface="Garamond"/>
                <a:cs typeface="Garamond"/>
                <a:sym typeface="Garamond"/>
              </a:rPr>
              <a:t>/ </a:t>
            </a:r>
            <a:r>
              <a:rPr lang="es-AR" sz="2400" b="1" dirty="0" err="1">
                <a:solidFill>
                  <a:sysClr val="windowText" lastClr="000000"/>
                </a:solidFill>
                <a:latin typeface="Calibri"/>
                <a:ea typeface="Garamond"/>
                <a:cs typeface="Garamond"/>
                <a:sym typeface="Garamond"/>
              </a:rPr>
              <a:t>year</a:t>
            </a:r>
            <a:r>
              <a:rPr lang="es-AR" sz="2400" b="1" dirty="0">
                <a:solidFill>
                  <a:sysClr val="windowText" lastClr="000000"/>
                </a:solidFill>
                <a:latin typeface="Calibri"/>
                <a:ea typeface="Garamond"/>
                <a:cs typeface="Garamond"/>
                <a:sym typeface="Garamond"/>
              </a:rPr>
              <a:t>: 1.402.411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xmlns="" id="{DE900F09-6A27-E58D-B934-4FCEC0A63240}"/>
              </a:ext>
            </a:extLst>
          </p:cNvPr>
          <p:cNvSpPr txBox="1"/>
          <p:nvPr/>
        </p:nvSpPr>
        <p:spPr>
          <a:xfrm>
            <a:off x="9248956" y="6579941"/>
            <a:ext cx="992981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377" hangingPunct="0">
              <a:defRPr/>
            </a:pPr>
            <a:r>
              <a:rPr lang="es-AR" sz="1100" dirty="0">
                <a:solidFill>
                  <a:sysClr val="windowText" lastClr="000000"/>
                </a:solidFill>
                <a:latin typeface="Calibri"/>
                <a:ea typeface="Garamond"/>
                <a:cs typeface="Calibri Light" panose="020F0302020204030204" pitchFamily="34" charset="0"/>
                <a:sym typeface="Garamond"/>
              </a:rPr>
              <a:t>Matías Chacón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xmlns="" id="{673E65A0-D11A-5B88-48ED-61F08FE1DF73}"/>
              </a:ext>
            </a:extLst>
          </p:cNvPr>
          <p:cNvSpPr/>
          <p:nvPr/>
        </p:nvSpPr>
        <p:spPr>
          <a:xfrm>
            <a:off x="11295233" y="3919419"/>
            <a:ext cx="467472" cy="692465"/>
          </a:xfrm>
          <a:prstGeom prst="ellipse">
            <a:avLst/>
          </a:prstGeom>
          <a:solidFill>
            <a:srgbClr val="FFFF00"/>
          </a:solidFill>
          <a:ln w="15875" cap="flat">
            <a:solidFill>
              <a:srgbClr val="B15E28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defTabSz="1219170" hangingPunct="0">
              <a:defRPr/>
            </a:pPr>
            <a:r>
              <a:rPr lang="es-AR" sz="2400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aramond"/>
              </a:rPr>
              <a:t>1</a:t>
            </a: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xmlns="" id="{B58E69A3-B3F8-FB20-65F3-EC76238C48B4}"/>
              </a:ext>
            </a:extLst>
          </p:cNvPr>
          <p:cNvSpPr/>
          <p:nvPr/>
        </p:nvSpPr>
        <p:spPr>
          <a:xfrm>
            <a:off x="3541677" y="3287331"/>
            <a:ext cx="467472" cy="692465"/>
          </a:xfrm>
          <a:prstGeom prst="ellipse">
            <a:avLst/>
          </a:prstGeom>
          <a:solidFill>
            <a:srgbClr val="FFFF00"/>
          </a:solidFill>
          <a:ln w="15875" cap="flat">
            <a:solidFill>
              <a:srgbClr val="B15E28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defTabSz="1219170" hangingPunct="0">
              <a:defRPr/>
            </a:pPr>
            <a:r>
              <a:rPr lang="es-AR" sz="2400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aramond"/>
              </a:rPr>
              <a:t>4</a:t>
            </a: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xmlns="" id="{EB4B3227-CE4B-30A8-CD58-86BFBEA4D737}"/>
              </a:ext>
            </a:extLst>
          </p:cNvPr>
          <p:cNvSpPr/>
          <p:nvPr/>
        </p:nvSpPr>
        <p:spPr>
          <a:xfrm>
            <a:off x="11264697" y="5602202"/>
            <a:ext cx="467472" cy="692465"/>
          </a:xfrm>
          <a:prstGeom prst="ellipse">
            <a:avLst/>
          </a:prstGeom>
          <a:solidFill>
            <a:srgbClr val="FFFF00"/>
          </a:solidFill>
          <a:ln w="15875" cap="flat">
            <a:solidFill>
              <a:srgbClr val="B15E28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defTabSz="1219170" hangingPunct="0">
              <a:defRPr/>
            </a:pPr>
            <a:r>
              <a:rPr lang="es-AR" sz="2400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aramond"/>
              </a:rPr>
              <a:t>3</a:t>
            </a: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xmlns="" id="{DD488429-DE1F-CE89-A627-EF0210484A63}"/>
              </a:ext>
            </a:extLst>
          </p:cNvPr>
          <p:cNvSpPr/>
          <p:nvPr/>
        </p:nvSpPr>
        <p:spPr>
          <a:xfrm>
            <a:off x="3587303" y="1448107"/>
            <a:ext cx="467472" cy="692465"/>
          </a:xfrm>
          <a:prstGeom prst="ellipse">
            <a:avLst/>
          </a:prstGeom>
          <a:solidFill>
            <a:srgbClr val="FFFF00"/>
          </a:solidFill>
          <a:ln w="15875" cap="flat">
            <a:solidFill>
              <a:srgbClr val="B15E28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defTabSz="1219170" hangingPunct="0">
              <a:defRPr/>
            </a:pPr>
            <a:r>
              <a:rPr lang="es-AR" sz="2400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aramond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9744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Mapa con los países de América Latina">
            <a:extLst>
              <a:ext uri="{FF2B5EF4-FFF2-40B4-BE49-F238E27FC236}">
                <a16:creationId xmlns:a16="http://schemas.microsoft.com/office/drawing/2014/main" xmlns="" id="{AFBE73CE-27F1-7A7B-2E4B-54F123A88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2"/>
          <a:stretch/>
        </p:blipFill>
        <p:spPr bwMode="auto">
          <a:xfrm>
            <a:off x="2628523" y="124710"/>
            <a:ext cx="7003672" cy="643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C8BBB571-2115-627F-78C0-0DFA6ECC8CEB}"/>
              </a:ext>
            </a:extLst>
          </p:cNvPr>
          <p:cNvSpPr txBox="1"/>
          <p:nvPr/>
        </p:nvSpPr>
        <p:spPr>
          <a:xfrm>
            <a:off x="418548" y="2045292"/>
            <a:ext cx="3916648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Guatemala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(18,000,000- 166 sarcomas)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9B8094B7-9710-8959-3322-1F6C11A22E03}"/>
              </a:ext>
            </a:extLst>
          </p:cNvPr>
          <p:cNvSpPr txBox="1"/>
          <p:nvPr/>
        </p:nvSpPr>
        <p:spPr>
          <a:xfrm>
            <a:off x="422582" y="2404164"/>
            <a:ext cx="3895487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El Salvador 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(6,500,000- 96 sarcomas)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B7C7BCA9-1DE8-83EB-0828-2E4A7E217A5C}"/>
              </a:ext>
            </a:extLst>
          </p:cNvPr>
          <p:cNvSpPr txBox="1"/>
          <p:nvPr/>
        </p:nvSpPr>
        <p:spPr>
          <a:xfrm>
            <a:off x="372640" y="1685361"/>
            <a:ext cx="3956173" cy="307777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Méjico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(129,000,000- 1.955 sarcomas)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7104286B-B5F8-B116-13EA-4FF21D9ECF05}"/>
              </a:ext>
            </a:extLst>
          </p:cNvPr>
          <p:cNvSpPr txBox="1"/>
          <p:nvPr/>
        </p:nvSpPr>
        <p:spPr>
          <a:xfrm>
            <a:off x="438153" y="2766506"/>
            <a:ext cx="3890659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Costa Rica 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( 5,000,000- 131 sarcomas)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1A51130D-B876-C4C2-CA5E-B69E098233EE}"/>
              </a:ext>
            </a:extLst>
          </p:cNvPr>
          <p:cNvSpPr txBox="1"/>
          <p:nvPr/>
        </p:nvSpPr>
        <p:spPr>
          <a:xfrm>
            <a:off x="440743" y="3115580"/>
            <a:ext cx="3888069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Panamá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(4,315,000- 76 sarcomas)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462E2C7D-1E08-6E24-79DA-A868173B9E90}"/>
              </a:ext>
            </a:extLst>
          </p:cNvPr>
          <p:cNvSpPr txBox="1"/>
          <p:nvPr/>
        </p:nvSpPr>
        <p:spPr>
          <a:xfrm>
            <a:off x="6352261" y="1430118"/>
            <a:ext cx="3733848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Cuba 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(11,300,000-  467 sarcomas)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C3F17E53-8EEA-ACE8-7D15-62FA7852E7CC}"/>
              </a:ext>
            </a:extLst>
          </p:cNvPr>
          <p:cNvSpPr txBox="1"/>
          <p:nvPr/>
        </p:nvSpPr>
        <p:spPr>
          <a:xfrm>
            <a:off x="6352263" y="1772075"/>
            <a:ext cx="3733848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Republica Dominicana 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(10,900,000-198 sarcomas)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CB303923-445B-6650-B333-999499A77D47}"/>
              </a:ext>
            </a:extLst>
          </p:cNvPr>
          <p:cNvSpPr txBox="1"/>
          <p:nvPr/>
        </p:nvSpPr>
        <p:spPr>
          <a:xfrm>
            <a:off x="7146110" y="2869679"/>
            <a:ext cx="2939999" cy="307777"/>
          </a:xfrm>
          <a:prstGeom prst="rect">
            <a:avLst/>
          </a:prstGeom>
          <a:solidFill>
            <a:srgbClr val="9EAE5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Venezuela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(28,000,000- 584 sarcomas)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9F7605EC-930D-93C5-1535-E672FFD244CF}"/>
              </a:ext>
            </a:extLst>
          </p:cNvPr>
          <p:cNvSpPr txBox="1"/>
          <p:nvPr/>
        </p:nvSpPr>
        <p:spPr>
          <a:xfrm>
            <a:off x="429295" y="3799002"/>
            <a:ext cx="3888773" cy="307777"/>
          </a:xfrm>
          <a:prstGeom prst="rect">
            <a:avLst/>
          </a:prstGeom>
          <a:solidFill>
            <a:srgbClr val="9EAE5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Ecuador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(11,300,000- 293 sarcomas)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A2BF15AE-DDDA-183B-4752-1C751E3EDEEE}"/>
              </a:ext>
            </a:extLst>
          </p:cNvPr>
          <p:cNvSpPr txBox="1"/>
          <p:nvPr/>
        </p:nvSpPr>
        <p:spPr>
          <a:xfrm>
            <a:off x="429295" y="3464288"/>
            <a:ext cx="3916648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Colombia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(50,880,000- 1132 sarcomas)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xmlns="" id="{2CB70A47-2E89-6071-BD84-5A77879D8259}"/>
              </a:ext>
            </a:extLst>
          </p:cNvPr>
          <p:cNvSpPr txBox="1"/>
          <p:nvPr/>
        </p:nvSpPr>
        <p:spPr>
          <a:xfrm>
            <a:off x="2398817" y="4154380"/>
            <a:ext cx="2608971" cy="307777"/>
          </a:xfrm>
          <a:prstGeom prst="rect">
            <a:avLst/>
          </a:prstGeom>
          <a:solidFill>
            <a:srgbClr val="9EAE5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Perú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(32,900,000- 688 sarcomas)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xmlns="" id="{6BE96D3B-4E4D-ED13-CA4A-4B0E34367A93}"/>
              </a:ext>
            </a:extLst>
          </p:cNvPr>
          <p:cNvSpPr txBox="1"/>
          <p:nvPr/>
        </p:nvSpPr>
        <p:spPr>
          <a:xfrm>
            <a:off x="7628411" y="4871872"/>
            <a:ext cx="3486157" cy="307777"/>
          </a:xfrm>
          <a:prstGeom prst="rect">
            <a:avLst/>
          </a:prstGeom>
          <a:solidFill>
            <a:srgbClr val="9EAE51"/>
          </a:solidFill>
          <a:ln w="9525" cap="flat" cmpd="sng" algn="ctr">
            <a:solidFill>
              <a:srgbClr val="B13228">
                <a:shade val="95000"/>
                <a:satMod val="104999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Paraguay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(7,133,000-130 sarcomas) 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xmlns="" id="{7181B06C-D79C-BE4F-0337-832F3FCADC85}"/>
              </a:ext>
            </a:extLst>
          </p:cNvPr>
          <p:cNvSpPr txBox="1"/>
          <p:nvPr/>
        </p:nvSpPr>
        <p:spPr>
          <a:xfrm>
            <a:off x="8201530" y="4154380"/>
            <a:ext cx="2901900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Brasil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(212,000,000- 5.920 sarcomas)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6C53777F-EF56-7FA4-15FC-E3575D8625D7}"/>
              </a:ext>
            </a:extLst>
          </p:cNvPr>
          <p:cNvSpPr txBox="1"/>
          <p:nvPr/>
        </p:nvSpPr>
        <p:spPr>
          <a:xfrm>
            <a:off x="3527267" y="4991649"/>
            <a:ext cx="2608971" cy="307777"/>
          </a:xfrm>
          <a:prstGeom prst="rect">
            <a:avLst/>
          </a:prstGeom>
          <a:solidFill>
            <a:srgbClr val="9EAE51"/>
          </a:solidFill>
          <a:ln w="9525" cap="flat" cmpd="sng" algn="ctr">
            <a:solidFill>
              <a:srgbClr val="B13228">
                <a:shade val="95000"/>
                <a:satMod val="104999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Chile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(19,450,000- 542 sarcomas)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2419EF08-65BC-7D61-1274-D493C7737AAB}"/>
              </a:ext>
            </a:extLst>
          </p:cNvPr>
          <p:cNvSpPr txBox="1"/>
          <p:nvPr/>
        </p:nvSpPr>
        <p:spPr>
          <a:xfrm>
            <a:off x="6690755" y="5779158"/>
            <a:ext cx="4473040" cy="307777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Argentina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(46,0000,000- 1.380 sarcomas)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BD9B0776-43E8-ECCB-DF72-B202AFE128BD}"/>
              </a:ext>
            </a:extLst>
          </p:cNvPr>
          <p:cNvSpPr txBox="1"/>
          <p:nvPr/>
        </p:nvSpPr>
        <p:spPr>
          <a:xfrm>
            <a:off x="7240245" y="5388368"/>
            <a:ext cx="3874323" cy="307777"/>
          </a:xfrm>
          <a:prstGeom prst="rect">
            <a:avLst/>
          </a:prstGeom>
          <a:solidFill>
            <a:srgbClr val="9EAE51"/>
          </a:solidFill>
          <a:ln w="9525" cap="flat" cmpd="sng" algn="ctr">
            <a:solidFill>
              <a:srgbClr val="B13228">
                <a:shade val="95000"/>
                <a:satMod val="104999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Uruguay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(3,500,000- 15.7 sarcomas)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059EDB8A-9AFC-F9BC-AD48-388BF2AF8D21}"/>
              </a:ext>
            </a:extLst>
          </p:cNvPr>
          <p:cNvSpPr txBox="1"/>
          <p:nvPr/>
        </p:nvSpPr>
        <p:spPr>
          <a:xfrm>
            <a:off x="1011615" y="6430079"/>
            <a:ext cx="11632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377" hangingPunct="0">
              <a:defRPr/>
            </a:pPr>
            <a:r>
              <a:rPr lang="es-AR" dirty="0">
                <a:solidFill>
                  <a:sysClr val="windowText" lastClr="000000"/>
                </a:solidFill>
                <a:latin typeface="Calibri"/>
                <a:ea typeface="Garamond"/>
                <a:cs typeface="Calibri Light" panose="020F0302020204030204" pitchFamily="34" charset="0"/>
                <a:sym typeface="Garamond"/>
              </a:rPr>
              <a:t>IARC 2020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9B9678B6-049F-B8F2-46D9-3252CBE1397C}"/>
              </a:ext>
            </a:extLst>
          </p:cNvPr>
          <p:cNvSpPr/>
          <p:nvPr/>
        </p:nvSpPr>
        <p:spPr>
          <a:xfrm>
            <a:off x="6364586" y="2143386"/>
            <a:ext cx="3721524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12700" defTabSz="914377">
              <a:spcBef>
                <a:spcPts val="555"/>
              </a:spcBef>
              <a:defRPr/>
            </a:pPr>
            <a:r>
              <a:rPr lang="es-AR" sz="1400" b="1" dirty="0">
                <a:solidFill>
                  <a:srgbClr val="FFFFFF"/>
                </a:solidFill>
                <a:latin typeface="Arial Narrow" panose="020B0606020202030204" pitchFamily="34" charset="0"/>
              </a:rPr>
              <a:t>Honduras 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(9,900,000- 106 sarcomas)</a:t>
            </a: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xmlns="" id="{D8FF1F53-68F8-8E93-C907-0B4B92A0B144}"/>
              </a:ext>
            </a:extLst>
          </p:cNvPr>
          <p:cNvSpPr/>
          <p:nvPr/>
        </p:nvSpPr>
        <p:spPr>
          <a:xfrm>
            <a:off x="7146111" y="2510932"/>
            <a:ext cx="2939999" cy="307777"/>
          </a:xfrm>
          <a:prstGeom prst="rect">
            <a:avLst/>
          </a:prstGeom>
          <a:solidFill>
            <a:srgbClr val="9EAE51"/>
          </a:solidFill>
          <a:ln w="25400" cap="flat" cmpd="sng" algn="ctr">
            <a:solidFill>
              <a:srgbClr val="9EAE51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12700" defTabSz="914377">
              <a:defRPr/>
            </a:pPr>
            <a:r>
              <a:rPr lang="pt-BR" sz="1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Nicaragua</a:t>
            </a:r>
            <a:r>
              <a:rPr lang="pt-B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 (6,600,000- 80 </a:t>
            </a:r>
            <a:r>
              <a:rPr lang="es-A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sarcomas</a:t>
            </a:r>
            <a:r>
              <a:rPr lang="pt-BR" sz="1400" dirty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590A5416-51BE-4548-76D7-1AD749F5CBA9}"/>
              </a:ext>
            </a:extLst>
          </p:cNvPr>
          <p:cNvSpPr txBox="1"/>
          <p:nvPr/>
        </p:nvSpPr>
        <p:spPr>
          <a:xfrm>
            <a:off x="3703302" y="83165"/>
            <a:ext cx="5329862" cy="461663"/>
          </a:xfrm>
          <a:prstGeom prst="rect">
            <a:avLst/>
          </a:prstGeom>
          <a:solidFill>
            <a:srgbClr val="FFFFFF"/>
          </a:solidFill>
          <a:ln w="57150" cap="flat">
            <a:solidFill>
              <a:srgbClr val="000000"/>
            </a:solidFill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7" hangingPunct="0">
              <a:defRPr/>
            </a:pPr>
            <a:r>
              <a:rPr lang="es-AR" sz="2400" b="1" dirty="0">
                <a:solidFill>
                  <a:sysClr val="windowText" lastClr="000000"/>
                </a:solidFill>
                <a:latin typeface="Calibri"/>
                <a:ea typeface="Garamond"/>
                <a:cs typeface="Garamond"/>
                <a:sym typeface="Garamond"/>
              </a:rPr>
              <a:t>New cases </a:t>
            </a:r>
            <a:r>
              <a:rPr lang="es-AR" sz="2400" b="1" dirty="0" err="1">
                <a:solidFill>
                  <a:sysClr val="windowText" lastClr="000000"/>
                </a:solidFill>
                <a:latin typeface="Calibri"/>
                <a:ea typeface="Garamond"/>
                <a:cs typeface="Garamond"/>
                <a:sym typeface="Garamond"/>
              </a:rPr>
              <a:t>of</a:t>
            </a:r>
            <a:r>
              <a:rPr lang="es-AR" sz="2400" b="1" dirty="0">
                <a:solidFill>
                  <a:sysClr val="windowText" lastClr="000000"/>
                </a:solidFill>
                <a:latin typeface="Calibri"/>
                <a:ea typeface="Garamond"/>
                <a:cs typeface="Garamond"/>
                <a:sym typeface="Garamond"/>
              </a:rPr>
              <a:t> sarcomas/ </a:t>
            </a:r>
            <a:r>
              <a:rPr lang="es-AR" sz="2400" b="1" dirty="0" err="1">
                <a:solidFill>
                  <a:sysClr val="windowText" lastClr="000000"/>
                </a:solidFill>
                <a:latin typeface="Calibri"/>
                <a:ea typeface="Garamond"/>
                <a:cs typeface="Garamond"/>
                <a:sym typeface="Garamond"/>
              </a:rPr>
              <a:t>year</a:t>
            </a:r>
            <a:r>
              <a:rPr lang="es-AR" sz="2400" b="1" dirty="0">
                <a:solidFill>
                  <a:sysClr val="windowText" lastClr="000000"/>
                </a:solidFill>
                <a:latin typeface="Calibri"/>
                <a:ea typeface="Garamond"/>
                <a:cs typeface="Garamond"/>
                <a:sym typeface="Garamond"/>
              </a:rPr>
              <a:t>: 14.024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xmlns="" id="{DE900F09-6A27-E58D-B934-4FCEC0A63240}"/>
              </a:ext>
            </a:extLst>
          </p:cNvPr>
          <p:cNvSpPr txBox="1"/>
          <p:nvPr/>
        </p:nvSpPr>
        <p:spPr>
          <a:xfrm>
            <a:off x="9248956" y="6579941"/>
            <a:ext cx="992981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377" hangingPunct="0">
              <a:defRPr/>
            </a:pPr>
            <a:r>
              <a:rPr lang="es-AR" sz="1100" dirty="0">
                <a:solidFill>
                  <a:sysClr val="windowText" lastClr="000000"/>
                </a:solidFill>
                <a:latin typeface="Calibri"/>
                <a:ea typeface="Garamond"/>
                <a:cs typeface="Calibri Light" panose="020F0302020204030204" pitchFamily="34" charset="0"/>
                <a:sym typeface="Garamond"/>
              </a:rPr>
              <a:t>Matías Chacón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xmlns="" id="{673E65A0-D11A-5B88-48ED-61F08FE1DF73}"/>
              </a:ext>
            </a:extLst>
          </p:cNvPr>
          <p:cNvSpPr/>
          <p:nvPr/>
        </p:nvSpPr>
        <p:spPr>
          <a:xfrm>
            <a:off x="11295233" y="3919419"/>
            <a:ext cx="467472" cy="692465"/>
          </a:xfrm>
          <a:prstGeom prst="ellipse">
            <a:avLst/>
          </a:prstGeom>
          <a:solidFill>
            <a:srgbClr val="FFFF00"/>
          </a:solidFill>
          <a:ln w="15875" cap="flat">
            <a:solidFill>
              <a:srgbClr val="B15E28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defTabSz="1219170" hangingPunct="0">
              <a:defRPr/>
            </a:pPr>
            <a:r>
              <a:rPr lang="es-AR" sz="2400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aramond"/>
              </a:rPr>
              <a:t>1</a:t>
            </a: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xmlns="" id="{B58E69A3-B3F8-FB20-65F3-EC76238C48B4}"/>
              </a:ext>
            </a:extLst>
          </p:cNvPr>
          <p:cNvSpPr/>
          <p:nvPr/>
        </p:nvSpPr>
        <p:spPr>
          <a:xfrm>
            <a:off x="3541677" y="3287331"/>
            <a:ext cx="467472" cy="692465"/>
          </a:xfrm>
          <a:prstGeom prst="ellipse">
            <a:avLst/>
          </a:prstGeom>
          <a:solidFill>
            <a:srgbClr val="FFFF00"/>
          </a:solidFill>
          <a:ln w="15875" cap="flat">
            <a:solidFill>
              <a:srgbClr val="B15E28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defTabSz="1219170" hangingPunct="0">
              <a:defRPr/>
            </a:pPr>
            <a:r>
              <a:rPr lang="es-AR" sz="2400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aramond"/>
              </a:rPr>
              <a:t>4</a:t>
            </a: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xmlns="" id="{EB4B3227-CE4B-30A8-CD58-86BFBEA4D737}"/>
              </a:ext>
            </a:extLst>
          </p:cNvPr>
          <p:cNvSpPr/>
          <p:nvPr/>
        </p:nvSpPr>
        <p:spPr>
          <a:xfrm>
            <a:off x="11264697" y="5602202"/>
            <a:ext cx="467472" cy="692465"/>
          </a:xfrm>
          <a:prstGeom prst="ellipse">
            <a:avLst/>
          </a:prstGeom>
          <a:solidFill>
            <a:srgbClr val="FFFF00"/>
          </a:solidFill>
          <a:ln w="15875" cap="flat">
            <a:solidFill>
              <a:srgbClr val="B15E28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defTabSz="1219170" hangingPunct="0">
              <a:defRPr/>
            </a:pPr>
            <a:r>
              <a:rPr lang="es-AR" sz="2400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aramond"/>
              </a:rPr>
              <a:t>3</a:t>
            </a: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xmlns="" id="{DD488429-DE1F-CE89-A627-EF0210484A63}"/>
              </a:ext>
            </a:extLst>
          </p:cNvPr>
          <p:cNvSpPr/>
          <p:nvPr/>
        </p:nvSpPr>
        <p:spPr>
          <a:xfrm>
            <a:off x="3587303" y="1448107"/>
            <a:ext cx="467472" cy="692465"/>
          </a:xfrm>
          <a:prstGeom prst="ellipse">
            <a:avLst/>
          </a:prstGeom>
          <a:solidFill>
            <a:srgbClr val="FFFF00"/>
          </a:solidFill>
          <a:ln w="15875" cap="flat">
            <a:solidFill>
              <a:srgbClr val="B15E28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algn="ctr" defTabSz="1219170" hangingPunct="0">
              <a:defRPr/>
            </a:pPr>
            <a:r>
              <a:rPr lang="es-AR" sz="2400" b="1" kern="0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Garamond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42458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08" y="60453"/>
            <a:ext cx="1212137" cy="1212137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xmlns="" id="{CAB95068-F1C7-CC87-1A78-A71334BDD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36" y="60454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 err="1" smtClean="0">
                <a:latin typeface="Didot" panose="02000503000000020003" pitchFamily="2" charset="-79"/>
                <a:cs typeface="Didot" panose="02000503000000020003" pitchFamily="2" charset="-79"/>
              </a:rPr>
              <a:t>Barriers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1026" name="Picture 2" descr="Imagen 1 de 8 de Barrera Vehicular Automática Brazo 3m  Control Remoto Cronos">
            <a:extLst>
              <a:ext uri="{FF2B5EF4-FFF2-40B4-BE49-F238E27FC236}">
                <a16:creationId xmlns:a16="http://schemas.microsoft.com/office/drawing/2014/main" xmlns="" id="{A4F0D978-06DC-27D1-B08C-91B3A311C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72"/>
          <a:stretch/>
        </p:blipFill>
        <p:spPr bwMode="auto">
          <a:xfrm>
            <a:off x="4544286" y="2586004"/>
            <a:ext cx="3070860" cy="306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7BD7E81-6175-CC8B-1840-D2067A99A0A3}"/>
              </a:ext>
            </a:extLst>
          </p:cNvPr>
          <p:cNvSpPr txBox="1"/>
          <p:nvPr/>
        </p:nvSpPr>
        <p:spPr>
          <a:xfrm>
            <a:off x="323850" y="3318067"/>
            <a:ext cx="128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Drugs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BF23C73-63FB-ECD6-A753-860729D9BEA0}"/>
              </a:ext>
            </a:extLst>
          </p:cNvPr>
          <p:cNvSpPr txBox="1"/>
          <p:nvPr/>
        </p:nvSpPr>
        <p:spPr>
          <a:xfrm>
            <a:off x="314788" y="3797106"/>
            <a:ext cx="307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Radiation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therapy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BDA7E0F6-D63E-D52B-BEC5-AF62A5517D85}"/>
              </a:ext>
            </a:extLst>
          </p:cNvPr>
          <p:cNvSpPr txBox="1"/>
          <p:nvPr/>
        </p:nvSpPr>
        <p:spPr>
          <a:xfrm>
            <a:off x="320446" y="4314951"/>
            <a:ext cx="307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Education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004ABF5-7CE6-D743-B803-763BAAB31B88}"/>
              </a:ext>
            </a:extLst>
          </p:cNvPr>
          <p:cNvSpPr txBox="1"/>
          <p:nvPr/>
        </p:nvSpPr>
        <p:spPr>
          <a:xfrm>
            <a:off x="314788" y="4827844"/>
            <a:ext cx="358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Radiology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2BAAD80-DE1D-16B7-BF71-29F716EDF045}"/>
              </a:ext>
            </a:extLst>
          </p:cNvPr>
          <p:cNvSpPr txBox="1"/>
          <p:nvPr/>
        </p:nvSpPr>
        <p:spPr>
          <a:xfrm>
            <a:off x="296281" y="5284085"/>
            <a:ext cx="307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Pathologist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8622143-BAAB-2434-4E5A-9FA039D9E6E9}"/>
              </a:ext>
            </a:extLst>
          </p:cNvPr>
          <p:cNvSpPr txBox="1"/>
          <p:nvPr/>
        </p:nvSpPr>
        <p:spPr>
          <a:xfrm>
            <a:off x="268123" y="5697495"/>
            <a:ext cx="379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Pathology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techniques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B7616373-D9F0-4CD8-6B43-32372CFFE643}"/>
              </a:ext>
            </a:extLst>
          </p:cNvPr>
          <p:cNvSpPr txBox="1"/>
          <p:nvPr/>
        </p:nvSpPr>
        <p:spPr>
          <a:xfrm>
            <a:off x="235177" y="6168976"/>
            <a:ext cx="352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Molecular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pathology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9B450625-3209-9A96-30C4-A5D5025872C6}"/>
              </a:ext>
            </a:extLst>
          </p:cNvPr>
          <p:cNvSpPr txBox="1"/>
          <p:nvPr/>
        </p:nvSpPr>
        <p:spPr>
          <a:xfrm>
            <a:off x="3935730" y="5697495"/>
            <a:ext cx="4537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Time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between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those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items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377D95E6-058E-5145-F9E3-82B0D079541D}"/>
              </a:ext>
            </a:extLst>
          </p:cNvPr>
          <p:cNvSpPr txBox="1"/>
          <p:nvPr/>
        </p:nvSpPr>
        <p:spPr>
          <a:xfrm>
            <a:off x="3924300" y="6138660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Ignorance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
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A24064CE-FDEB-60B3-DC59-AE72E82CDD0E}"/>
              </a:ext>
            </a:extLst>
          </p:cNvPr>
          <p:cNvSpPr txBox="1"/>
          <p:nvPr/>
        </p:nvSpPr>
        <p:spPr>
          <a:xfrm>
            <a:off x="6306412" y="6150062"/>
            <a:ext cx="495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Complexity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health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system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684CFF9B-5B04-90BF-5377-853489FBAF54}"/>
              </a:ext>
            </a:extLst>
          </p:cNvPr>
          <p:cNvSpPr txBox="1"/>
          <p:nvPr/>
        </p:nvSpPr>
        <p:spPr>
          <a:xfrm>
            <a:off x="296281" y="2817645"/>
            <a:ext cx="352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Inequities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A1DC282C-5A05-BA3D-CB95-7B498961FBD6}"/>
              </a:ext>
            </a:extLst>
          </p:cNvPr>
          <p:cNvSpPr txBox="1"/>
          <p:nvPr/>
        </p:nvSpPr>
        <p:spPr>
          <a:xfrm>
            <a:off x="4544287" y="1447006"/>
            <a:ext cx="1970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Lack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time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A5BF458F-00A2-FA34-E381-F864F1DF15FB}"/>
              </a:ext>
            </a:extLst>
          </p:cNvPr>
          <p:cNvSpPr txBox="1"/>
          <p:nvPr/>
        </p:nvSpPr>
        <p:spPr>
          <a:xfrm>
            <a:off x="4544286" y="1814322"/>
            <a:ext cx="258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Lack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patients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DF3911C6-F3AE-98B4-3E5E-152C141ADAD3}"/>
              </a:ext>
            </a:extLst>
          </p:cNvPr>
          <p:cNvSpPr txBox="1"/>
          <p:nvPr/>
        </p:nvSpPr>
        <p:spPr>
          <a:xfrm>
            <a:off x="7124700" y="1814322"/>
            <a:ext cx="1970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Lack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MDT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30899430-F47A-E349-17CA-9A7F74D028F3}"/>
              </a:ext>
            </a:extLst>
          </p:cNvPr>
          <p:cNvSpPr txBox="1"/>
          <p:nvPr/>
        </p:nvSpPr>
        <p:spPr>
          <a:xfrm>
            <a:off x="7124699" y="1394837"/>
            <a:ext cx="1970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Lack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Laws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442D74DD-87BD-B710-CDE5-D16AE54228ED}"/>
              </a:ext>
            </a:extLst>
          </p:cNvPr>
          <p:cNvSpPr txBox="1"/>
          <p:nvPr/>
        </p:nvSpPr>
        <p:spPr>
          <a:xfrm>
            <a:off x="235177" y="2252563"/>
            <a:ext cx="1970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Corruption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F03FF5FB-8E54-3BB5-DB83-1ABA683B6CF2}"/>
              </a:ext>
            </a:extLst>
          </p:cNvPr>
          <p:cNvSpPr txBox="1"/>
          <p:nvPr/>
        </p:nvSpPr>
        <p:spPr>
          <a:xfrm>
            <a:off x="228600" y="1394837"/>
            <a:ext cx="3891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Lack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registry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data base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A337A25F-DB11-CCB1-A022-CD1CF4658CA3}"/>
              </a:ext>
            </a:extLst>
          </p:cNvPr>
          <p:cNvSpPr txBox="1"/>
          <p:nvPr/>
        </p:nvSpPr>
        <p:spPr>
          <a:xfrm>
            <a:off x="228599" y="1799092"/>
            <a:ext cx="626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Lack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interest</a:t>
            </a:r>
            <a:endParaRPr lang="es-AR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6A09486C-3BD3-3FE9-A334-98A7126B7EFC}"/>
              </a:ext>
            </a:extLst>
          </p:cNvPr>
          <p:cNvSpPr txBox="1"/>
          <p:nvPr/>
        </p:nvSpPr>
        <p:spPr>
          <a:xfrm>
            <a:off x="9189720" y="1383435"/>
            <a:ext cx="3070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Lack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reference</a:t>
            </a:r>
            <a:r>
              <a:rPr lang="es-A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centers</a:t>
            </a:r>
          </a:p>
        </p:txBody>
      </p:sp>
    </p:spTree>
    <p:extLst>
      <p:ext uri="{BB962C8B-B14F-4D97-AF65-F5344CB8AC3E}">
        <p14:creationId xmlns:p14="http://schemas.microsoft.com/office/powerpoint/2010/main" val="912269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pic>
        <p:nvPicPr>
          <p:cNvPr id="5122" name="Picture 2" descr="Colorful brazil map Royalty Free Vector Image - VectorStock">
            <a:extLst>
              <a:ext uri="{FF2B5EF4-FFF2-40B4-BE49-F238E27FC236}">
                <a16:creationId xmlns:a16="http://schemas.microsoft.com/office/drawing/2014/main" xmlns="" id="{9D3BBE04-D30E-21B7-E31D-9E1B14D33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5"/>
          <a:stretch/>
        </p:blipFill>
        <p:spPr bwMode="auto">
          <a:xfrm>
            <a:off x="191122" y="2169634"/>
            <a:ext cx="3325470" cy="31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3">
            <a:extLst>
              <a:ext uri="{FF2B5EF4-FFF2-40B4-BE49-F238E27FC236}">
                <a16:creationId xmlns:a16="http://schemas.microsoft.com/office/drawing/2014/main" xmlns="" id="{25A6AB97-DFEA-550C-17F3-05CF92A82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1389" y="2032022"/>
            <a:ext cx="7926590" cy="2465409"/>
          </a:xfr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457200">
              <a:lnSpc>
                <a:spcPct val="115000"/>
              </a:lnSpc>
              <a:spcAft>
                <a:spcPts val="600"/>
              </a:spcAft>
            </a:pPr>
            <a:r>
              <a:rPr lang="en-GB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-   </a:t>
            </a:r>
            <a:r>
              <a:rPr lang="en-GB" sz="20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Lack of uniform access to Healthcare</a:t>
            </a:r>
            <a:r>
              <a:rPr lang="es-AR" sz="2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es-AR" sz="2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en-GB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-   Lack of Officially Designated Sarcoma RC</a:t>
            </a:r>
            <a:r>
              <a:rPr lang="es-AR" sz="2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es-AR" sz="2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pt-BR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-   </a:t>
            </a:r>
            <a:r>
              <a:rPr lang="pt-BR" sz="20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Lack</a:t>
            </a:r>
            <a:r>
              <a:rPr lang="pt-BR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pt-BR" sz="20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of</a:t>
            </a:r>
            <a:r>
              <a:rPr lang="pt-BR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pt-BR" sz="20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Referral</a:t>
            </a:r>
            <a:r>
              <a:rPr lang="pt-BR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Policies</a:t>
            </a:r>
            <a:r>
              <a:rPr lang="es-AR" sz="2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es-AR" sz="2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en-US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-   Limited resources for diagnosis (molecular pathology not covered) </a:t>
            </a:r>
            <a:r>
              <a:rPr lang="es-AR" sz="2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es-AR" sz="2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en-US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-   Limited resources for Sarcoma medical education </a:t>
            </a:r>
            <a:r>
              <a:rPr lang="es-AR" sz="2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es-AR" sz="20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en-US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-   Lack of robust, active and interconnected sarcoma cooperative group</a:t>
            </a:r>
            <a:endParaRPr lang="es-AR" sz="20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5C4B855B-B81C-169D-39C6-0EB3E04B4070}"/>
              </a:ext>
            </a:extLst>
          </p:cNvPr>
          <p:cNvSpPr txBox="1"/>
          <p:nvPr/>
        </p:nvSpPr>
        <p:spPr>
          <a:xfrm>
            <a:off x="191122" y="6470883"/>
            <a:ext cx="2831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</a:t>
            </a: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C. Mello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xmlns="" id="{DECBB7E9-7135-B9C2-34E5-E8B4D7F67E5E}"/>
              </a:ext>
            </a:extLst>
          </p:cNvPr>
          <p:cNvSpPr txBox="1">
            <a:spLocks/>
          </p:cNvSpPr>
          <p:nvPr/>
        </p:nvSpPr>
        <p:spPr>
          <a:xfrm>
            <a:off x="191122" y="7934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Brasil: </a:t>
            </a:r>
            <a:r>
              <a:rPr kumimoji="0" lang="es-E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Barriers</a:t>
            </a:r>
            <a:r>
              <a:rPr kumimoji="0" lang="es-E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 and </a:t>
            </a:r>
            <a:r>
              <a:rPr kumimoji="0" lang="es-E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opportunities</a:t>
            </a:r>
            <a:endParaRPr kumimoji="0" lang="es-E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dot" panose="02000503000000020003" pitchFamily="2" charset="-79"/>
              <a:ea typeface="+mj-ea"/>
              <a:cs typeface="Didot" panose="02000503000000020003" pitchFamily="2" charset="-79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F7C49106-9752-AB49-CFD2-C78B3699EA5B}"/>
              </a:ext>
            </a:extLst>
          </p:cNvPr>
          <p:cNvSpPr txBox="1">
            <a:spLocks/>
          </p:cNvSpPr>
          <p:nvPr/>
        </p:nvSpPr>
        <p:spPr>
          <a:xfrm>
            <a:off x="3731387" y="2032021"/>
            <a:ext cx="7926590" cy="246540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>
              <a:lnSpc>
                <a:spcPct val="115000"/>
              </a:lnSpc>
              <a:spcAft>
                <a:spcPts val="600"/>
              </a:spcAft>
            </a:pPr>
            <a:r>
              <a:rPr lang="en-GB" sz="200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-   </a:t>
            </a:r>
            <a:r>
              <a:rPr lang="en-GB" sz="2000" b="1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Lack of uniform access to Healthcare</a:t>
            </a:r>
            <a:r>
              <a:rPr lang="es-AR" sz="200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es-AR" sz="200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en-GB" sz="200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-   </a:t>
            </a:r>
            <a:r>
              <a:rPr lang="en-GB" sz="2000">
                <a:solidFill>
                  <a:srgbClr val="00B05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Lack of Officially Designated Sarcoma RC</a:t>
            </a:r>
            <a:r>
              <a:rPr lang="es-AR" sz="2000">
                <a:solidFill>
                  <a:srgbClr val="00B05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es-AR" sz="2000">
                <a:solidFill>
                  <a:srgbClr val="00B05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pt-BR" sz="2000">
                <a:solidFill>
                  <a:srgbClr val="00B05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-   Lack of Referral Policies</a:t>
            </a:r>
            <a:r>
              <a:rPr lang="es-AR" sz="2000">
                <a:solidFill>
                  <a:srgbClr val="00B05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es-AR" sz="2000">
                <a:solidFill>
                  <a:srgbClr val="00B05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en-US" sz="2000">
                <a:solidFill>
                  <a:srgbClr val="00B05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-   Limited resources for diagnosis (molecular pathology not covered) </a:t>
            </a:r>
            <a:r>
              <a:rPr lang="es-AR" sz="2000">
                <a:solidFill>
                  <a:srgbClr val="00B05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es-AR" sz="2000">
                <a:solidFill>
                  <a:srgbClr val="00B05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en-US" sz="2000">
                <a:solidFill>
                  <a:srgbClr val="00B05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-   Limited resources for Sarcoma medical education </a:t>
            </a:r>
            <a:r>
              <a:rPr lang="es-AR" sz="2000">
                <a:solidFill>
                  <a:srgbClr val="00B05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/>
            </a:r>
            <a:br>
              <a:rPr lang="es-AR" sz="2000">
                <a:solidFill>
                  <a:srgbClr val="00B05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en-US" sz="2000">
                <a:solidFill>
                  <a:srgbClr val="00B05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-   Lack of robust, active and interconnected sarcoma cooperative group</a:t>
            </a:r>
            <a:endParaRPr lang="es-AR" sz="2000" dirty="0">
              <a:solidFill>
                <a:srgbClr val="00B05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CuadroTexto 9">
            <a:extLst>
              <a:ext uri="{FF2B5EF4-FFF2-40B4-BE49-F238E27FC236}">
                <a16:creationId xmlns:a16="http://schemas.microsoft.com/office/drawing/2014/main" xmlns="" id="{DB1A57D5-BB68-773C-0198-8F4F4A595115}"/>
              </a:ext>
            </a:extLst>
          </p:cNvPr>
          <p:cNvSpPr txBox="1"/>
          <p:nvPr/>
        </p:nvSpPr>
        <p:spPr>
          <a:xfrm>
            <a:off x="3731388" y="5329021"/>
            <a:ext cx="7926589" cy="58477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To improve Reference centers implementation (surgery, oncology, radiation and pathology).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Continous</a:t>
            </a:r>
            <a:r>
              <a:rPr lang="en-US" sz="16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medical education</a:t>
            </a:r>
          </a:p>
        </p:txBody>
      </p:sp>
    </p:spTree>
    <p:extLst>
      <p:ext uri="{BB962C8B-B14F-4D97-AF65-F5344CB8AC3E}">
        <p14:creationId xmlns:p14="http://schemas.microsoft.com/office/powerpoint/2010/main" val="55828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23" y="106512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Argentina: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Barriers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7356" y="266199"/>
            <a:ext cx="1017588" cy="1017588"/>
          </a:xfrm>
          <a:prstGeom prst="rect">
            <a:avLst/>
          </a:prstGeom>
        </p:spPr>
      </p:pic>
      <p:pic>
        <p:nvPicPr>
          <p:cNvPr id="4098" name="Picture 2" descr="Suddivisioni dell'Argentina - Wikipedia">
            <a:extLst>
              <a:ext uri="{FF2B5EF4-FFF2-40B4-BE49-F238E27FC236}">
                <a16:creationId xmlns:a16="http://schemas.microsoft.com/office/drawing/2014/main" xmlns="" id="{2FCEEA69-8C5F-98FF-F737-EA5D79D7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3" y="1835935"/>
            <a:ext cx="2229266" cy="368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D83A8F7-8DF4-125C-2F46-021BDC7577E7}"/>
              </a:ext>
            </a:extLst>
          </p:cNvPr>
          <p:cNvSpPr txBox="1"/>
          <p:nvPr/>
        </p:nvSpPr>
        <p:spPr>
          <a:xfrm>
            <a:off x="2628935" y="1933515"/>
            <a:ext cx="9296365" cy="38007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1-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Large country with Socioeconomic disparities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non availability of qualified professionals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2-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Location of reference centers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3-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Lack of funding to investigate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4-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Lack of interest in the general medical community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5-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Less feasibilities than other tumor models to CT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6-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Heterogenity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of the health system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222222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7- </a:t>
            </a:r>
            <a:r>
              <a:rPr lang="en-US" sz="2000" dirty="0">
                <a:solidFill>
                  <a:srgbClr val="00B05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Access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8- </a:t>
            </a:r>
            <a:r>
              <a:rPr lang="en-US" sz="2000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nestable economy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889AE3-FC34-A906-4F2C-D2E3188ACBD0}"/>
              </a:ext>
            </a:extLst>
          </p:cNvPr>
          <p:cNvSpPr txBox="1"/>
          <p:nvPr/>
        </p:nvSpPr>
        <p:spPr>
          <a:xfrm>
            <a:off x="2628935" y="5941367"/>
            <a:ext cx="2692365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x-none" sz="2400" dirty="0"/>
              <a:t>SELNET</a:t>
            </a:r>
          </a:p>
          <a:p>
            <a:r>
              <a:rPr lang="en-US" sz="2400" dirty="0"/>
              <a:t>C</a:t>
            </a:r>
            <a:r>
              <a:rPr lang="x-none" sz="2400" dirty="0"/>
              <a:t>hange authorities</a:t>
            </a:r>
          </a:p>
        </p:txBody>
      </p:sp>
    </p:spTree>
    <p:extLst>
      <p:ext uri="{BB962C8B-B14F-4D97-AF65-F5344CB8AC3E}">
        <p14:creationId xmlns:p14="http://schemas.microsoft.com/office/powerpoint/2010/main" val="3620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22" y="7934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Costa Rica: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Barriers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 and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opportunities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721" y="134329"/>
            <a:ext cx="1363752" cy="1363752"/>
          </a:xfrm>
          <a:prstGeom prst="rect">
            <a:avLst/>
          </a:prstGeom>
        </p:spPr>
      </p:pic>
      <p:pic>
        <p:nvPicPr>
          <p:cNvPr id="8194" name="Picture 2" descr="Map of the Republic of Costa Rica with the provinces. Download a Free  Preview or High Quality Adobe Illustrator Ai, EPS, PDF a… | Mapa costa  rica, Costa rica, Costa">
            <a:extLst>
              <a:ext uri="{FF2B5EF4-FFF2-40B4-BE49-F238E27FC236}">
                <a16:creationId xmlns:a16="http://schemas.microsoft.com/office/drawing/2014/main" xmlns="" id="{E8CB9E91-E142-6B22-9957-66B779431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6"/>
          <a:stretch/>
        </p:blipFill>
        <p:spPr bwMode="auto">
          <a:xfrm>
            <a:off x="369158" y="1556969"/>
            <a:ext cx="2267844" cy="21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BFE50FD-3B17-EAE8-A261-FA3D826D26D0}"/>
              </a:ext>
            </a:extLst>
          </p:cNvPr>
          <p:cNvSpPr txBox="1"/>
          <p:nvPr/>
        </p:nvSpPr>
        <p:spPr>
          <a:xfrm>
            <a:off x="2928849" y="1157058"/>
            <a:ext cx="8674100" cy="535531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1-Lack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uniform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social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Disparity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2-High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surgeries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centers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multidisciplinary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specialists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3-Absence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referral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policies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Functional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Multidisciplinary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sarcoma.
4-Long times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mainly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MRI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sarcoma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surgery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sarcoma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</a:t>
            </a:r>
            <a:r>
              <a:rPr lang="es-CR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-Long  time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Access 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official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social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medicines
</a:t>
            </a:r>
            <a:r>
              <a:rPr lang="es-CR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database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
</a:t>
            </a:r>
            <a:r>
              <a:rPr lang="es-CR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-Long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waiting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radiation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therapy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7-Limitations in Training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Diagnosis and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</a:t>
            </a:r>
            <a:endParaRPr kumimoji="0" lang="es-A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20CE7FB0-6114-8E39-EA33-41275FF76DFC}"/>
              </a:ext>
            </a:extLst>
          </p:cNvPr>
          <p:cNvSpPr txBox="1"/>
          <p:nvPr/>
        </p:nvSpPr>
        <p:spPr>
          <a:xfrm>
            <a:off x="191122" y="6470883"/>
            <a:ext cx="2831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</a:t>
            </a: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N. </a:t>
            </a:r>
            <a:r>
              <a:rPr kumimoji="0" lang="es-A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Jimenez</a:t>
            </a: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4">
            <a:extLst>
              <a:ext uri="{FF2B5EF4-FFF2-40B4-BE49-F238E27FC236}">
                <a16:creationId xmlns:a16="http://schemas.microsoft.com/office/drawing/2014/main" xmlns="" id="{3A129E86-6506-246C-60F1-FBD575AC3821}"/>
              </a:ext>
            </a:extLst>
          </p:cNvPr>
          <p:cNvSpPr txBox="1"/>
          <p:nvPr/>
        </p:nvSpPr>
        <p:spPr>
          <a:xfrm>
            <a:off x="2928849" y="1167365"/>
            <a:ext cx="8674100" cy="535531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1-Lack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uniform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social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Disparity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2-High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surgeries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centers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multidisciplinary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specialists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3-Absence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referral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policies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Functional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Multidisciplinary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sarcoma.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4-Long times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imaging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mainly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MRI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sarcoma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surgery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sarcoma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 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</a:t>
            </a:r>
            <a:r>
              <a:rPr lang="es-CR" dirty="0">
                <a:solidFill>
                  <a:srgbClr val="00B05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-Long  time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Access 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official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social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medicines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</a:t>
            </a:r>
            <a:r>
              <a:rPr lang="es-CR" dirty="0">
                <a:solidFill>
                  <a:srgbClr val="00B05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database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</a:t>
            </a:r>
            <a:r>
              <a:rPr lang="es-CR" dirty="0">
                <a:solidFill>
                  <a:srgbClr val="00B05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-Long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waiting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time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radiation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therapy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7-Limitations in Training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Diagnosis and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es-CR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</a:t>
            </a:r>
            <a:endParaRPr kumimoji="0" lang="es-AR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A3E2DB-98F2-2C4B-F34F-AA2971EB4C5F}"/>
              </a:ext>
            </a:extLst>
          </p:cNvPr>
          <p:cNvSpPr txBox="1"/>
          <p:nvPr/>
        </p:nvSpPr>
        <p:spPr>
          <a:xfrm>
            <a:off x="347777" y="3034495"/>
            <a:ext cx="11496446" cy="347787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social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sarcomas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programs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aimed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levels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
2-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Creation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referral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policies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centers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Functional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Units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3-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drugs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sarcoma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database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sarcomas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diagnosis and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outcomes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evaluated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
 5-To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training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programs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diagnosis and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patients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C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sarcoma 
 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08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0BC4135F-5D00-3F73-9DFB-5687ACE312FD}"/>
              </a:ext>
            </a:extLst>
          </p:cNvPr>
          <p:cNvSpPr txBox="1"/>
          <p:nvPr/>
        </p:nvSpPr>
        <p:spPr>
          <a:xfrm>
            <a:off x="272145" y="1474547"/>
            <a:ext cx="11779442" cy="3046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Fragmented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health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system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with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inequitable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distribution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resources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by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region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which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causes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inadequate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access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to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care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depending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on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geographic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area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
2. Late diagnosis 
3.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Limited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medical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experience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and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limited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implementation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management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guidelines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in diagnosis,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treatment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and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follow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-up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sarcoma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
4.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Lack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human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resources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with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specialization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in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management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sarcomas.
5.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Lack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Multidisciplinary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board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in 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arcomas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
6.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Overload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system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resulting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in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delayed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diagnosis,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referral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and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treatment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
7.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Suboptimal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reference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system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with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long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waiting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times.
8. A single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cancer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center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without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resources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optimal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multidisciplinary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treatment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sarcomas.
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 High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percentage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sarcoma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surgeries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performed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by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non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specialised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surgeries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team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
10.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Restricted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access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to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new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drugs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approved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the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management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sarcomas 
11.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Lack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national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sarcoma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registries</a:t>
            </a:r>
            <a:endParaRPr kumimoji="0" lang="es-A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xmlns="" id="{E3ED6DD2-1ABB-0F3F-96C5-03B0A9FF3558}"/>
              </a:ext>
            </a:extLst>
          </p:cNvPr>
          <p:cNvSpPr txBox="1">
            <a:spLocks/>
          </p:cNvSpPr>
          <p:nvPr/>
        </p:nvSpPr>
        <p:spPr>
          <a:xfrm>
            <a:off x="191122" y="7934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Panamá: </a:t>
            </a:r>
            <a:r>
              <a:rPr kumimoji="0" lang="es-E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Barriers</a:t>
            </a:r>
            <a:r>
              <a:rPr kumimoji="0" lang="es-E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 and </a:t>
            </a:r>
            <a:r>
              <a:rPr kumimoji="0" lang="es-E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opportunities</a:t>
            </a:r>
            <a:endParaRPr kumimoji="0" lang="es-E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dot" panose="02000503000000020003" pitchFamily="2" charset="-79"/>
              <a:ea typeface="+mj-ea"/>
              <a:cs typeface="Didot" panose="02000503000000020003" pitchFamily="2" charset="-79"/>
            </a:endParaRPr>
          </a:p>
        </p:txBody>
      </p:sp>
      <p:pic>
        <p:nvPicPr>
          <p:cNvPr id="3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17139327-A7DD-09FB-25C0-9F96F4BF7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647" y="0"/>
            <a:ext cx="1212137" cy="1212137"/>
          </a:xfrm>
          <a:prstGeom prst="rect">
            <a:avLst/>
          </a:prstGeom>
        </p:spPr>
      </p:pic>
      <p:sp>
        <p:nvSpPr>
          <p:cNvPr id="6" name="CuadroTexto 2">
            <a:extLst>
              <a:ext uri="{FF2B5EF4-FFF2-40B4-BE49-F238E27FC236}">
                <a16:creationId xmlns:a16="http://schemas.microsoft.com/office/drawing/2014/main" xmlns="" id="{305BD129-7BA5-5A3A-41F5-E81BCF999FE2}"/>
              </a:ext>
            </a:extLst>
          </p:cNvPr>
          <p:cNvSpPr txBox="1"/>
          <p:nvPr/>
        </p:nvSpPr>
        <p:spPr>
          <a:xfrm>
            <a:off x="191122" y="6470883"/>
            <a:ext cx="2831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</a:t>
            </a: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 Pacheco </a:t>
            </a:r>
          </a:p>
        </p:txBody>
      </p:sp>
      <p:pic>
        <p:nvPicPr>
          <p:cNvPr id="7" name="Picture 2" descr="Panama Maps &amp; Facts - World Atlas">
            <a:extLst>
              <a:ext uri="{FF2B5EF4-FFF2-40B4-BE49-F238E27FC236}">
                <a16:creationId xmlns:a16="http://schemas.microsoft.com/office/drawing/2014/main" xmlns="" id="{0324F444-226A-6DA6-4485-AF320054A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5" y="4950828"/>
            <a:ext cx="3012651" cy="152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4">
            <a:extLst>
              <a:ext uri="{FF2B5EF4-FFF2-40B4-BE49-F238E27FC236}">
                <a16:creationId xmlns:a16="http://schemas.microsoft.com/office/drawing/2014/main" xmlns="" id="{B9DC96A9-F043-1EB4-C021-1ECD9B492FC2}"/>
              </a:ext>
            </a:extLst>
          </p:cNvPr>
          <p:cNvSpPr txBox="1"/>
          <p:nvPr/>
        </p:nvSpPr>
        <p:spPr>
          <a:xfrm>
            <a:off x="272145" y="1474547"/>
            <a:ext cx="11779442" cy="304698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Fragmented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health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system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with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inequitable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distribution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resources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by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region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which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causes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inadequate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access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to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care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depending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on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geographic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area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
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2. Late diagnosis 
3.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Limited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medical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experience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and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limited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implementation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management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guidelines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in diagnosis,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treatment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and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follow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-up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sarcoma</a:t>
            </a:r>
            <a:r>
              <a:rPr lang="es-AR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
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Lack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human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resources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with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specialization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in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management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sarcomas.
5.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Lack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Multidisciplinary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board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in </a:t>
            </a:r>
            <a:r>
              <a:rPr lang="es-AR" sz="16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arcomas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
6.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Overload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system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resulting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in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delayed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diagnosis,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referral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and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treatment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
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7.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Suboptimal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reference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system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with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long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waiting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times.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
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8. A single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cancer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center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without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resources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optimal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multidisciplinary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treatment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sarcomas.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
</a:t>
            </a:r>
            <a:r>
              <a:rPr lang="es-AR" sz="1600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 High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percentage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sarcoma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surgeries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performed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by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non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specialised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surgeries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team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
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10.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Restricted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access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to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new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drugs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approved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the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management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sarcomas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
11.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Lack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of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national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sarcoma </a:t>
            </a: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registries</a:t>
            </a:r>
            <a:endParaRPr kumimoji="0" lang="es-AR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61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49" y="38298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Paraguay: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Barriers</a:t>
            </a:r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 and </a:t>
            </a:r>
            <a:r>
              <a:rPr lang="es-ES" sz="3500" dirty="0" err="1">
                <a:latin typeface="Didot" panose="02000503000000020003" pitchFamily="2" charset="-79"/>
                <a:cs typeface="Didot" panose="02000503000000020003" pitchFamily="2" charset="-79"/>
              </a:rPr>
              <a:t>opportunities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xmlns="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933" y="124920"/>
            <a:ext cx="1175881" cy="117588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AE97C5F-1898-7992-E268-B0C09D9CB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" y="2145058"/>
            <a:ext cx="2211355" cy="237138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D3FEA02-9529-9F0E-7D5C-0CD764EBCC99}"/>
              </a:ext>
            </a:extLst>
          </p:cNvPr>
          <p:cNvSpPr txBox="1"/>
          <p:nvPr/>
        </p:nvSpPr>
        <p:spPr>
          <a:xfrm>
            <a:off x="109040" y="1307431"/>
            <a:ext cx="12082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Cancer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Care (data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CCCAN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report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developed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a 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list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"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Main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problems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identified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" in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each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these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areas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"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Proposed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priority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actions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"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AR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cancer</a:t>
            </a:r>
            <a:r>
              <a:rPr lang="es-AR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care 
</a:t>
            </a:r>
            <a:endParaRPr lang="es-AR" sz="160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FD3C8698-1C76-D70C-44FC-B44D44FE88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04" t="12467" r="55508" b="26462"/>
          <a:stretch/>
        </p:blipFill>
        <p:spPr>
          <a:xfrm>
            <a:off x="2802594" y="1817030"/>
            <a:ext cx="4088485" cy="4912912"/>
          </a:xfrm>
          <a:prstGeom prst="rect">
            <a:avLst/>
          </a:prstGeom>
        </p:spPr>
      </p:pic>
      <p:pic>
        <p:nvPicPr>
          <p:cNvPr id="5" name="Imagen 16">
            <a:extLst>
              <a:ext uri="{FF2B5EF4-FFF2-40B4-BE49-F238E27FC236}">
                <a16:creationId xmlns:a16="http://schemas.microsoft.com/office/drawing/2014/main" xmlns="" id="{ED08F6BB-E7A2-E363-0E4C-186061A90F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44" t="12385" r="55498" b="27973"/>
          <a:stretch/>
        </p:blipFill>
        <p:spPr>
          <a:xfrm>
            <a:off x="7069706" y="1724302"/>
            <a:ext cx="4334484" cy="5004156"/>
          </a:xfrm>
          <a:prstGeom prst="rect">
            <a:avLst/>
          </a:prstGeom>
        </p:spPr>
      </p:pic>
      <p:sp>
        <p:nvSpPr>
          <p:cNvPr id="6" name="CuadroTexto 2">
            <a:extLst>
              <a:ext uri="{FF2B5EF4-FFF2-40B4-BE49-F238E27FC236}">
                <a16:creationId xmlns:a16="http://schemas.microsoft.com/office/drawing/2014/main" xmlns="" id="{B3252FD4-5722-B82F-15CA-A74FE35481DE}"/>
              </a:ext>
            </a:extLst>
          </p:cNvPr>
          <p:cNvSpPr txBox="1"/>
          <p:nvPr/>
        </p:nvSpPr>
        <p:spPr>
          <a:xfrm>
            <a:off x="191122" y="6470883"/>
            <a:ext cx="2831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err="1"/>
              <a:t>Courtesy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ML </a:t>
            </a:r>
            <a:r>
              <a:rPr lang="es-AR" sz="1400" dirty="0" err="1"/>
              <a:t>Gonzalez</a:t>
            </a:r>
            <a:r>
              <a:rPr lang="es-AR" sz="1400" dirty="0"/>
              <a:t> Donna</a:t>
            </a:r>
          </a:p>
        </p:txBody>
      </p:sp>
    </p:spTree>
    <p:extLst>
      <p:ext uri="{BB962C8B-B14F-4D97-AF65-F5344CB8AC3E}">
        <p14:creationId xmlns:p14="http://schemas.microsoft.com/office/powerpoint/2010/main" val="280691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1000</Words>
  <Application>Microsoft Office PowerPoint</Application>
  <PresentationFormat>Panorámica</PresentationFormat>
  <Paragraphs>178</Paragraphs>
  <Slides>16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Didot</vt:lpstr>
      <vt:lpstr>Garamond</vt:lpstr>
      <vt:lpstr>Gill Sans MT</vt:lpstr>
      <vt:lpstr>pg-1ff5</vt:lpstr>
      <vt:lpstr>Roboto</vt:lpstr>
      <vt:lpstr>Times New Roman</vt:lpstr>
      <vt:lpstr>Office Theme</vt:lpstr>
      <vt:lpstr>Presentación de PowerPoint</vt:lpstr>
      <vt:lpstr>Presentación de PowerPoint</vt:lpstr>
      <vt:lpstr>Presentación de PowerPoint</vt:lpstr>
      <vt:lpstr>Barriers</vt:lpstr>
      <vt:lpstr>-   Lack of uniform access to Healthcare -   Lack of Officially Designated Sarcoma RC -   Lack of Referral Policies -   Limited resources for diagnosis (molecular pathology not covered)  -   Limited resources for Sarcoma medical education  -   Lack of robust, active and interconnected sarcoma cooperative group</vt:lpstr>
      <vt:lpstr>Argentina: Barriers</vt:lpstr>
      <vt:lpstr>Costa Rica: Barriers and opportunities</vt:lpstr>
      <vt:lpstr>Presentación de PowerPoint</vt:lpstr>
      <vt:lpstr>Paraguay: Barriers and opportunities</vt:lpstr>
      <vt:lpstr>Bolivia: Barriers and opportunities</vt:lpstr>
      <vt:lpstr>National health system: sarcoma reference center</vt:lpstr>
      <vt:lpstr>Argentina: High Cost drug Flow</vt:lpstr>
      <vt:lpstr>Argentina: Public High Cost drug Flow</vt:lpstr>
      <vt:lpstr>Tools from SELNET to improve care in sarcoma patients</vt:lpstr>
      <vt:lpstr>SELNET</vt:lpstr>
      <vt:lpstr>SELNET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MMR</dc:creator>
  <cp:lastModifiedBy>Marta Martín-Ruiz</cp:lastModifiedBy>
  <cp:revision>5</cp:revision>
  <dcterms:created xsi:type="dcterms:W3CDTF">2023-03-02T12:10:41Z</dcterms:created>
  <dcterms:modified xsi:type="dcterms:W3CDTF">2023-11-07T18:35:09Z</dcterms:modified>
</cp:coreProperties>
</file>