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71" r:id="rId2"/>
    <p:sldId id="265" r:id="rId3"/>
    <p:sldId id="266" r:id="rId4"/>
    <p:sldId id="272" r:id="rId5"/>
    <p:sldId id="273" r:id="rId6"/>
    <p:sldId id="274" r:id="rId7"/>
    <p:sldId id="275" r:id="rId8"/>
    <p:sldId id="276" r:id="rId9"/>
    <p:sldId id="280" r:id="rId10"/>
    <p:sldId id="267" r:id="rId11"/>
    <p:sldId id="283" r:id="rId12"/>
    <p:sldId id="268" r:id="rId13"/>
    <p:sldId id="281" r:id="rId14"/>
    <p:sldId id="282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6"/>
    <p:restoredTop sz="94444"/>
  </p:normalViewPr>
  <p:slideViewPr>
    <p:cSldViewPr snapToGrid="0" snapToObjects="1">
      <p:cViewPr varScale="1">
        <p:scale>
          <a:sx n="80" d="100"/>
          <a:sy n="80" d="100"/>
        </p:scale>
        <p:origin x="1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70ACD6-4598-064A-A788-FF9CD6CC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42C112B-ECEE-8245-93E5-13B2E241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1C41F12-C0F8-3748-BA11-DA05E08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F20D04-18F4-6748-9FAF-6DA79C0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CC5A58E-455C-404A-8752-2EDA424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792EFD-A86F-274A-9A1F-A38302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990A58E-3043-B64F-8250-793A30E7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A2C924-EE96-FA4D-961A-10C27BD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A27662-57C2-7C45-B87E-4C4D4F9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77EBA1-6A0C-3F4A-9CBC-2689F9B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36C525C-DDC8-7045-A948-1193DC71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F92CC64-1536-374A-9C4B-96B76D11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2A56A6-414A-2B49-A6B8-B52609DE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ED0014-B28F-754D-B578-A8278F39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4D15A31-01C4-3949-952E-AD2EAB7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1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841328-C4A4-BB42-B165-A33647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367D5A1-208C-B84A-BDC0-4CD9E6DA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614E5C-40ED-3F41-964F-70D3E440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437584-E204-A24B-8105-22F1E25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BB6953-3C10-314C-AC12-6C55FD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7708D4-34BA-C346-9EB9-8C4E9A7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183A33A-8FD8-F549-ACC7-7AD48AE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C02F3E-8726-F840-A0C4-6444516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CED629-4E82-5545-A6DF-E04FC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B99580-FE06-3C4F-AA4A-F9EF5A62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413BE1-FD5F-1B48-A486-178A6C4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72837-7816-684C-89A5-3BAE4819B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C778CEC-1101-0D42-87B4-936D30E6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ACED0B0-42F2-514B-8D22-EF0ABC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6E9850-CCE1-2449-8EC5-C7DD54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BBDA0EA-AD7D-AD4E-B361-F1FAF40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53C213-C21E-4940-AAE5-D9D2445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2A3FE1-CC80-A345-9D3D-ED6020C9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A5BFC64-A3C3-6C4F-BE83-61D567A4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B5F7C5-F2BB-8849-8A16-9D922E68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671DB4D-C688-1E46-B601-D66ED007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5A29D48-F1C6-624E-9BDD-5D39CAD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041B188-4669-4849-ADC2-5051A821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01B7F10-B5C7-614C-8EC6-AEAA7F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0F821F-B5E2-C94F-8826-CC4D687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FFDD628-DDA9-A64D-84DB-76DB249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5DD7254-7124-C34F-9A2B-8F637CE0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EE5422F-06FA-ED4E-ABE7-88ACCF7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FF79B29-6417-5549-A45E-957632D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30FB172-C0A9-3B42-98E4-90110A2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BD75794-5BA1-B14C-B1CE-6CFB3B33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4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1529A6-BC3F-0640-A648-21A43F9C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937E1C-0198-2E47-9045-37287A0C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BAD2BDA-CD4D-AD46-898D-ACD39C2B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94FD24-CE60-DF42-832A-FD979ED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9F67EAD-F132-0344-83C0-9DC585A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C27028-E2EA-8546-9548-D345B20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16B0C6-D024-444D-BFC8-CBCF5FF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F66F0D1-B6BC-6D43-A2C5-0F686B74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F92FFCE-C3A5-5949-88C3-63F4309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86E8884-D35B-0840-9611-FB0E2A9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FF8CA1-28D2-3F43-A723-4F8741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9B2DFC7-E55F-B345-BA4C-97CF0C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9F29652-9A40-7640-96A4-81E5AD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1D5DE61-C1C7-3443-B65C-A3E48C9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741424-E47F-D048-97AF-FDAC0D5F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6534A0-FF0E-DB49-B9D3-7DC356CE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A69F13-145D-8C44-BDBF-87A3698D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wikipedia.org/wiki/C%C3%A1ncer_%C3%B3seo_primari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ubierto, cerca, tabla, pastel&#10;&#10;Descripción generada automáticamente">
            <a:extLst>
              <a:ext uri="{FF2B5EF4-FFF2-40B4-BE49-F238E27FC236}">
                <a16:creationId xmlns="" xmlns:a16="http://schemas.microsoft.com/office/drawing/2014/main" id="{EBA3758C-A1EA-7845-85DE-D5DD3183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0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2549" b="3182"/>
          <a:stretch/>
        </p:blipFill>
        <p:spPr>
          <a:xfrm>
            <a:off x="-292800" y="0"/>
            <a:ext cx="12484800" cy="7147560"/>
          </a:xfrm>
          <a:prstGeom prst="rect">
            <a:avLst/>
          </a:prstGeom>
          <a:gradFill>
            <a:gsLst>
              <a:gs pos="18986">
                <a:srgbClr val="F8EFF5">
                  <a:alpha val="0"/>
                </a:srgbClr>
              </a:gs>
              <a:gs pos="18011">
                <a:srgbClr val="F8F0F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CEF4F0A-2D18-414E-BC8F-8AAED912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916" y="1223010"/>
            <a:ext cx="9202168" cy="433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8075613" algn="l"/>
              </a:tabLst>
            </a:pPr>
            <a:r>
              <a:rPr lang="en-US" sz="4800" b="1" dirty="0" smtClean="0">
                <a:latin typeface="Didot" panose="02000503000000020003" pitchFamily="2" charset="-79"/>
                <a:cs typeface="Didot" panose="02000503000000020003" pitchFamily="2" charset="-79"/>
              </a:rPr>
              <a:t>X SELNET</a:t>
            </a:r>
            <a:endParaRPr lang="en-U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tabLst>
                <a:tab pos="8075613" algn="l"/>
              </a:tabLst>
            </a:pPr>
            <a:r>
              <a:rPr lang="en-US" sz="4800" b="1" dirty="0">
                <a:latin typeface="Didot" panose="02000503000000020003" pitchFamily="2" charset="-79"/>
                <a:cs typeface="Didot" panose="02000503000000020003" pitchFamily="2" charset="-79"/>
              </a:rPr>
              <a:t>CONSORTIUM MEETING</a:t>
            </a:r>
            <a:endParaRPr lang="es-E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2000" b="1" dirty="0" smtClean="0">
                <a:latin typeface="Didot" panose="02000503000000020003" pitchFamily="2" charset="-79"/>
                <a:cs typeface="Didot" panose="02000503000000020003" pitchFamily="2" charset="-79"/>
              </a:rPr>
              <a:t>------WORK PACKAGE 8------</a:t>
            </a:r>
            <a:endParaRPr lang="es-ES" sz="20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2000" b="1" dirty="0" smtClean="0"/>
              <a:t>09</a:t>
            </a:r>
            <a:r>
              <a:rPr lang="es-ES" sz="2000" b="1" baseline="30000" dirty="0" smtClean="0"/>
              <a:t>th</a:t>
            </a:r>
            <a:r>
              <a:rPr lang="es-ES" sz="2000" b="1" baseline="30000" dirty="0"/>
              <a:t> </a:t>
            </a:r>
            <a:r>
              <a:rPr lang="en-GB" sz="2000" b="1" dirty="0" smtClean="0"/>
              <a:t>November </a:t>
            </a:r>
            <a:r>
              <a:rPr lang="es-ES" sz="2000" b="1" dirty="0" smtClean="0"/>
              <a:t>2023</a:t>
            </a:r>
            <a:endParaRPr lang="es-ES" sz="2000" b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27" name="Imagen 26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E7EEE849-1ED3-754C-BC53-AA8B402E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318" y="4194048"/>
            <a:ext cx="1007364" cy="10073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678297" y="5111996"/>
            <a:ext cx="37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David S. Moura, IIS-FJD, Madrid, </a:t>
            </a:r>
            <a:r>
              <a:rPr lang="es-ES" dirty="0" err="1" smtClean="0"/>
              <a:t>Spain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33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BACF596A-8A5A-864B-A2F9-F60A1506FC2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2307" y="2065678"/>
            <a:ext cx="11641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</a:rPr>
              <a:t> DEADLINE FOR TRANSCRIPTOMICS RESULTS/ FINAL REPORT: 31/12/2023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7030A0"/>
                </a:solidFill>
              </a:rPr>
              <a:t>SFT design for discovery cohort (N=200):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96 cases from CELAC countries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104 cases from Europe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7030A0"/>
                </a:solidFill>
              </a:rPr>
              <a:t>Validation cohort to be built with INT cases plus other CELAC countries cases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5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BACF596A-8A5A-864B-A2F9-F60A1506FC2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6250" y="2228671"/>
            <a:ext cx="9639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EMC: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24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internal samples analyzed by Nanostring,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info data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analysis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ongoing.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30 external samples received and 26/30 currently pre-Nanostring selection (4 excluded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).</a:t>
            </a: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DSRCT: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26 tumor samples will be analysed by RNA-Seq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Angiosarcoma: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76 external cases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68 internal cases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144 cases for RNA-Seq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7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>
                <a:latin typeface="Didot" panose="02000503000000020003" pitchFamily="2" charset="-79"/>
                <a:cs typeface="Didot" panose="02000503000000020003" pitchFamily="2" charset="-79"/>
              </a:rPr>
              <a:t>SELNET WP NUMBER/ NAME- PARTICIPANTS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575" y="2165688"/>
            <a:ext cx="11582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575757"/>
                </a:solidFill>
                <a:ea typeface="Calibri" panose="020F0502020204030204" pitchFamily="34" charset="0"/>
              </a:rPr>
              <a:t>PUBLICACIONES: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A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Novel NFIX-STAT6 Gene Fusion in Solitary Fibrous Tumor: A Case Report. David S Moura, Juan Díaz-Martín, Silvia Bagué, Ruth Orellana-Fernandez, Ana Sebio, Jose L Mondaza-Hernandez, Carmen Salguero-Aranda, Federico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Rojo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, Nadia Hindi, Christopher D M Fletcher, Javier Martin-Broto.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J Mol Sci. 2021 Jul 13;22(14):7514. doi: 10.3390/ijms22147514. </a:t>
            </a:r>
            <a:endParaRPr lang="en-US" sz="16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Samuel Hidalgo-Ríos, Jaime Carrillo-García, David S. Moura, Silvia Stacchiotti, Antonio López-Pousa, Andrés Redondo,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Antoine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Italiano, Antonio Gutiérrez, Giovanni Grignani, Nadia Hindi, José-Antonio López-Guerrero, Xavier García del Muro, Javier Martínez Trufero, Emanuela Palmerini, Ana Sebio García, Daniel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Bernabeu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Axel Le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Cesne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Paolo Giovanni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Casali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Jean-Yves Blay, Josefina Cruz Jurado, Javier Martin-Broto.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Peripheral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Inflammatory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Indexes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Neutrophil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/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Lymphocyte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Ratio (NLR) and Red Cell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Distribution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Width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(RDW) as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Prognostic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Biomarkers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in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Advanced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Solitary Fibrous Tumour (SFT)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Treated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with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Pazopanib.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Cancers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2022, 14(17), 4186; https://doi.org/10.3390/cancers14174186 </a:t>
            </a:r>
            <a:endParaRPr lang="es-ES" sz="16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3.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Jose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L Mondaza-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Hernandez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David S Moura, María Lopez-Alvarez, Paloma Sanchez-Bustos, Elena Blanco-Alcaina, Carolina Castilla-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Ramirez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Paola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Collini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Jose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Merino-Garcia, Jorge Zamora, Jaime Carrillo-Garcia, Roberta Maestro, Nadia Hindi,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Jesus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Garcia-Foncillas, Javier Martin-Broto. ISG15 as a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prognostic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biomarker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in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solitary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fibrous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tumour. Cell Mol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Life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Sci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. 2022 Jul 21;79(8):434. doi: 10.1007/s00018-022-04454-4. </a:t>
            </a:r>
            <a:endParaRPr lang="es-ES" sz="16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4. Nadia Hindi, Jaime Carrillo-García, Elena Blanco-Alcaina, Marta Renshaw, Pablo Luna, José Durán, Natalia Jiménez, Pilar Sancho, Rafael Ramos, David S Moura, Javier Martín-Broto.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Platinum-Based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Regimens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Are Active in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Advanced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Pediatric-Type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Rhabdomyosarcoma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in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Adults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Depending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on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HMGB1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Expression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Int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J Mol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Sci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. 2023 </a:t>
            </a:r>
            <a:r>
              <a:rPr lang="es-E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Jan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 3;24(1):856. doi: 10.3390/ijms24010856 </a:t>
            </a:r>
            <a:endParaRPr lang="es-ES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3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>
                <a:latin typeface="Didot" panose="02000503000000020003" pitchFamily="2" charset="-79"/>
                <a:cs typeface="Didot" panose="02000503000000020003" pitchFamily="2" charset="-79"/>
              </a:rPr>
              <a:t>SELNET WP NUMBER/ NAME- PARTICIPANTS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575" y="1822788"/>
            <a:ext cx="11582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575757"/>
                </a:solidFill>
                <a:ea typeface="Calibri" panose="020F0502020204030204" pitchFamily="34" charset="0"/>
              </a:rPr>
              <a:t>PUBLICACIONES:</a:t>
            </a:r>
          </a:p>
          <a:p>
            <a:pPr algn="just">
              <a:spcAft>
                <a:spcPts val="600"/>
              </a:spcAft>
            </a:pPr>
            <a:r>
              <a:rPr lang="en-US" sz="1600" dirty="0"/>
              <a:t>5. María López-Álvarez, Cristina González-Aguilera, David S Moura, Paloma Sánchez-Bustos, José L Mondaza-Hernández, Marta Martín-Ruiz, Marta Renshaw, Rafael Ramos, Carolina Castilla, Elena Blanco-Alcaina, Nadia Hindi, Javier Martín-Broto. Efficacy of Eribulin Plus Gemcitabine Combination in L-Sarcomas. </a:t>
            </a:r>
            <a:r>
              <a:rPr lang="en-US" sz="1600" dirty="0" err="1"/>
              <a:t>Int</a:t>
            </a:r>
            <a:r>
              <a:rPr lang="en-US" sz="1600" dirty="0"/>
              <a:t> J Mol Sci. 2022 Dec 30;24(1):680.doi: 10.3390/ijms24010680</a:t>
            </a:r>
            <a:r>
              <a:rPr lang="en-US" sz="16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dirty="0"/>
              <a:t>6. Javier Martin-Broto, Andres Redondo, David S Moura, Claudia Valverde, Jose Manuel Morales, Antonio Lopez-Pousa, Javier Martinez-Trufero, Antonio Gutierrez, Roberto Díaz-Beveridge, Pablo Luna, Virginia Martinez-Marin, David Marcilla, Ivan Arribas, Patricio Ledesma, Jose Antonio Lopez-Martin, Davide Di Lernia, Jorge Zamora, Nadia Hindi. A phase II trial of weekly nab-paclitaxel for progressive and symptomatic desmoid tumors. Nat </a:t>
            </a:r>
            <a:r>
              <a:rPr lang="en-US" sz="1600" dirty="0" err="1"/>
              <a:t>Commun</a:t>
            </a:r>
            <a:r>
              <a:rPr lang="en-US" sz="1600" dirty="0"/>
              <a:t>. 2022 Oct 21;13(1):6278. doi: 10.1038/s41467-022-33975-6. </a:t>
            </a:r>
            <a:endParaRPr lang="en-US" sz="1600" dirty="0" smtClean="0"/>
          </a:p>
          <a:p>
            <a:pPr algn="just">
              <a:spcAft>
                <a:spcPts val="600"/>
              </a:spcAft>
            </a:pPr>
            <a:r>
              <a:rPr lang="en-US" sz="1600" dirty="0" smtClean="0"/>
              <a:t>7</a:t>
            </a:r>
            <a:r>
              <a:rPr lang="en-US" sz="1600" dirty="0"/>
              <a:t>. Javier </a:t>
            </a:r>
            <a:r>
              <a:rPr lang="en-US" sz="1600" dirty="0" smtClean="0"/>
              <a:t>Martin-Broto, </a:t>
            </a:r>
            <a:r>
              <a:rPr lang="en-US" sz="1600" dirty="0"/>
              <a:t>Claudia </a:t>
            </a:r>
            <a:r>
              <a:rPr lang="en-US" sz="1600" dirty="0" smtClean="0"/>
              <a:t>Valverde, </a:t>
            </a:r>
            <a:r>
              <a:rPr lang="en-US" sz="1600" dirty="0"/>
              <a:t>Nadia </a:t>
            </a:r>
            <a:r>
              <a:rPr lang="en-US" sz="1600" dirty="0" smtClean="0"/>
              <a:t>Hindi, </a:t>
            </a:r>
            <a:r>
              <a:rPr lang="en-US" sz="1600" dirty="0"/>
              <a:t>Bruno </a:t>
            </a:r>
            <a:r>
              <a:rPr lang="en-US" sz="1600" dirty="0" smtClean="0"/>
              <a:t>Vincenzi, </a:t>
            </a:r>
            <a:r>
              <a:rPr lang="en-US" sz="1600" dirty="0"/>
              <a:t>Javier </a:t>
            </a:r>
            <a:r>
              <a:rPr lang="en-US" sz="1600" dirty="0" smtClean="0"/>
              <a:t>Martinez-Trufero, </a:t>
            </a:r>
            <a:r>
              <a:rPr lang="en-US" sz="1600" dirty="0"/>
              <a:t>Giovanni </a:t>
            </a:r>
            <a:r>
              <a:rPr lang="en-US" sz="1600" dirty="0" smtClean="0"/>
              <a:t>Grignani, </a:t>
            </a:r>
            <a:r>
              <a:rPr lang="en-US" sz="1600" dirty="0"/>
              <a:t>Antoine </a:t>
            </a:r>
            <a:r>
              <a:rPr lang="en-US" sz="1600" dirty="0" smtClean="0"/>
              <a:t>Italiano, </a:t>
            </a:r>
            <a:r>
              <a:rPr lang="en-US" sz="1600" dirty="0"/>
              <a:t>Javier </a:t>
            </a:r>
            <a:r>
              <a:rPr lang="en-US" sz="1600" dirty="0" smtClean="0"/>
              <a:t>Lavernia, </a:t>
            </a:r>
            <a:r>
              <a:rPr lang="en-US" sz="1600" dirty="0"/>
              <a:t>Ana </a:t>
            </a:r>
            <a:r>
              <a:rPr lang="en-US" sz="1600" dirty="0" smtClean="0"/>
              <a:t>Vallejo, </a:t>
            </a:r>
            <a:r>
              <a:rPr lang="en-US" sz="1600" dirty="0"/>
              <a:t>Paolo Dei </a:t>
            </a:r>
            <a:r>
              <a:rPr lang="en-US" sz="1600" dirty="0" smtClean="0"/>
              <a:t>Tos, </a:t>
            </a:r>
            <a:r>
              <a:rPr lang="en-US" sz="1600" dirty="0"/>
              <a:t>Francois Le </a:t>
            </a:r>
            <a:r>
              <a:rPr lang="en-US" sz="1600" dirty="0" smtClean="0"/>
              <a:t>Loarer, </a:t>
            </a:r>
            <a:r>
              <a:rPr lang="en-US" sz="1600" dirty="0"/>
              <a:t>Ricardo </a:t>
            </a:r>
            <a:r>
              <a:rPr lang="en-US" sz="1600" dirty="0" smtClean="0"/>
              <a:t>Gonzalez-Campora, </a:t>
            </a:r>
            <a:r>
              <a:rPr lang="en-US" sz="1600" dirty="0"/>
              <a:t>Rafael </a:t>
            </a:r>
            <a:r>
              <a:rPr lang="en-US" sz="1600" dirty="0" smtClean="0"/>
              <a:t>Ramos, </a:t>
            </a:r>
            <a:r>
              <a:rPr lang="en-US" sz="1600" dirty="0"/>
              <a:t>Diana </a:t>
            </a:r>
            <a:r>
              <a:rPr lang="en-US" sz="1600" dirty="0" smtClean="0"/>
              <a:t>Hernández-Jover, </a:t>
            </a:r>
            <a:r>
              <a:rPr lang="en-US" sz="1600" dirty="0"/>
              <a:t>Antonio </a:t>
            </a:r>
            <a:r>
              <a:rPr lang="en-US" sz="1600" dirty="0" smtClean="0"/>
              <a:t>Gutierrez, </a:t>
            </a:r>
            <a:r>
              <a:rPr lang="en-US" sz="1600" dirty="0"/>
              <a:t>Cesar </a:t>
            </a:r>
            <a:r>
              <a:rPr lang="en-US" sz="1600" dirty="0" smtClean="0"/>
              <a:t>Serrano, </a:t>
            </a:r>
            <a:r>
              <a:rPr lang="en-US" sz="1600" dirty="0"/>
              <a:t>Maria </a:t>
            </a:r>
            <a:r>
              <a:rPr lang="en-US" sz="1600" dirty="0" smtClean="0"/>
              <a:t>Monteagudo, </a:t>
            </a:r>
            <a:r>
              <a:rPr lang="en-US" sz="1600" dirty="0"/>
              <a:t>Rocio </a:t>
            </a:r>
            <a:r>
              <a:rPr lang="en-US" sz="1600" dirty="0" smtClean="0"/>
              <a:t>Letón, </a:t>
            </a:r>
            <a:r>
              <a:rPr lang="en-US" sz="1600" dirty="0"/>
              <a:t>Mercedes </a:t>
            </a:r>
            <a:r>
              <a:rPr lang="en-US" sz="1600" dirty="0" smtClean="0"/>
              <a:t>Robledo, </a:t>
            </a:r>
            <a:r>
              <a:rPr lang="en-US" sz="1600" dirty="0"/>
              <a:t>David S </a:t>
            </a:r>
            <a:r>
              <a:rPr lang="en-US" sz="1600" dirty="0" smtClean="0"/>
              <a:t>Moura, </a:t>
            </a:r>
            <a:r>
              <a:rPr lang="en-US" sz="1600" dirty="0"/>
              <a:t>Marta </a:t>
            </a:r>
            <a:r>
              <a:rPr lang="en-US" sz="1600" dirty="0" smtClean="0"/>
              <a:t>Martin-Ruiz, </a:t>
            </a:r>
            <a:r>
              <a:rPr lang="en-US" sz="1600" dirty="0"/>
              <a:t>Jose A </a:t>
            </a:r>
            <a:r>
              <a:rPr lang="en-US" sz="1600" dirty="0" smtClean="0"/>
              <a:t>López-Guerrero, </a:t>
            </a:r>
            <a:r>
              <a:rPr lang="en-US" sz="1600" dirty="0"/>
              <a:t>Julia </a:t>
            </a:r>
            <a:r>
              <a:rPr lang="en-US" sz="1600" dirty="0" smtClean="0"/>
              <a:t>Cruz, </a:t>
            </a:r>
            <a:r>
              <a:rPr lang="en-US" sz="1600" dirty="0"/>
              <a:t>Antonio </a:t>
            </a:r>
            <a:r>
              <a:rPr lang="en-US" sz="1600" dirty="0" smtClean="0"/>
              <a:t>Fernandez-Serra, </a:t>
            </a:r>
            <a:r>
              <a:rPr lang="en-US" sz="1600" dirty="0"/>
              <a:t>Jean-Yves </a:t>
            </a:r>
            <a:r>
              <a:rPr lang="en-US" sz="1600" dirty="0" smtClean="0"/>
              <a:t>Blay, </a:t>
            </a:r>
            <a:r>
              <a:rPr lang="en-US" sz="1600" dirty="0"/>
              <a:t>Elena </a:t>
            </a:r>
            <a:r>
              <a:rPr lang="en-US" sz="1600" dirty="0" smtClean="0"/>
              <a:t>Fumagalli, </a:t>
            </a:r>
            <a:r>
              <a:rPr lang="en-US" sz="1600" dirty="0"/>
              <a:t>Virginia </a:t>
            </a:r>
            <a:r>
              <a:rPr lang="en-US" sz="1600" dirty="0" smtClean="0"/>
              <a:t>Martinez-Marin. REGISTRI</a:t>
            </a:r>
            <a:r>
              <a:rPr lang="en-US" sz="1600" dirty="0"/>
              <a:t>: Regorafenib in first-line of KIT/PDGFRA wild type metastatic GIST: a collaborative Spanish (GEIS), Italian (ISG) and French Sarcoma Group (FSG) phase II trial. Mol Cancer. 2023 Aug 9;22(1):127. doi: 10.1186/s12943-023-01832-9</a:t>
            </a:r>
            <a:r>
              <a:rPr lang="en-US" sz="16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dirty="0"/>
              <a:t>8. Javier Martin-Broto, Josefina Cruz, Nicolas Penel, Axel Le </a:t>
            </a:r>
            <a:r>
              <a:rPr lang="en-US" sz="1600" dirty="0" err="1"/>
              <a:t>Cesne</a:t>
            </a:r>
            <a:r>
              <a:rPr lang="en-US" sz="1600" dirty="0"/>
              <a:t>, Nadia Hindi, Pablo Luna, David S Moura, Daniel </a:t>
            </a:r>
            <a:r>
              <a:rPr lang="en-US" sz="1600" dirty="0" err="1"/>
              <a:t>Bernabeu</a:t>
            </a:r>
            <a:r>
              <a:rPr lang="en-US" sz="1600" dirty="0"/>
              <a:t>, Enrique de Alava, Jose Antonio Lopez-Guerrero, Joaquin Dopazo, Maria Peña-Chilet, Antonio Gutierrez, Paola </a:t>
            </a:r>
            <a:r>
              <a:rPr lang="en-US" sz="1600" dirty="0" err="1"/>
              <a:t>Collini</a:t>
            </a:r>
            <a:r>
              <a:rPr lang="en-US" sz="1600" dirty="0"/>
              <a:t>, Marie </a:t>
            </a:r>
            <a:r>
              <a:rPr lang="en-US" sz="1600" dirty="0" err="1"/>
              <a:t>Karanian</a:t>
            </a:r>
            <a:r>
              <a:rPr lang="en-US" sz="1600" dirty="0"/>
              <a:t>, Andres Redondo, Antonio Lopez-Pousa, Giovanni Grignani, Juan Diaz-Martin, David Marcilla, Antonio Fernandez-Serra, Cristina Gonzalez-Aguilera, Paolo G </a:t>
            </a:r>
            <a:r>
              <a:rPr lang="en-US" sz="1600" dirty="0" err="1"/>
              <a:t>Casali</a:t>
            </a:r>
            <a:r>
              <a:rPr lang="en-US" sz="1600" dirty="0"/>
              <a:t>, Jean-Yves Blay, Silvia Stacchiotti. Pazopanib for treatment of typical solitary fibrous tumours: a </a:t>
            </a:r>
            <a:r>
              <a:rPr lang="en-US" sz="1600" dirty="0" err="1"/>
              <a:t>multicentre</a:t>
            </a:r>
            <a:r>
              <a:rPr lang="en-US" sz="1600" dirty="0"/>
              <a:t>, single-arm, phase 2 trial. Lancet </a:t>
            </a:r>
            <a:r>
              <a:rPr lang="en-US" sz="1600" dirty="0" err="1"/>
              <a:t>Oncol</a:t>
            </a:r>
            <a:r>
              <a:rPr lang="en-US" sz="1600" dirty="0"/>
              <a:t>. 2020 Mar;21(3):456-466. doi: 10.1016/S1470-2045(19)30826-5</a:t>
            </a:r>
            <a:endParaRPr lang="es-ES" sz="1600" dirty="0"/>
          </a:p>
          <a:p>
            <a:pPr algn="just">
              <a:spcAft>
                <a:spcPts val="600"/>
              </a:spcAft>
            </a:pPr>
            <a:endParaRPr lang="es-ES" sz="1600" dirty="0"/>
          </a:p>
          <a:p>
            <a:pPr algn="just">
              <a:spcAft>
                <a:spcPts val="600"/>
              </a:spcAft>
            </a:pPr>
            <a:endParaRPr lang="en-US" sz="1600" b="1" dirty="0" smtClean="0">
              <a:solidFill>
                <a:srgbClr val="575757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>
                <a:latin typeface="Didot" panose="02000503000000020003" pitchFamily="2" charset="-79"/>
                <a:cs typeface="Didot" panose="02000503000000020003" pitchFamily="2" charset="-79"/>
              </a:rPr>
              <a:t>SELNET WP NUMBER/ NAME- PARTICIPANTS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575" y="1822788"/>
            <a:ext cx="11582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575757"/>
                </a:solidFill>
                <a:ea typeface="Calibri" panose="020F0502020204030204" pitchFamily="34" charset="0"/>
              </a:rPr>
              <a:t>PUBLICACIONES: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/>
              <a:t>9. </a:t>
            </a:r>
            <a:r>
              <a:rPr lang="en-US" sz="1600" dirty="0"/>
              <a:t>Hindi N, Carrasco </a:t>
            </a:r>
            <a:r>
              <a:rPr lang="en-US" sz="1600" dirty="0" err="1"/>
              <a:t>García</a:t>
            </a:r>
            <a:r>
              <a:rPr lang="en-US" sz="1600" dirty="0"/>
              <a:t> I, Sánchez-Camacho A, Gutierrez A, </a:t>
            </a:r>
            <a:r>
              <a:rPr lang="en-US" sz="1600" dirty="0" err="1"/>
              <a:t>Peinado</a:t>
            </a:r>
            <a:r>
              <a:rPr lang="en-US" sz="1600" dirty="0"/>
              <a:t> J, </a:t>
            </a:r>
            <a:r>
              <a:rPr lang="en-US" sz="1600" dirty="0" err="1"/>
              <a:t>Rincón</a:t>
            </a:r>
            <a:r>
              <a:rPr lang="en-US" sz="1600" dirty="0"/>
              <a:t> I, Benedetti J, Sancho P, Santos P, Sánchez-Bustos P, Marcilla D, Encinas V, Chacon S, Muñoz-</a:t>
            </a:r>
            <a:r>
              <a:rPr lang="en-US" sz="1600" dirty="0" err="1"/>
              <a:t>Casares</a:t>
            </a:r>
            <a:r>
              <a:rPr lang="en-US" sz="1600" dirty="0"/>
              <a:t> C, Moura D, Martin-Broto J. Trabectedin Plus Radiotherapy for Advanced Soft-Tissue Sarcoma: Experience in Forty Patients Treated at a Sarcoma Reference Center. Cancers (Basel). 2020 Dec 12;12(12):3740. doi: 10.3390/cancers12123740. </a:t>
            </a:r>
            <a:endParaRPr lang="en-US" sz="1600" dirty="0" smtClean="0"/>
          </a:p>
          <a:p>
            <a:pPr algn="just">
              <a:spcAft>
                <a:spcPts val="600"/>
              </a:spcAft>
            </a:pPr>
            <a:r>
              <a:rPr lang="es-ES" sz="1600" dirty="0" smtClean="0"/>
              <a:t>10. </a:t>
            </a:r>
            <a:r>
              <a:rPr lang="es-ES" sz="1600" dirty="0"/>
              <a:t>Martin-Broto J, Mondaza-</a:t>
            </a:r>
            <a:r>
              <a:rPr lang="es-ES" sz="1600" dirty="0" err="1"/>
              <a:t>Hernandez</a:t>
            </a:r>
            <a:r>
              <a:rPr lang="es-ES" sz="1600" dirty="0"/>
              <a:t> JL, Moura DS, Hindi N. A </a:t>
            </a:r>
            <a:r>
              <a:rPr lang="es-ES" sz="1600" dirty="0" err="1"/>
              <a:t>Comprehensive</a:t>
            </a:r>
            <a:r>
              <a:rPr lang="es-ES" sz="1600" dirty="0"/>
              <a:t> </a:t>
            </a:r>
            <a:r>
              <a:rPr lang="es-ES" sz="1600" dirty="0" err="1"/>
              <a:t>Review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Solitary Fibrous Tumor: New </a:t>
            </a:r>
            <a:r>
              <a:rPr lang="es-ES" sz="1600" dirty="0" err="1"/>
              <a:t>Insights</a:t>
            </a:r>
            <a:r>
              <a:rPr lang="es-ES" sz="1600" dirty="0"/>
              <a:t> for New </a:t>
            </a:r>
            <a:r>
              <a:rPr lang="es-ES" sz="1600" dirty="0" err="1"/>
              <a:t>Horizons</a:t>
            </a:r>
            <a:r>
              <a:rPr lang="es-ES" sz="1600" dirty="0"/>
              <a:t>. </a:t>
            </a:r>
            <a:r>
              <a:rPr lang="es-ES" sz="1600" dirty="0" err="1"/>
              <a:t>Cancers</a:t>
            </a:r>
            <a:r>
              <a:rPr lang="es-ES" sz="1600" dirty="0"/>
              <a:t> (</a:t>
            </a:r>
            <a:r>
              <a:rPr lang="es-ES" sz="1600" dirty="0" err="1"/>
              <a:t>Basel</a:t>
            </a:r>
            <a:r>
              <a:rPr lang="es-ES" sz="1600" dirty="0"/>
              <a:t>). 2021 Jun 10;13(12):2913. doi: 10.3390/cancers13122913. </a:t>
            </a:r>
            <a:endParaRPr lang="es-ES" sz="1600" dirty="0" smtClean="0"/>
          </a:p>
          <a:p>
            <a:pPr algn="just">
              <a:spcAft>
                <a:spcPts val="600"/>
              </a:spcAft>
            </a:pPr>
            <a:endParaRPr lang="es-ES" sz="1600" dirty="0"/>
          </a:p>
          <a:p>
            <a:pPr algn="just">
              <a:spcAft>
                <a:spcPts val="600"/>
              </a:spcAft>
            </a:pPr>
            <a:endParaRPr lang="en-US" sz="1600" b="1" dirty="0" smtClean="0">
              <a:solidFill>
                <a:srgbClr val="575757"/>
              </a:solidFill>
              <a:ea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1" y="4268833"/>
            <a:ext cx="5711571" cy="1890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204" y="4165597"/>
            <a:ext cx="6060185" cy="18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3169009"/>
            <a:ext cx="9792208" cy="3407862"/>
          </a:xfrm>
        </p:spPr>
        <p:txBody>
          <a:bodyPr>
            <a:normAutofit/>
          </a:bodyPr>
          <a:lstStyle/>
          <a:p>
            <a:r>
              <a:rPr lang="es-ES" dirty="0" err="1">
                <a:latin typeface="Didot" panose="02000503000000020003" pitchFamily="2" charset="-79"/>
                <a:cs typeface="Didot" panose="02000503000000020003" pitchFamily="2" charset="-79"/>
              </a:rPr>
              <a:t>Thank</a:t>
            </a:r>
            <a:r>
              <a:rPr lang="es-ES" dirty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dirty="0" err="1">
                <a:latin typeface="Didot" panose="02000503000000020003" pitchFamily="2" charset="-79"/>
                <a:cs typeface="Didot" panose="02000503000000020003" pitchFamily="2" charset="-79"/>
              </a:rPr>
              <a:t>you</a:t>
            </a:r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711886A9-D816-DA45-A5F7-954F2E4FD08E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91" y="4987616"/>
            <a:ext cx="4459334" cy="1464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69946" y="6531460"/>
            <a:ext cx="600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75613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X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SELNET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CONSORTIUM MEETING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 2023)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7" y="4291200"/>
            <a:ext cx="11281816" cy="28531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1 </a:t>
            </a:r>
            <a:r>
              <a:rPr lang="en-US" sz="1800" b="1" dirty="0">
                <a:solidFill>
                  <a:srgbClr val="7030A0"/>
                </a:solidFill>
              </a:rPr>
              <a:t>To create SELNET biobank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2 </a:t>
            </a:r>
            <a:r>
              <a:rPr lang="en-US" sz="1800" b="1" dirty="0">
                <a:solidFill>
                  <a:srgbClr val="7030A0"/>
                </a:solidFill>
              </a:rPr>
              <a:t>To establish pre-clinical sarcoma models for future research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3 </a:t>
            </a:r>
            <a:r>
              <a:rPr lang="en-US" sz="1800" b="1" dirty="0">
                <a:solidFill>
                  <a:srgbClr val="7030A0"/>
                </a:solidFill>
              </a:rPr>
              <a:t>To conduct a translational study to explore potential biomarkers of response in rare sarcomas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8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2268862" y="2127998"/>
            <a:ext cx="7368705" cy="2102580"/>
            <a:chOff x="2235235" y="2689653"/>
            <a:chExt cx="7368705" cy="2102580"/>
          </a:xfrm>
        </p:grpSpPr>
        <p:sp>
          <p:nvSpPr>
            <p:cNvPr id="9" name="Rectángulo redondeado 8">
              <a:extLst>
                <a:ext uri="{FF2B5EF4-FFF2-40B4-BE49-F238E27FC236}">
                  <a16:creationId xmlns="" xmlns:a16="http://schemas.microsoft.com/office/drawing/2014/main" id="{A102AE11-BB51-C648-8607-F0A1FCB72FD2}"/>
                </a:ext>
              </a:extLst>
            </p:cNvPr>
            <p:cNvSpPr/>
            <p:nvPr/>
          </p:nvSpPr>
          <p:spPr>
            <a:xfrm>
              <a:off x="2235235" y="3869814"/>
              <a:ext cx="1665508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6</a:t>
              </a: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="" xmlns:a16="http://schemas.microsoft.com/office/drawing/2014/main" id="{424F7253-B20C-B84C-B011-6AA3E0ED2610}"/>
                </a:ext>
              </a:extLst>
            </p:cNvPr>
            <p:cNvSpPr/>
            <p:nvPr/>
          </p:nvSpPr>
          <p:spPr>
            <a:xfrm>
              <a:off x="5085696" y="2689653"/>
              <a:ext cx="1665508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7</a:t>
              </a:r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="" xmlns:a16="http://schemas.microsoft.com/office/drawing/2014/main" id="{8D1B83B3-6C5E-9E4B-9E4C-2E1F6E595B4C}"/>
                </a:ext>
              </a:extLst>
            </p:cNvPr>
            <p:cNvSpPr/>
            <p:nvPr/>
          </p:nvSpPr>
          <p:spPr>
            <a:xfrm>
              <a:off x="7938433" y="3869814"/>
              <a:ext cx="1665507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8</a:t>
              </a:r>
            </a:p>
          </p:txBody>
        </p:sp>
        <p:sp>
          <p:nvSpPr>
            <p:cNvPr id="12" name="Flecha izquierda y derecha 11">
              <a:extLst>
                <a:ext uri="{FF2B5EF4-FFF2-40B4-BE49-F238E27FC236}">
                  <a16:creationId xmlns="" xmlns:a16="http://schemas.microsoft.com/office/drawing/2014/main" id="{1C5D2D42-AD85-7545-9296-6739114807EF}"/>
                </a:ext>
              </a:extLst>
            </p:cNvPr>
            <p:cNvSpPr/>
            <p:nvPr/>
          </p:nvSpPr>
          <p:spPr>
            <a:xfrm rot="19766495">
              <a:off x="3830492" y="3552369"/>
              <a:ext cx="1286053" cy="328043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echa izquierda y derecha 12">
              <a:extLst>
                <a:ext uri="{FF2B5EF4-FFF2-40B4-BE49-F238E27FC236}">
                  <a16:creationId xmlns="" xmlns:a16="http://schemas.microsoft.com/office/drawing/2014/main" id="{06F008CD-EB1F-1D40-A411-0F3B01F3AB5C}"/>
                </a:ext>
              </a:extLst>
            </p:cNvPr>
            <p:cNvSpPr/>
            <p:nvPr/>
          </p:nvSpPr>
          <p:spPr>
            <a:xfrm>
              <a:off x="3938450" y="4175907"/>
              <a:ext cx="3960000" cy="204129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echa izquierda y derecha 13">
              <a:extLst>
                <a:ext uri="{FF2B5EF4-FFF2-40B4-BE49-F238E27FC236}">
                  <a16:creationId xmlns="" xmlns:a16="http://schemas.microsoft.com/office/drawing/2014/main" id="{1C5D2D42-AD85-7545-9296-6739114807EF}"/>
                </a:ext>
              </a:extLst>
            </p:cNvPr>
            <p:cNvSpPr/>
            <p:nvPr/>
          </p:nvSpPr>
          <p:spPr>
            <a:xfrm rot="1833505" flipH="1">
              <a:off x="6694349" y="3552369"/>
              <a:ext cx="1286053" cy="328043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45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8498" y="2080589"/>
            <a:ext cx="780720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</a:rPr>
              <a:t> OBJECTIVE 1: TO CREATE SELNET BIOBANK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</a:rPr>
              <a:t>Deliverable 8.1 submitted at 31/07/2023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</a:rPr>
              <a:t>Biobank at 31/10/2023</a:t>
            </a:r>
          </a:p>
          <a:p>
            <a:pPr marL="1257300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1069 tumor blocks included in the biobank</a:t>
            </a:r>
          </a:p>
          <a:p>
            <a:pPr marL="1257300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22% of all the cases registered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6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3" name="Imagen 2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90662"/>
              </p:ext>
            </p:extLst>
          </p:nvPr>
        </p:nvGraphicFramePr>
        <p:xfrm>
          <a:off x="1786382" y="1973351"/>
          <a:ext cx="861923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320"/>
                <a:gridCol w="1766316"/>
                <a:gridCol w="1625600"/>
              </a:tblGrid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Cases</a:t>
                      </a:r>
                      <a:r>
                        <a:rPr lang="en-GB" baseline="0" dirty="0" smtClean="0"/>
                        <a:t> registered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Blocks sent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Universitario Virgen del Rocío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Alexander Fleming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Nacional de </a:t>
                      </a:r>
                      <a:r>
                        <a:rPr lang="en-GB" dirty="0" err="1" smtClean="0"/>
                        <a:t>Enfermedades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Neoplásicas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239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Universitario Son Espases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A.C.Camargo</a:t>
                      </a:r>
                      <a:r>
                        <a:rPr lang="en-GB" dirty="0" smtClean="0"/>
                        <a:t> Cancer </a:t>
                      </a:r>
                      <a:r>
                        <a:rPr lang="en-GB" dirty="0" err="1" smtClean="0"/>
                        <a:t>Center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152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Universitario Canarias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Nacional de </a:t>
                      </a:r>
                      <a:r>
                        <a:rPr lang="en-GB" dirty="0" err="1" smtClean="0"/>
                        <a:t>Cancerología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Nacional del </a:t>
                      </a:r>
                      <a:r>
                        <a:rPr lang="en-GB" dirty="0" err="1" smtClean="0"/>
                        <a:t>Cáncer</a:t>
                      </a:r>
                      <a:r>
                        <a:rPr lang="en-GB" dirty="0" smtClean="0"/>
                        <a:t> de Paraguay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s-ES" dirty="0" smtClean="0"/>
                        <a:t>Hospital Universitario Fundación Jiménez Díaz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IRCCS Istituto Nazionale dei Tumori 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Fundación Centro Oncológico De Integración Regional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Istituto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Ortopedico</a:t>
                      </a:r>
                      <a:r>
                        <a:rPr lang="en-GB" dirty="0" smtClean="0"/>
                        <a:t> Rizzoli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51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3" name="Imagen 2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34656"/>
              </p:ext>
            </p:extLst>
          </p:nvPr>
        </p:nvGraphicFramePr>
        <p:xfrm>
          <a:off x="1174020" y="1975027"/>
          <a:ext cx="961536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445"/>
                <a:gridCol w="1766316"/>
                <a:gridCol w="1625600"/>
              </a:tblGrid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Cases</a:t>
                      </a:r>
                      <a:r>
                        <a:rPr lang="en-GB" baseline="0" dirty="0" smtClean="0"/>
                        <a:t> registered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Blocks sent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Hospital Universitario Vall d’Hebron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Caja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Costarricense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Seguro</a:t>
                      </a:r>
                      <a:r>
                        <a:rPr lang="en-GB" dirty="0" smtClean="0"/>
                        <a:t> Social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Universitario Miguel Servet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Centre Leon-</a:t>
                      </a:r>
                      <a:r>
                        <a:rPr lang="en-GB" dirty="0" err="1" smtClean="0"/>
                        <a:t>Berard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Instituto Regional de </a:t>
                      </a:r>
                      <a:r>
                        <a:rPr lang="pt-BR" dirty="0" err="1" smtClean="0"/>
                        <a:t>Enfermedades</a:t>
                      </a:r>
                      <a:r>
                        <a:rPr lang="pt-BR" dirty="0" smtClean="0"/>
                        <a:t> Neoplásicas Norte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</a:t>
                      </a:r>
                      <a:r>
                        <a:rPr lang="en-GB" dirty="0" err="1" smtClean="0"/>
                        <a:t>Oncológico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Oriente</a:t>
                      </a:r>
                      <a:r>
                        <a:rPr lang="en-GB" dirty="0" smtClean="0"/>
                        <a:t> Boliviano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Instituto de </a:t>
                      </a:r>
                      <a:r>
                        <a:rPr lang="en-GB" dirty="0" err="1" smtClean="0"/>
                        <a:t>Previsión</a:t>
                      </a:r>
                      <a:r>
                        <a:rPr lang="en-GB" dirty="0" smtClean="0"/>
                        <a:t> Social de Paraguay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s-ES" dirty="0" smtClean="0"/>
                        <a:t>Complejo Hospitalario Metropolitano de la Caja de Seguro Social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Swiss Sarcoma Network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Hospital </a:t>
                      </a:r>
                      <a:r>
                        <a:rPr lang="en-GB" dirty="0" err="1" smtClean="0"/>
                        <a:t>Oncológico</a:t>
                      </a:r>
                      <a:r>
                        <a:rPr lang="en-GB" dirty="0" smtClean="0"/>
                        <a:t> Provincial Córdoba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Hospital </a:t>
                      </a:r>
                      <a:r>
                        <a:rPr lang="en-GB" dirty="0" err="1" smtClean="0"/>
                        <a:t>Clínico</a:t>
                      </a:r>
                      <a:r>
                        <a:rPr lang="en-GB" dirty="0" smtClean="0"/>
                        <a:t> San Carlos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Instituto Nacional de </a:t>
                      </a:r>
                      <a:r>
                        <a:rPr lang="pt-BR" dirty="0" err="1" smtClean="0"/>
                        <a:t>Cáncer</a:t>
                      </a:r>
                      <a:r>
                        <a:rPr lang="pt-BR" dirty="0" smtClean="0"/>
                        <a:t> de Brasil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62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3" name="Imagen 2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34924"/>
              </p:ext>
            </p:extLst>
          </p:nvPr>
        </p:nvGraphicFramePr>
        <p:xfrm>
          <a:off x="1288320" y="1973351"/>
          <a:ext cx="961536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445"/>
                <a:gridCol w="1766316"/>
                <a:gridCol w="1625600"/>
              </a:tblGrid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Cases</a:t>
                      </a:r>
                      <a:r>
                        <a:rPr lang="en-GB" baseline="0" dirty="0" smtClean="0"/>
                        <a:t> registered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Blocks sent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Centro Universitario Contra el Cancer UANL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s-ES" dirty="0" smtClean="0"/>
                        <a:t>Fundación Hospitalaria San Vicente de Paul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Fundación Arturo López Pérez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</a:t>
                      </a:r>
                      <a:r>
                        <a:rPr lang="en-GB" dirty="0" err="1" smtClean="0"/>
                        <a:t>Clínico</a:t>
                      </a:r>
                      <a:r>
                        <a:rPr lang="en-GB" dirty="0" smtClean="0"/>
                        <a:t> Universidad de Chile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Universitario de </a:t>
                      </a:r>
                      <a:r>
                        <a:rPr lang="en-GB" dirty="0" err="1" smtClean="0"/>
                        <a:t>Donostia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s-ES" dirty="0" smtClean="0"/>
                        <a:t>Instituto de Cancerología Las Américas </a:t>
                      </a:r>
                      <a:r>
                        <a:rPr lang="es-ES" dirty="0" err="1" smtClean="0"/>
                        <a:t>Auna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pt-BR" dirty="0" smtClean="0"/>
                        <a:t>Hospital Nacional </a:t>
                      </a:r>
                      <a:r>
                        <a:rPr lang="pt-BR" dirty="0" err="1" smtClean="0"/>
                        <a:t>Edgardo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Rebagliati</a:t>
                      </a:r>
                      <a:r>
                        <a:rPr lang="pt-BR" dirty="0" smtClean="0"/>
                        <a:t> Martins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Universitario Austral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18563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4884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1235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(25.3%)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8499" y="2080589"/>
            <a:ext cx="97834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OBJECTIVE </a:t>
            </a:r>
            <a:r>
              <a:rPr lang="en-US" sz="2800" b="1" dirty="0">
                <a:solidFill>
                  <a:srgbClr val="7030A0"/>
                </a:solidFill>
              </a:rPr>
              <a:t>2 </a:t>
            </a:r>
            <a:r>
              <a:rPr lang="en-US" sz="2800" b="1" dirty="0" smtClean="0">
                <a:solidFill>
                  <a:srgbClr val="7030A0"/>
                </a:solidFill>
              </a:rPr>
              <a:t>TO ESTABLISH PRE-CLINICAL SARCOMA MODELS Deliverable 8.2 submitted at 31/07/2023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</a:rPr>
              <a:t>List of preclinical models at 31/10/2023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70" y="4805094"/>
            <a:ext cx="5274829" cy="20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599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8499" y="2080589"/>
            <a:ext cx="9783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</a:rPr>
              <a:t>OBJECTIVE 3 TO CONDUCT A TRANSLATIONAL STUDY TO EXPLORE POTENTIAL BIOMARKERS OF RESPONSE IN RARE SARCOMAS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Deliverable 8. To be submitted until 31/12/2023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386090" y="4518120"/>
            <a:ext cx="9419821" cy="1854105"/>
            <a:chOff x="1031124" y="4518120"/>
            <a:chExt cx="9419821" cy="185410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b="50519"/>
            <a:stretch/>
          </p:blipFill>
          <p:spPr>
            <a:xfrm>
              <a:off x="1031124" y="4537170"/>
              <a:ext cx="4133446" cy="181600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t="49481"/>
            <a:stretch/>
          </p:blipFill>
          <p:spPr>
            <a:xfrm>
              <a:off x="6317499" y="4518120"/>
              <a:ext cx="4133446" cy="185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45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0268"/>
              </p:ext>
            </p:extLst>
          </p:nvPr>
        </p:nvGraphicFramePr>
        <p:xfrm>
          <a:off x="488950" y="677545"/>
          <a:ext cx="11480102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02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Centro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Angiosarcoma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DSRCT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EMC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SFT</a:t>
                      </a:r>
                      <a:endParaRPr lang="en-GB" sz="1600" dirty="0"/>
                    </a:p>
                  </a:txBody>
                  <a:tcPr/>
                </a:tc>
              </a:tr>
              <a:tr h="242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Instituto Nacional de </a:t>
                      </a:r>
                      <a:r>
                        <a:rPr lang="en-GB" sz="1200" b="1" dirty="0" err="1" smtClean="0"/>
                        <a:t>Enfermedades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en-GB" sz="1200" b="1" dirty="0" err="1" smtClean="0"/>
                        <a:t>Neoplásicas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41</a:t>
                      </a:r>
                      <a:endParaRPr lang="en-GB" sz="1600" dirty="0"/>
                    </a:p>
                  </a:txBody>
                  <a:tcPr/>
                </a:tc>
              </a:tr>
              <a:tr h="260139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Instituto Alexander Fleming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</a:tr>
              <a:tr h="258234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Fundación Arturo López Pérez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</a:tr>
              <a:tr h="265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/>
                        <a:t>A.C.Camargo</a:t>
                      </a:r>
                      <a:r>
                        <a:rPr lang="en-GB" sz="1200" b="1" dirty="0" smtClean="0"/>
                        <a:t> Cancer </a:t>
                      </a:r>
                      <a:r>
                        <a:rPr lang="en-GB" sz="1200" b="1" dirty="0" err="1" smtClean="0"/>
                        <a:t>Center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</a:tr>
              <a:tr h="273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/>
                        <a:t>Istituto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en-GB" sz="1200" b="1" dirty="0" err="1" smtClean="0"/>
                        <a:t>Ortopedico</a:t>
                      </a:r>
                      <a:r>
                        <a:rPr lang="en-GB" sz="1200" b="1" dirty="0" smtClean="0"/>
                        <a:t> Rizzoli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68</a:t>
                      </a:r>
                      <a:endParaRPr lang="en-GB" sz="1600" dirty="0"/>
                    </a:p>
                  </a:txBody>
                  <a:tcPr/>
                </a:tc>
              </a:tr>
              <a:tr h="233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Centre Leon-</a:t>
                      </a:r>
                      <a:r>
                        <a:rPr lang="en-GB" sz="1200" b="1" dirty="0" err="1" smtClean="0"/>
                        <a:t>Berard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33</a:t>
                      </a:r>
                      <a:endParaRPr lang="en-GB" sz="1600" dirty="0"/>
                    </a:p>
                  </a:txBody>
                  <a:tcPr/>
                </a:tc>
              </a:tr>
              <a:tr h="24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 Universitario Virgen del Rocío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92</a:t>
                      </a:r>
                      <a:endParaRPr lang="en-GB" sz="1600" dirty="0"/>
                    </a:p>
                  </a:txBody>
                  <a:tcPr/>
                </a:tc>
              </a:tr>
              <a:tr h="23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Complejo Hospitalario Metropolitano de la Caja de Seguro Social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</a:tr>
              <a:tr h="284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Hospital Universitario Vall d’Hebron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29</a:t>
                      </a:r>
                      <a:endParaRPr lang="en-GB" sz="1600" dirty="0"/>
                    </a:p>
                  </a:txBody>
                  <a:tcPr/>
                </a:tc>
              </a:tr>
              <a:tr h="254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Hospital Universitario Canarias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</a:tr>
              <a:tr h="262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Hospital Universitario de </a:t>
                      </a:r>
                      <a:r>
                        <a:rPr lang="en-GB" sz="1200" b="1" dirty="0" err="1" smtClean="0"/>
                        <a:t>Donostia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24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Hospital </a:t>
                      </a:r>
                      <a:r>
                        <a:rPr lang="en-GB" sz="1200" b="1" dirty="0" err="1" smtClean="0"/>
                        <a:t>Oncológico</a:t>
                      </a:r>
                      <a:r>
                        <a:rPr lang="en-GB" sz="1200" b="1" dirty="0" smtClean="0"/>
                        <a:t> Provincial Córdoba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</a:tr>
              <a:tr h="23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/>
                        <a:t>Caja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en-GB" sz="1200" b="1" dirty="0" err="1" smtClean="0"/>
                        <a:t>Costarricense</a:t>
                      </a:r>
                      <a:r>
                        <a:rPr lang="en-GB" sz="1200" b="1" dirty="0" smtClean="0"/>
                        <a:t> de </a:t>
                      </a:r>
                      <a:r>
                        <a:rPr lang="en-GB" sz="1200" b="1" dirty="0" err="1" smtClean="0"/>
                        <a:t>Seguro</a:t>
                      </a:r>
                      <a:r>
                        <a:rPr lang="en-GB" sz="1200" b="1" dirty="0" smtClean="0"/>
                        <a:t>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23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Hospital Clinico San Carlos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</a:tr>
              <a:tr h="23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IRCCS Istituto Nazionale dei Tumori 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endParaRPr lang="en-GB" sz="1600" dirty="0"/>
                    </a:p>
                  </a:txBody>
                  <a:tcPr/>
                </a:tc>
              </a:tr>
              <a:tr h="239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165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343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391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598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161924"/>
            <a:ext cx="9704526" cy="49530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>
                <a:latin typeface="Didot" panose="02000503000000020003" pitchFamily="2" charset="-79"/>
                <a:cs typeface="Didot" panose="02000503000000020003" pitchFamily="2" charset="-79"/>
              </a:rPr>
              <a:t>SELNET WP 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8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4" name="Imagen 3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75" y="103544"/>
            <a:ext cx="897810" cy="8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76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1493</Words>
  <Application>Microsoft Office PowerPoint</Application>
  <PresentationFormat>Panorámica</PresentationFormat>
  <Paragraphs>260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Didot</vt:lpstr>
      <vt:lpstr>Wingdings</vt:lpstr>
      <vt:lpstr>Tema de Office</vt:lpstr>
      <vt:lpstr>Presentación de PowerPoint</vt:lpstr>
      <vt:lpstr>SELNET WP 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Martín-Ruiz</dc:creator>
  <cp:lastModifiedBy>usuario</cp:lastModifiedBy>
  <cp:revision>37</cp:revision>
  <dcterms:created xsi:type="dcterms:W3CDTF">2019-12-10T09:20:08Z</dcterms:created>
  <dcterms:modified xsi:type="dcterms:W3CDTF">2023-11-09T16:07:14Z</dcterms:modified>
</cp:coreProperties>
</file>